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diagrams/data1.xml" ContentType="application/vnd.openxmlformats-officedocument.drawingml.diagramData+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notesSlides/notesSlide9.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2.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authors.xml" ContentType="application/vnd.ms-powerpoint.authors+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49" r:id="rId2"/>
  </p:sldMasterIdLst>
  <p:notesMasterIdLst>
    <p:notesMasterId r:id="rId60"/>
  </p:notesMasterIdLst>
  <p:handoutMasterIdLst>
    <p:handoutMasterId r:id="rId61"/>
  </p:handoutMasterIdLst>
  <p:sldIdLst>
    <p:sldId id="258" r:id="rId3"/>
    <p:sldId id="341" r:id="rId4"/>
    <p:sldId id="381" r:id="rId5"/>
    <p:sldId id="352" r:id="rId6"/>
    <p:sldId id="383" r:id="rId7"/>
    <p:sldId id="316" r:id="rId8"/>
    <p:sldId id="384" r:id="rId9"/>
    <p:sldId id="347" r:id="rId10"/>
    <p:sldId id="315" r:id="rId11"/>
    <p:sldId id="382" r:id="rId12"/>
    <p:sldId id="386" r:id="rId13"/>
    <p:sldId id="387" r:id="rId14"/>
    <p:sldId id="388" r:id="rId15"/>
    <p:sldId id="389" r:id="rId16"/>
    <p:sldId id="385" r:id="rId17"/>
    <p:sldId id="391" r:id="rId18"/>
    <p:sldId id="392" r:id="rId19"/>
    <p:sldId id="393" r:id="rId20"/>
    <p:sldId id="394" r:id="rId21"/>
    <p:sldId id="395" r:id="rId22"/>
    <p:sldId id="396" r:id="rId23"/>
    <p:sldId id="397" r:id="rId24"/>
    <p:sldId id="398" r:id="rId25"/>
    <p:sldId id="399" r:id="rId26"/>
    <p:sldId id="390" r:id="rId27"/>
    <p:sldId id="292" r:id="rId28"/>
    <p:sldId id="363" r:id="rId29"/>
    <p:sldId id="293" r:id="rId30"/>
    <p:sldId id="294" r:id="rId31"/>
    <p:sldId id="332" r:id="rId32"/>
    <p:sldId id="355" r:id="rId33"/>
    <p:sldId id="354" r:id="rId34"/>
    <p:sldId id="324" r:id="rId35"/>
    <p:sldId id="333" r:id="rId36"/>
    <p:sldId id="334" r:id="rId37"/>
    <p:sldId id="358" r:id="rId38"/>
    <p:sldId id="325" r:id="rId39"/>
    <p:sldId id="336" r:id="rId40"/>
    <p:sldId id="326" r:id="rId41"/>
    <p:sldId id="356" r:id="rId42"/>
    <p:sldId id="369" r:id="rId43"/>
    <p:sldId id="374" r:id="rId44"/>
    <p:sldId id="401" r:id="rId45"/>
    <p:sldId id="328" r:id="rId46"/>
    <p:sldId id="329" r:id="rId47"/>
    <p:sldId id="300" r:id="rId48"/>
    <p:sldId id="357" r:id="rId49"/>
    <p:sldId id="309" r:id="rId50"/>
    <p:sldId id="314" r:id="rId51"/>
    <p:sldId id="359" r:id="rId52"/>
    <p:sldId id="360" r:id="rId53"/>
    <p:sldId id="362" r:id="rId54"/>
    <p:sldId id="361" r:id="rId55"/>
    <p:sldId id="346" r:id="rId56"/>
    <p:sldId id="400" r:id="rId57"/>
    <p:sldId id="330" r:id="rId58"/>
    <p:sldId id="290" r:id="rId59"/>
  </p:sldIdLst>
  <p:sldSz cx="13004800" cy="9753600"/>
  <p:notesSz cx="7010400" cy="9296400"/>
  <p:defaultTextStyle>
    <a:defPPr>
      <a:defRPr lang="en-US"/>
    </a:defPPr>
    <a:lvl1pPr algn="ctr" rtl="0" fontAlgn="base">
      <a:spcBef>
        <a:spcPct val="0"/>
      </a:spcBef>
      <a:spcAft>
        <a:spcPct val="0"/>
      </a:spcAft>
      <a:defRPr sz="4200" kern="1200">
        <a:solidFill>
          <a:srgbClr val="000000"/>
        </a:solidFill>
        <a:latin typeface="Gill Sans" pitchFamily="1" charset="0"/>
        <a:ea typeface="ヒラギノ角ゴ ProN W3" pitchFamily="1" charset="-128"/>
        <a:cs typeface="+mn-cs"/>
        <a:sym typeface="Gill Sans" pitchFamily="1" charset="0"/>
      </a:defRPr>
    </a:lvl1pPr>
    <a:lvl2pPr marL="457200" algn="ctr" rtl="0" fontAlgn="base">
      <a:spcBef>
        <a:spcPct val="0"/>
      </a:spcBef>
      <a:spcAft>
        <a:spcPct val="0"/>
      </a:spcAft>
      <a:defRPr sz="4200" kern="1200">
        <a:solidFill>
          <a:srgbClr val="000000"/>
        </a:solidFill>
        <a:latin typeface="Gill Sans" pitchFamily="1" charset="0"/>
        <a:ea typeface="ヒラギノ角ゴ ProN W3" pitchFamily="1" charset="-128"/>
        <a:cs typeface="+mn-cs"/>
        <a:sym typeface="Gill Sans" pitchFamily="1" charset="0"/>
      </a:defRPr>
    </a:lvl2pPr>
    <a:lvl3pPr marL="914400" algn="ctr" rtl="0" fontAlgn="base">
      <a:spcBef>
        <a:spcPct val="0"/>
      </a:spcBef>
      <a:spcAft>
        <a:spcPct val="0"/>
      </a:spcAft>
      <a:defRPr sz="4200" kern="1200">
        <a:solidFill>
          <a:srgbClr val="000000"/>
        </a:solidFill>
        <a:latin typeface="Gill Sans" pitchFamily="1" charset="0"/>
        <a:ea typeface="ヒラギノ角ゴ ProN W3" pitchFamily="1" charset="-128"/>
        <a:cs typeface="+mn-cs"/>
        <a:sym typeface="Gill Sans" pitchFamily="1" charset="0"/>
      </a:defRPr>
    </a:lvl3pPr>
    <a:lvl4pPr marL="1371600" algn="ctr" rtl="0" fontAlgn="base">
      <a:spcBef>
        <a:spcPct val="0"/>
      </a:spcBef>
      <a:spcAft>
        <a:spcPct val="0"/>
      </a:spcAft>
      <a:defRPr sz="4200" kern="1200">
        <a:solidFill>
          <a:srgbClr val="000000"/>
        </a:solidFill>
        <a:latin typeface="Gill Sans" pitchFamily="1" charset="0"/>
        <a:ea typeface="ヒラギノ角ゴ ProN W3" pitchFamily="1" charset="-128"/>
        <a:cs typeface="+mn-cs"/>
        <a:sym typeface="Gill Sans" pitchFamily="1" charset="0"/>
      </a:defRPr>
    </a:lvl4pPr>
    <a:lvl5pPr marL="1828800" algn="ctr" rtl="0" fontAlgn="base">
      <a:spcBef>
        <a:spcPct val="0"/>
      </a:spcBef>
      <a:spcAft>
        <a:spcPct val="0"/>
      </a:spcAft>
      <a:defRPr sz="4200" kern="1200">
        <a:solidFill>
          <a:srgbClr val="000000"/>
        </a:solidFill>
        <a:latin typeface="Gill Sans" pitchFamily="1" charset="0"/>
        <a:ea typeface="ヒラギノ角ゴ ProN W3" pitchFamily="1" charset="-128"/>
        <a:cs typeface="+mn-cs"/>
        <a:sym typeface="Gill Sans" pitchFamily="1" charset="0"/>
      </a:defRPr>
    </a:lvl5pPr>
    <a:lvl6pPr marL="2286000" algn="l" defTabSz="914400" rtl="0" eaLnBrk="1" latinLnBrk="0" hangingPunct="1">
      <a:defRPr sz="4200" kern="1200">
        <a:solidFill>
          <a:srgbClr val="000000"/>
        </a:solidFill>
        <a:latin typeface="Gill Sans" pitchFamily="1" charset="0"/>
        <a:ea typeface="ヒラギノ角ゴ ProN W3" pitchFamily="1" charset="-128"/>
        <a:cs typeface="+mn-cs"/>
        <a:sym typeface="Gill Sans" pitchFamily="1" charset="0"/>
      </a:defRPr>
    </a:lvl6pPr>
    <a:lvl7pPr marL="2743200" algn="l" defTabSz="914400" rtl="0" eaLnBrk="1" latinLnBrk="0" hangingPunct="1">
      <a:defRPr sz="4200" kern="1200">
        <a:solidFill>
          <a:srgbClr val="000000"/>
        </a:solidFill>
        <a:latin typeface="Gill Sans" pitchFamily="1" charset="0"/>
        <a:ea typeface="ヒラギノ角ゴ ProN W3" pitchFamily="1" charset="-128"/>
        <a:cs typeface="+mn-cs"/>
        <a:sym typeface="Gill Sans" pitchFamily="1" charset="0"/>
      </a:defRPr>
    </a:lvl7pPr>
    <a:lvl8pPr marL="3200400" algn="l" defTabSz="914400" rtl="0" eaLnBrk="1" latinLnBrk="0" hangingPunct="1">
      <a:defRPr sz="4200" kern="1200">
        <a:solidFill>
          <a:srgbClr val="000000"/>
        </a:solidFill>
        <a:latin typeface="Gill Sans" pitchFamily="1" charset="0"/>
        <a:ea typeface="ヒラギノ角ゴ ProN W3" pitchFamily="1" charset="-128"/>
        <a:cs typeface="+mn-cs"/>
        <a:sym typeface="Gill Sans" pitchFamily="1" charset="0"/>
      </a:defRPr>
    </a:lvl8pPr>
    <a:lvl9pPr marL="3657600" algn="l" defTabSz="914400" rtl="0" eaLnBrk="1" latinLnBrk="0" hangingPunct="1">
      <a:defRPr sz="4200" kern="1200">
        <a:solidFill>
          <a:srgbClr val="000000"/>
        </a:solidFill>
        <a:latin typeface="Gill Sans" pitchFamily="1" charset="0"/>
        <a:ea typeface="ヒラギノ角ゴ ProN W3" pitchFamily="1" charset="-128"/>
        <a:cs typeface="+mn-cs"/>
        <a:sym typeface="Gill Sans" pitchFamily="1" charset="0"/>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2DEA75B-32F5-00C7-6020-768DD7DF0ACF}" name="Matthew Lee" initials="ML" userId="S::MLee@mslc.com::6c69f5ee-dfe4-4729-aa1f-5e47c600ad19" providerId="AD"/>
  <p188:author id="{D27AB2F0-2F25-5A43-CD03-07485E36E5B9}" name="James Wright" initials="JW" userId="S::JWright@mslc.com::07dd5dc6-81d6-4432-8cae-567903f1769c"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a Clark" initials="TC" lastIdx="30" clrIdx="0">
    <p:extLst>
      <p:ext uri="{19B8F6BF-5375-455C-9EA6-DF929625EA0E}">
        <p15:presenceInfo xmlns:p15="http://schemas.microsoft.com/office/powerpoint/2012/main" userId="S-1-5-21-1924733930-746169650-1962524258-2718" providerId="AD"/>
      </p:ext>
    </p:extLst>
  </p:cmAuthor>
  <p:cmAuthor id="2" name="Jon Galliers" initials="JG" lastIdx="10" clrIdx="1">
    <p:extLst>
      <p:ext uri="{19B8F6BF-5375-455C-9EA6-DF929625EA0E}">
        <p15:presenceInfo xmlns:p15="http://schemas.microsoft.com/office/powerpoint/2012/main" userId="S-1-5-21-1924733930-746169650-1962524258-3038" providerId="AD"/>
      </p:ext>
    </p:extLst>
  </p:cmAuthor>
  <p:cmAuthor id="3" name="Lydia Powell" initials="LP" lastIdx="23" clrIdx="2">
    <p:extLst>
      <p:ext uri="{19B8F6BF-5375-455C-9EA6-DF929625EA0E}">
        <p15:presenceInfo xmlns:p15="http://schemas.microsoft.com/office/powerpoint/2012/main" userId="S-1-5-21-1924733930-746169650-1962524258-27648" providerId="AD"/>
      </p:ext>
    </p:extLst>
  </p:cmAuthor>
  <p:cmAuthor id="4" name="James Wright" initials="JW" lastIdx="7" clrIdx="3">
    <p:extLst>
      <p:ext uri="{19B8F6BF-5375-455C-9EA6-DF929625EA0E}">
        <p15:presenceInfo xmlns:p15="http://schemas.microsoft.com/office/powerpoint/2012/main" userId="S-1-5-21-1924733930-746169650-1962524258-26797" providerId="AD"/>
      </p:ext>
    </p:extLst>
  </p:cmAuthor>
  <p:cmAuthor id="5" name="Bradford Johnson" initials="BJ" lastIdx="8" clrIdx="4">
    <p:extLst>
      <p:ext uri="{19B8F6BF-5375-455C-9EA6-DF929625EA0E}">
        <p15:presenceInfo xmlns:p15="http://schemas.microsoft.com/office/powerpoint/2012/main" userId="S-1-5-21-1924733930-746169650-1962524258-1587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E6F1"/>
    <a:srgbClr val="38939B"/>
    <a:srgbClr val="F8971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424" autoAdjust="0"/>
    <p:restoredTop sz="80207" autoAdjust="0"/>
  </p:normalViewPr>
  <p:slideViewPr>
    <p:cSldViewPr>
      <p:cViewPr varScale="1">
        <p:scale>
          <a:sx n="47" d="100"/>
          <a:sy n="47" d="100"/>
        </p:scale>
        <p:origin x="1742" y="43"/>
      </p:cViewPr>
      <p:guideLst>
        <p:guide orient="horz" pos="3072"/>
        <p:guide pos="4096"/>
      </p:guideLst>
    </p:cSldViewPr>
  </p:slideViewPr>
  <p:outlineViewPr>
    <p:cViewPr>
      <p:scale>
        <a:sx n="33" d="100"/>
        <a:sy n="33" d="100"/>
      </p:scale>
      <p:origin x="0" y="-10262"/>
    </p:cViewPr>
  </p:outlineViewPr>
  <p:notesTextViewPr>
    <p:cViewPr>
      <p:scale>
        <a:sx n="100" d="100"/>
        <a:sy n="100" d="100"/>
      </p:scale>
      <p:origin x="0" y="0"/>
    </p:cViewPr>
  </p:notesTextViewPr>
  <p:sorterViewPr>
    <p:cViewPr>
      <p:scale>
        <a:sx n="200" d="100"/>
        <a:sy n="200" d="100"/>
      </p:scale>
      <p:origin x="0" y="-71064"/>
    </p:cViewPr>
  </p:sorterViewPr>
  <p:notesViewPr>
    <p:cSldViewPr>
      <p:cViewPr varScale="1">
        <p:scale>
          <a:sx n="67" d="100"/>
          <a:sy n="67" d="100"/>
        </p:scale>
        <p:origin x="3086" y="6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presProps" Target="presProps.xml"/><Relationship Id="rId68" Type="http://schemas.openxmlformats.org/officeDocument/2006/relationships/customXml" Target="../customXml/item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handoutMaster" Target="handoutMasters/handoutMaster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viewProps" Target="viewProps.xml"/><Relationship Id="rId69" Type="http://schemas.openxmlformats.org/officeDocument/2006/relationships/customXml" Target="../customXml/item2.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microsoft.com/office/2018/10/relationships/authors" Target="author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commentAuthors" Target="commentAuthors.xml"/><Relationship Id="rId70"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notesMaster" Target="notesMasters/notesMaster1.xml"/><Relationship Id="rId65"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642EADA-FCBE-4C39-B190-AA8BBED861B1}" type="doc">
      <dgm:prSet loTypeId="urn:microsoft.com/office/officeart/2005/8/layout/bProcess3" loCatId="process" qsTypeId="urn:microsoft.com/office/officeart/2005/8/quickstyle/simple2" qsCatId="simple" csTypeId="urn:microsoft.com/office/officeart/2005/8/colors/accent1_2" csCatId="accent1" phldr="1"/>
      <dgm:spPr/>
      <dgm:t>
        <a:bodyPr/>
        <a:lstStyle/>
        <a:p>
          <a:endParaRPr lang="en-US"/>
        </a:p>
      </dgm:t>
    </dgm:pt>
    <dgm:pt modelId="{3D6F842B-F0E2-4EF6-8B8B-834A31DF0FA8}">
      <dgm:prSet/>
      <dgm:spPr>
        <a:solidFill>
          <a:schemeClr val="accent1"/>
        </a:solidFill>
        <a:ln>
          <a:solidFill>
            <a:schemeClr val="bg1"/>
          </a:solidFill>
        </a:ln>
      </dgm:spPr>
      <dgm:t>
        <a:bodyPr/>
        <a:lstStyle/>
        <a:p>
          <a:r>
            <a:rPr lang="en-US" b="1" dirty="0">
              <a:latin typeface="Calibri" pitchFamily="34" charset="0"/>
            </a:rPr>
            <a:t>Provider Information</a:t>
          </a:r>
        </a:p>
      </dgm:t>
    </dgm:pt>
    <dgm:pt modelId="{7FF679C1-C6F3-45CB-9064-EE0BB911DF9E}" type="parTrans" cxnId="{DE631F3D-3B00-4CC7-9DBE-A7638AE1CD00}">
      <dgm:prSet/>
      <dgm:spPr/>
      <dgm:t>
        <a:bodyPr/>
        <a:lstStyle/>
        <a:p>
          <a:endParaRPr lang="en-US">
            <a:latin typeface="Calibri" pitchFamily="34" charset="0"/>
          </a:endParaRPr>
        </a:p>
      </dgm:t>
    </dgm:pt>
    <dgm:pt modelId="{67897337-0F50-412E-92A4-94CB98323544}" type="sibTrans" cxnId="{DE631F3D-3B00-4CC7-9DBE-A7638AE1CD00}">
      <dgm:prSet/>
      <dgm:spPr>
        <a:solidFill>
          <a:srgbClr val="38939B"/>
        </a:solidFill>
        <a:ln w="19050">
          <a:solidFill>
            <a:srgbClr val="38939B"/>
          </a:solidFill>
        </a:ln>
      </dgm:spPr>
      <dgm:t>
        <a:bodyPr/>
        <a:lstStyle/>
        <a:p>
          <a:endParaRPr lang="en-US" dirty="0">
            <a:latin typeface="Calibri" pitchFamily="34" charset="0"/>
          </a:endParaRPr>
        </a:p>
      </dgm:t>
    </dgm:pt>
    <dgm:pt modelId="{4A263613-3FEE-40E0-984A-C398E84454A0}">
      <dgm:prSet/>
      <dgm:spPr/>
      <dgm:t>
        <a:bodyPr/>
        <a:lstStyle/>
        <a:p>
          <a:r>
            <a:rPr lang="en-US" b="1" dirty="0">
              <a:latin typeface="Calibri" pitchFamily="34" charset="0"/>
            </a:rPr>
            <a:t>Trial Balance</a:t>
          </a:r>
        </a:p>
      </dgm:t>
    </dgm:pt>
    <dgm:pt modelId="{F6E9D21F-0706-4A7E-8E62-9577AB86BACE}" type="parTrans" cxnId="{52305566-0672-461F-9274-6F300ADA39D0}">
      <dgm:prSet/>
      <dgm:spPr/>
      <dgm:t>
        <a:bodyPr/>
        <a:lstStyle/>
        <a:p>
          <a:endParaRPr lang="en-US">
            <a:latin typeface="Calibri" pitchFamily="34" charset="0"/>
          </a:endParaRPr>
        </a:p>
      </dgm:t>
    </dgm:pt>
    <dgm:pt modelId="{3D995B68-D181-4F77-8498-F1B69F03E3FC}" type="sibTrans" cxnId="{52305566-0672-461F-9274-6F300ADA39D0}">
      <dgm:prSet/>
      <dgm:spPr>
        <a:solidFill>
          <a:srgbClr val="38939B"/>
        </a:solidFill>
        <a:ln w="19050">
          <a:solidFill>
            <a:srgbClr val="38939B"/>
          </a:solidFill>
        </a:ln>
      </dgm:spPr>
      <dgm:t>
        <a:bodyPr/>
        <a:lstStyle/>
        <a:p>
          <a:endParaRPr lang="en-US" dirty="0">
            <a:latin typeface="Calibri" pitchFamily="34" charset="0"/>
          </a:endParaRPr>
        </a:p>
      </dgm:t>
    </dgm:pt>
    <dgm:pt modelId="{3BB27233-4E8C-47DA-9D1A-D2E5BA741CB0}">
      <dgm:prSet/>
      <dgm:spPr/>
      <dgm:t>
        <a:bodyPr/>
        <a:lstStyle/>
        <a:p>
          <a:r>
            <a:rPr lang="en-US" b="1" dirty="0">
              <a:latin typeface="Calibri" pitchFamily="34" charset="0"/>
            </a:rPr>
            <a:t>Trial Balance Reclassifications</a:t>
          </a:r>
        </a:p>
      </dgm:t>
    </dgm:pt>
    <dgm:pt modelId="{01C12EC0-B772-4595-968F-99CE0B7DAD07}" type="parTrans" cxnId="{B191FED9-0FF1-46BD-B667-13DC4ECDDD53}">
      <dgm:prSet/>
      <dgm:spPr/>
      <dgm:t>
        <a:bodyPr/>
        <a:lstStyle/>
        <a:p>
          <a:endParaRPr lang="en-US">
            <a:latin typeface="Calibri" pitchFamily="34" charset="0"/>
          </a:endParaRPr>
        </a:p>
      </dgm:t>
    </dgm:pt>
    <dgm:pt modelId="{0342AC55-09ED-42AF-9238-E71FDD535DA3}" type="sibTrans" cxnId="{B191FED9-0FF1-46BD-B667-13DC4ECDDD53}">
      <dgm:prSet/>
      <dgm:spPr>
        <a:solidFill>
          <a:srgbClr val="38939B"/>
        </a:solidFill>
        <a:ln w="19050">
          <a:solidFill>
            <a:srgbClr val="38939B"/>
          </a:solidFill>
        </a:ln>
      </dgm:spPr>
      <dgm:t>
        <a:bodyPr/>
        <a:lstStyle/>
        <a:p>
          <a:endParaRPr lang="en-US" dirty="0">
            <a:latin typeface="Calibri" pitchFamily="34" charset="0"/>
          </a:endParaRPr>
        </a:p>
      </dgm:t>
    </dgm:pt>
    <dgm:pt modelId="{6EA09F22-3A27-4E5A-AF78-E60244239A8D}">
      <dgm:prSet/>
      <dgm:spPr/>
      <dgm:t>
        <a:bodyPr/>
        <a:lstStyle/>
        <a:p>
          <a:r>
            <a:rPr lang="en-US" b="1" dirty="0">
              <a:latin typeface="Calibri" pitchFamily="34" charset="0"/>
            </a:rPr>
            <a:t>Trial Balance Adjustments</a:t>
          </a:r>
        </a:p>
      </dgm:t>
    </dgm:pt>
    <dgm:pt modelId="{73046B04-4D55-4895-9655-3A0F41B1411D}" type="parTrans" cxnId="{6AA93171-C414-45A9-BED5-6985AAD024AE}">
      <dgm:prSet/>
      <dgm:spPr/>
      <dgm:t>
        <a:bodyPr/>
        <a:lstStyle/>
        <a:p>
          <a:endParaRPr lang="en-US">
            <a:latin typeface="Calibri" pitchFamily="34" charset="0"/>
          </a:endParaRPr>
        </a:p>
      </dgm:t>
    </dgm:pt>
    <dgm:pt modelId="{BD0E8E38-5290-40EF-8177-A1DC6329D17A}" type="sibTrans" cxnId="{6AA93171-C414-45A9-BED5-6985AAD024AE}">
      <dgm:prSet/>
      <dgm:spPr>
        <a:solidFill>
          <a:srgbClr val="38939B"/>
        </a:solidFill>
        <a:ln w="19050">
          <a:solidFill>
            <a:srgbClr val="38939B"/>
          </a:solidFill>
        </a:ln>
      </dgm:spPr>
      <dgm:t>
        <a:bodyPr/>
        <a:lstStyle/>
        <a:p>
          <a:endParaRPr lang="en-US" dirty="0">
            <a:latin typeface="Calibri" pitchFamily="34" charset="0"/>
          </a:endParaRPr>
        </a:p>
      </dgm:t>
    </dgm:pt>
    <dgm:pt modelId="{C3D204F4-7C4C-4CE0-A056-4E9BB3545A02}">
      <dgm:prSet/>
      <dgm:spPr/>
      <dgm:t>
        <a:bodyPr/>
        <a:lstStyle/>
        <a:p>
          <a:r>
            <a:rPr lang="en-US" b="1" dirty="0">
              <a:latin typeface="Calibri" pitchFamily="34" charset="0"/>
            </a:rPr>
            <a:t>Anticipated Costs</a:t>
          </a:r>
        </a:p>
      </dgm:t>
    </dgm:pt>
    <dgm:pt modelId="{974B4D39-6BAA-4D9B-ADDD-D379886E5FA7}" type="parTrans" cxnId="{C4BBED33-9AB8-46C2-8502-89CFFA547C41}">
      <dgm:prSet/>
      <dgm:spPr/>
      <dgm:t>
        <a:bodyPr/>
        <a:lstStyle/>
        <a:p>
          <a:endParaRPr lang="en-US">
            <a:latin typeface="Calibri" pitchFamily="34" charset="0"/>
          </a:endParaRPr>
        </a:p>
      </dgm:t>
    </dgm:pt>
    <dgm:pt modelId="{8ECD6303-F540-4A15-9B08-F88795DDBF59}" type="sibTrans" cxnId="{C4BBED33-9AB8-46C2-8502-89CFFA547C41}">
      <dgm:prSet/>
      <dgm:spPr>
        <a:solidFill>
          <a:srgbClr val="38939B"/>
        </a:solidFill>
        <a:ln w="19050">
          <a:solidFill>
            <a:srgbClr val="38939B"/>
          </a:solidFill>
        </a:ln>
      </dgm:spPr>
      <dgm:t>
        <a:bodyPr/>
        <a:lstStyle/>
        <a:p>
          <a:endParaRPr lang="en-US" dirty="0">
            <a:latin typeface="Calibri" pitchFamily="34" charset="0"/>
          </a:endParaRPr>
        </a:p>
      </dgm:t>
    </dgm:pt>
    <dgm:pt modelId="{8CFF1E23-6F66-4CA6-9095-3C18593D47A3}">
      <dgm:prSet/>
      <dgm:spPr/>
      <dgm:t>
        <a:bodyPr/>
        <a:lstStyle/>
        <a:p>
          <a:r>
            <a:rPr lang="en-US" b="1" dirty="0">
              <a:latin typeface="Calibri" pitchFamily="34" charset="0"/>
            </a:rPr>
            <a:t>Daily Visits</a:t>
          </a:r>
        </a:p>
      </dgm:t>
    </dgm:pt>
    <dgm:pt modelId="{E07F958C-0412-4A82-8929-A03145B32C61}" type="parTrans" cxnId="{5B6BD67F-55C7-4CA4-A6AB-CFE85530B684}">
      <dgm:prSet/>
      <dgm:spPr/>
      <dgm:t>
        <a:bodyPr/>
        <a:lstStyle/>
        <a:p>
          <a:endParaRPr lang="en-US">
            <a:latin typeface="Calibri" pitchFamily="34" charset="0"/>
          </a:endParaRPr>
        </a:p>
      </dgm:t>
    </dgm:pt>
    <dgm:pt modelId="{D04D08A3-3DB2-40AF-8D29-3CB52F6B0DDE}" type="sibTrans" cxnId="{5B6BD67F-55C7-4CA4-A6AB-CFE85530B684}">
      <dgm:prSet/>
      <dgm:spPr>
        <a:solidFill>
          <a:srgbClr val="38939B"/>
        </a:solidFill>
        <a:ln w="19050">
          <a:solidFill>
            <a:srgbClr val="38939B"/>
          </a:solidFill>
        </a:ln>
      </dgm:spPr>
      <dgm:t>
        <a:bodyPr/>
        <a:lstStyle/>
        <a:p>
          <a:endParaRPr lang="en-US" dirty="0">
            <a:latin typeface="Calibri" pitchFamily="34" charset="0"/>
          </a:endParaRPr>
        </a:p>
      </dgm:t>
    </dgm:pt>
    <dgm:pt modelId="{A59C8B23-52B6-43CB-A181-1E1C2C4BF240}">
      <dgm:prSet/>
      <dgm:spPr/>
      <dgm:t>
        <a:bodyPr/>
        <a:lstStyle/>
        <a:p>
          <a:r>
            <a:rPr lang="en-US" b="1" dirty="0">
              <a:latin typeface="Calibri" pitchFamily="34" charset="0"/>
            </a:rPr>
            <a:t>Services Provided</a:t>
          </a:r>
        </a:p>
      </dgm:t>
    </dgm:pt>
    <dgm:pt modelId="{C2E01C75-DEAE-4E80-87E4-D42F27F9FAF3}" type="parTrans" cxnId="{05D0DB36-B0FC-4E69-9B58-C525C1AA6C97}">
      <dgm:prSet/>
      <dgm:spPr/>
      <dgm:t>
        <a:bodyPr/>
        <a:lstStyle/>
        <a:p>
          <a:endParaRPr lang="en-US">
            <a:latin typeface="Calibri" pitchFamily="34" charset="0"/>
          </a:endParaRPr>
        </a:p>
      </dgm:t>
    </dgm:pt>
    <dgm:pt modelId="{1B0B7545-C924-401F-80A2-C0B1502F7CDE}" type="sibTrans" cxnId="{05D0DB36-B0FC-4E69-9B58-C525C1AA6C97}">
      <dgm:prSet/>
      <dgm:spPr>
        <a:solidFill>
          <a:srgbClr val="38939B"/>
        </a:solidFill>
        <a:ln w="19050">
          <a:solidFill>
            <a:srgbClr val="38939B"/>
          </a:solidFill>
        </a:ln>
      </dgm:spPr>
      <dgm:t>
        <a:bodyPr/>
        <a:lstStyle/>
        <a:p>
          <a:endParaRPr lang="en-US" dirty="0">
            <a:latin typeface="Calibri" pitchFamily="34" charset="0"/>
          </a:endParaRPr>
        </a:p>
      </dgm:t>
    </dgm:pt>
    <dgm:pt modelId="{8AFEBB16-886C-4EF6-B7D5-A692CA3F78DA}">
      <dgm:prSet/>
      <dgm:spPr/>
      <dgm:t>
        <a:bodyPr/>
        <a:lstStyle/>
        <a:p>
          <a:r>
            <a:rPr lang="en-US" b="1" dirty="0">
              <a:latin typeface="Calibri" pitchFamily="34" charset="0"/>
            </a:rPr>
            <a:t>Comments               (as needed)</a:t>
          </a:r>
        </a:p>
      </dgm:t>
    </dgm:pt>
    <dgm:pt modelId="{EB6F6DAA-D6F8-4CCC-926A-82D7E00E92D6}" type="parTrans" cxnId="{72690E5C-D268-494D-BAE5-DCA9D8FE319F}">
      <dgm:prSet/>
      <dgm:spPr/>
      <dgm:t>
        <a:bodyPr/>
        <a:lstStyle/>
        <a:p>
          <a:endParaRPr lang="en-US">
            <a:latin typeface="Calibri" pitchFamily="34" charset="0"/>
          </a:endParaRPr>
        </a:p>
      </dgm:t>
    </dgm:pt>
    <dgm:pt modelId="{F1F333DA-99A9-4C55-B625-574A6306E041}" type="sibTrans" cxnId="{72690E5C-D268-494D-BAE5-DCA9D8FE319F}">
      <dgm:prSet/>
      <dgm:spPr>
        <a:ln w="19050">
          <a:solidFill>
            <a:srgbClr val="38939B"/>
          </a:solidFill>
        </a:ln>
      </dgm:spPr>
      <dgm:t>
        <a:bodyPr/>
        <a:lstStyle/>
        <a:p>
          <a:endParaRPr lang="en-US" dirty="0">
            <a:latin typeface="Calibri" pitchFamily="34" charset="0"/>
          </a:endParaRPr>
        </a:p>
      </dgm:t>
    </dgm:pt>
    <dgm:pt modelId="{72654547-32CF-47D6-9F77-BB4B264BD670}">
      <dgm:prSet/>
      <dgm:spPr/>
      <dgm:t>
        <a:bodyPr/>
        <a:lstStyle/>
        <a:p>
          <a:r>
            <a:rPr lang="en-US" b="1" dirty="0">
              <a:latin typeface="Calibri" pitchFamily="34" charset="0"/>
            </a:rPr>
            <a:t>CC PPS-1 Rate</a:t>
          </a:r>
        </a:p>
      </dgm:t>
    </dgm:pt>
    <dgm:pt modelId="{B6FAD8D4-E96B-4F3E-8BD3-9B3D99752F6C}" type="parTrans" cxnId="{4022CBE6-0A41-4625-82F7-3C5F454F8C78}">
      <dgm:prSet/>
      <dgm:spPr/>
      <dgm:t>
        <a:bodyPr/>
        <a:lstStyle/>
        <a:p>
          <a:endParaRPr lang="en-US">
            <a:latin typeface="Calibri" pitchFamily="34" charset="0"/>
          </a:endParaRPr>
        </a:p>
      </dgm:t>
    </dgm:pt>
    <dgm:pt modelId="{5A65919E-98E7-4E86-A140-C92877D466EE}" type="sibTrans" cxnId="{4022CBE6-0A41-4625-82F7-3C5F454F8C78}">
      <dgm:prSet/>
      <dgm:spPr>
        <a:solidFill>
          <a:srgbClr val="38939B"/>
        </a:solidFill>
        <a:ln w="19050">
          <a:solidFill>
            <a:srgbClr val="38939B"/>
          </a:solidFill>
        </a:ln>
      </dgm:spPr>
      <dgm:t>
        <a:bodyPr/>
        <a:lstStyle/>
        <a:p>
          <a:endParaRPr lang="en-US" dirty="0">
            <a:latin typeface="Calibri" pitchFamily="34" charset="0"/>
          </a:endParaRPr>
        </a:p>
      </dgm:t>
    </dgm:pt>
    <dgm:pt modelId="{823DAE90-14E5-43D2-A517-1528959C3B9E}">
      <dgm:prSet/>
      <dgm:spPr/>
      <dgm:t>
        <a:bodyPr/>
        <a:lstStyle/>
        <a:p>
          <a:r>
            <a:rPr lang="en-US" b="1" dirty="0">
              <a:latin typeface="Calibri" pitchFamily="34" charset="0"/>
            </a:rPr>
            <a:t>Certification</a:t>
          </a:r>
        </a:p>
      </dgm:t>
    </dgm:pt>
    <dgm:pt modelId="{01A958D4-D574-41CE-8B7C-4B707BEC3D94}" type="parTrans" cxnId="{0F1688D4-5C4F-48C8-A1B6-9FED43A7FF2E}">
      <dgm:prSet/>
      <dgm:spPr/>
      <dgm:t>
        <a:bodyPr/>
        <a:lstStyle/>
        <a:p>
          <a:endParaRPr lang="en-US">
            <a:latin typeface="Calibri" pitchFamily="34" charset="0"/>
          </a:endParaRPr>
        </a:p>
      </dgm:t>
    </dgm:pt>
    <dgm:pt modelId="{60B6C5E3-7C8A-4617-AE78-3F1B08F00686}" type="sibTrans" cxnId="{0F1688D4-5C4F-48C8-A1B6-9FED43A7FF2E}">
      <dgm:prSet/>
      <dgm:spPr/>
      <dgm:t>
        <a:bodyPr/>
        <a:lstStyle/>
        <a:p>
          <a:endParaRPr lang="en-US">
            <a:latin typeface="Calibri" pitchFamily="34" charset="0"/>
          </a:endParaRPr>
        </a:p>
      </dgm:t>
    </dgm:pt>
    <dgm:pt modelId="{A4EA3717-E8B5-4C83-98E6-239911F46F90}">
      <dgm:prSet/>
      <dgm:spPr/>
      <dgm:t>
        <a:bodyPr/>
        <a:lstStyle/>
        <a:p>
          <a:r>
            <a:rPr lang="en-US" b="1" dirty="0">
              <a:latin typeface="Calibri" pitchFamily="34" charset="0"/>
            </a:rPr>
            <a:t>Allocation Descriptions              (as needed)</a:t>
          </a:r>
        </a:p>
      </dgm:t>
    </dgm:pt>
    <dgm:pt modelId="{7928DC15-EF8D-4475-880A-9B5CEC3267A2}" type="parTrans" cxnId="{E7293678-3C86-4674-B0CC-DB82AF6C94A8}">
      <dgm:prSet/>
      <dgm:spPr/>
      <dgm:t>
        <a:bodyPr/>
        <a:lstStyle/>
        <a:p>
          <a:endParaRPr lang="en-US"/>
        </a:p>
      </dgm:t>
    </dgm:pt>
    <dgm:pt modelId="{594A7E4D-56D3-47CD-84E5-24944BBBB5D7}" type="sibTrans" cxnId="{E7293678-3C86-4674-B0CC-DB82AF6C94A8}">
      <dgm:prSet/>
      <dgm:spPr>
        <a:ln w="19050">
          <a:solidFill>
            <a:srgbClr val="38939B"/>
          </a:solidFill>
        </a:ln>
      </dgm:spPr>
      <dgm:t>
        <a:bodyPr/>
        <a:lstStyle/>
        <a:p>
          <a:endParaRPr lang="en-US" dirty="0"/>
        </a:p>
      </dgm:t>
    </dgm:pt>
    <dgm:pt modelId="{BA6CB9D0-DC82-492A-BBFB-F16620C263B3}">
      <dgm:prSet/>
      <dgm:spPr/>
      <dgm:t>
        <a:bodyPr/>
        <a:lstStyle/>
        <a:p>
          <a:r>
            <a:rPr lang="en-US" b="1" dirty="0">
              <a:latin typeface="Calibri" pitchFamily="34" charset="0"/>
            </a:rPr>
            <a:t>Indirect Cost Allocation</a:t>
          </a:r>
        </a:p>
      </dgm:t>
    </dgm:pt>
    <dgm:pt modelId="{7CBD6C1C-2AA2-4BFB-97BC-AE3D47BE935C}" type="parTrans" cxnId="{790D8FDB-6651-4EC4-A34F-56F8EC4A8CE0}">
      <dgm:prSet/>
      <dgm:spPr/>
      <dgm:t>
        <a:bodyPr/>
        <a:lstStyle/>
        <a:p>
          <a:endParaRPr lang="en-US"/>
        </a:p>
      </dgm:t>
    </dgm:pt>
    <dgm:pt modelId="{2DCE91BC-CC40-4317-8E80-B43F56AEB0ED}" type="sibTrans" cxnId="{790D8FDB-6651-4EC4-A34F-56F8EC4A8CE0}">
      <dgm:prSet/>
      <dgm:spPr>
        <a:solidFill>
          <a:srgbClr val="38939B"/>
        </a:solidFill>
        <a:ln w="19050">
          <a:solidFill>
            <a:srgbClr val="38939B"/>
          </a:solidFill>
        </a:ln>
      </dgm:spPr>
      <dgm:t>
        <a:bodyPr/>
        <a:lstStyle/>
        <a:p>
          <a:endParaRPr lang="en-US" dirty="0"/>
        </a:p>
      </dgm:t>
    </dgm:pt>
    <dgm:pt modelId="{4058F1CE-F7F3-4FA2-8807-31134AE5D5A1}" type="pres">
      <dgm:prSet presAssocID="{B642EADA-FCBE-4C39-B190-AA8BBED861B1}" presName="Name0" presStyleCnt="0">
        <dgm:presLayoutVars>
          <dgm:dir/>
          <dgm:resizeHandles val="exact"/>
        </dgm:presLayoutVars>
      </dgm:prSet>
      <dgm:spPr/>
    </dgm:pt>
    <dgm:pt modelId="{3171566B-CB97-4A26-A1EC-7E819B0284DC}" type="pres">
      <dgm:prSet presAssocID="{3D6F842B-F0E2-4EF6-8B8B-834A31DF0FA8}" presName="node" presStyleLbl="node1" presStyleIdx="0" presStyleCnt="12">
        <dgm:presLayoutVars>
          <dgm:bulletEnabled val="1"/>
        </dgm:presLayoutVars>
      </dgm:prSet>
      <dgm:spPr/>
    </dgm:pt>
    <dgm:pt modelId="{E7703F92-1182-4779-BB2B-75502266F468}" type="pres">
      <dgm:prSet presAssocID="{67897337-0F50-412E-92A4-94CB98323544}" presName="sibTrans" presStyleLbl="sibTrans1D1" presStyleIdx="0" presStyleCnt="11"/>
      <dgm:spPr/>
    </dgm:pt>
    <dgm:pt modelId="{E3BDA5D5-E75E-4977-B224-3712F4E3874C}" type="pres">
      <dgm:prSet presAssocID="{67897337-0F50-412E-92A4-94CB98323544}" presName="connectorText" presStyleLbl="sibTrans1D1" presStyleIdx="0" presStyleCnt="11"/>
      <dgm:spPr/>
    </dgm:pt>
    <dgm:pt modelId="{F958473C-6EE9-4A0E-9595-8DA1812FC913}" type="pres">
      <dgm:prSet presAssocID="{4A263613-3FEE-40E0-984A-C398E84454A0}" presName="node" presStyleLbl="node1" presStyleIdx="1" presStyleCnt="12" custLinFactNeighborX="-873" custLinFactNeighborY="-22">
        <dgm:presLayoutVars>
          <dgm:bulletEnabled val="1"/>
        </dgm:presLayoutVars>
      </dgm:prSet>
      <dgm:spPr/>
    </dgm:pt>
    <dgm:pt modelId="{253BF762-2552-43F3-8561-793A7EA224AC}" type="pres">
      <dgm:prSet presAssocID="{3D995B68-D181-4F77-8498-F1B69F03E3FC}" presName="sibTrans" presStyleLbl="sibTrans1D1" presStyleIdx="1" presStyleCnt="11"/>
      <dgm:spPr/>
    </dgm:pt>
    <dgm:pt modelId="{913640A6-8B3F-4EDC-AB4F-223B585FC489}" type="pres">
      <dgm:prSet presAssocID="{3D995B68-D181-4F77-8498-F1B69F03E3FC}" presName="connectorText" presStyleLbl="sibTrans1D1" presStyleIdx="1" presStyleCnt="11"/>
      <dgm:spPr/>
    </dgm:pt>
    <dgm:pt modelId="{28CAC870-F129-43DF-9E6E-85FF4FCB849D}" type="pres">
      <dgm:prSet presAssocID="{3BB27233-4E8C-47DA-9D1A-D2E5BA741CB0}" presName="node" presStyleLbl="node1" presStyleIdx="2" presStyleCnt="12">
        <dgm:presLayoutVars>
          <dgm:bulletEnabled val="1"/>
        </dgm:presLayoutVars>
      </dgm:prSet>
      <dgm:spPr/>
    </dgm:pt>
    <dgm:pt modelId="{910E09C4-B4AC-41D1-85EE-3E420FCBE8C0}" type="pres">
      <dgm:prSet presAssocID="{0342AC55-09ED-42AF-9238-E71FDD535DA3}" presName="sibTrans" presStyleLbl="sibTrans1D1" presStyleIdx="2" presStyleCnt="11"/>
      <dgm:spPr/>
    </dgm:pt>
    <dgm:pt modelId="{04326FDF-160E-4295-BF43-C46287DDA468}" type="pres">
      <dgm:prSet presAssocID="{0342AC55-09ED-42AF-9238-E71FDD535DA3}" presName="connectorText" presStyleLbl="sibTrans1D1" presStyleIdx="2" presStyleCnt="11"/>
      <dgm:spPr/>
    </dgm:pt>
    <dgm:pt modelId="{D3B8FEE7-36B6-431B-9254-7925201DE286}" type="pres">
      <dgm:prSet presAssocID="{6EA09F22-3A27-4E5A-AF78-E60244239A8D}" presName="node" presStyleLbl="node1" presStyleIdx="3" presStyleCnt="12">
        <dgm:presLayoutVars>
          <dgm:bulletEnabled val="1"/>
        </dgm:presLayoutVars>
      </dgm:prSet>
      <dgm:spPr/>
    </dgm:pt>
    <dgm:pt modelId="{295515F9-9D3A-4684-BEE7-9F9E988DCA07}" type="pres">
      <dgm:prSet presAssocID="{BD0E8E38-5290-40EF-8177-A1DC6329D17A}" presName="sibTrans" presStyleLbl="sibTrans1D1" presStyleIdx="3" presStyleCnt="11"/>
      <dgm:spPr/>
    </dgm:pt>
    <dgm:pt modelId="{9BF3875A-A97B-4F8C-83C4-2A240EAAE5C3}" type="pres">
      <dgm:prSet presAssocID="{BD0E8E38-5290-40EF-8177-A1DC6329D17A}" presName="connectorText" presStyleLbl="sibTrans1D1" presStyleIdx="3" presStyleCnt="11"/>
      <dgm:spPr/>
    </dgm:pt>
    <dgm:pt modelId="{A0B57AAF-573D-41B2-83E2-CF2DBD020743}" type="pres">
      <dgm:prSet presAssocID="{C3D204F4-7C4C-4CE0-A056-4E9BB3545A02}" presName="node" presStyleLbl="node1" presStyleIdx="4" presStyleCnt="12">
        <dgm:presLayoutVars>
          <dgm:bulletEnabled val="1"/>
        </dgm:presLayoutVars>
      </dgm:prSet>
      <dgm:spPr/>
    </dgm:pt>
    <dgm:pt modelId="{857C2BF0-8158-4FF0-B12E-81BE0C1421CB}" type="pres">
      <dgm:prSet presAssocID="{8ECD6303-F540-4A15-9B08-F88795DDBF59}" presName="sibTrans" presStyleLbl="sibTrans1D1" presStyleIdx="4" presStyleCnt="11"/>
      <dgm:spPr/>
    </dgm:pt>
    <dgm:pt modelId="{DFB45F61-430F-4F56-BEB8-285493BF7F8B}" type="pres">
      <dgm:prSet presAssocID="{8ECD6303-F540-4A15-9B08-F88795DDBF59}" presName="connectorText" presStyleLbl="sibTrans1D1" presStyleIdx="4" presStyleCnt="11"/>
      <dgm:spPr/>
    </dgm:pt>
    <dgm:pt modelId="{2F1A0BA5-230E-43BB-8D30-90C0FAAA7D18}" type="pres">
      <dgm:prSet presAssocID="{A4EA3717-E8B5-4C83-98E6-239911F46F90}" presName="node" presStyleLbl="node1" presStyleIdx="5" presStyleCnt="12">
        <dgm:presLayoutVars>
          <dgm:bulletEnabled val="1"/>
        </dgm:presLayoutVars>
      </dgm:prSet>
      <dgm:spPr/>
    </dgm:pt>
    <dgm:pt modelId="{909C0FA9-1071-4A57-9E7B-2593BC278B10}" type="pres">
      <dgm:prSet presAssocID="{594A7E4D-56D3-47CD-84E5-24944BBBB5D7}" presName="sibTrans" presStyleLbl="sibTrans1D1" presStyleIdx="5" presStyleCnt="11"/>
      <dgm:spPr/>
    </dgm:pt>
    <dgm:pt modelId="{EF7D3060-874B-4000-B855-32CC9BF30AF6}" type="pres">
      <dgm:prSet presAssocID="{594A7E4D-56D3-47CD-84E5-24944BBBB5D7}" presName="connectorText" presStyleLbl="sibTrans1D1" presStyleIdx="5" presStyleCnt="11"/>
      <dgm:spPr/>
    </dgm:pt>
    <dgm:pt modelId="{25BD3308-38CF-41E7-BC1A-41C937E0FF46}" type="pres">
      <dgm:prSet presAssocID="{BA6CB9D0-DC82-492A-BBFB-F16620C263B3}" presName="node" presStyleLbl="node1" presStyleIdx="6" presStyleCnt="12">
        <dgm:presLayoutVars>
          <dgm:bulletEnabled val="1"/>
        </dgm:presLayoutVars>
      </dgm:prSet>
      <dgm:spPr/>
    </dgm:pt>
    <dgm:pt modelId="{85EB5B58-BCA8-4E8C-AA98-FBD2868A23CA}" type="pres">
      <dgm:prSet presAssocID="{2DCE91BC-CC40-4317-8E80-B43F56AEB0ED}" presName="sibTrans" presStyleLbl="sibTrans1D1" presStyleIdx="6" presStyleCnt="11"/>
      <dgm:spPr/>
    </dgm:pt>
    <dgm:pt modelId="{268AD294-455C-4278-9B59-898E5DC31743}" type="pres">
      <dgm:prSet presAssocID="{2DCE91BC-CC40-4317-8E80-B43F56AEB0ED}" presName="connectorText" presStyleLbl="sibTrans1D1" presStyleIdx="6" presStyleCnt="11"/>
      <dgm:spPr/>
    </dgm:pt>
    <dgm:pt modelId="{12ADB6A2-0588-4343-8509-69DFC865612A}" type="pres">
      <dgm:prSet presAssocID="{8CFF1E23-6F66-4CA6-9095-3C18593D47A3}" presName="node" presStyleLbl="node1" presStyleIdx="7" presStyleCnt="12">
        <dgm:presLayoutVars>
          <dgm:bulletEnabled val="1"/>
        </dgm:presLayoutVars>
      </dgm:prSet>
      <dgm:spPr/>
    </dgm:pt>
    <dgm:pt modelId="{607CAA08-E483-4D4B-818A-0C74662A59F1}" type="pres">
      <dgm:prSet presAssocID="{D04D08A3-3DB2-40AF-8D29-3CB52F6B0DDE}" presName="sibTrans" presStyleLbl="sibTrans1D1" presStyleIdx="7" presStyleCnt="11"/>
      <dgm:spPr/>
    </dgm:pt>
    <dgm:pt modelId="{D2F1230A-F697-4F1A-A028-F30C7018B294}" type="pres">
      <dgm:prSet presAssocID="{D04D08A3-3DB2-40AF-8D29-3CB52F6B0DDE}" presName="connectorText" presStyleLbl="sibTrans1D1" presStyleIdx="7" presStyleCnt="11"/>
      <dgm:spPr/>
    </dgm:pt>
    <dgm:pt modelId="{43190BB1-C66B-47C6-8EC3-B0371D52CB20}" type="pres">
      <dgm:prSet presAssocID="{A59C8B23-52B6-43CB-A181-1E1C2C4BF240}" presName="node" presStyleLbl="node1" presStyleIdx="8" presStyleCnt="12">
        <dgm:presLayoutVars>
          <dgm:bulletEnabled val="1"/>
        </dgm:presLayoutVars>
      </dgm:prSet>
      <dgm:spPr/>
    </dgm:pt>
    <dgm:pt modelId="{E468DB9F-E7B6-4453-BE8D-30C786347767}" type="pres">
      <dgm:prSet presAssocID="{1B0B7545-C924-401F-80A2-C0B1502F7CDE}" presName="sibTrans" presStyleLbl="sibTrans1D1" presStyleIdx="8" presStyleCnt="11"/>
      <dgm:spPr/>
    </dgm:pt>
    <dgm:pt modelId="{3EE008C4-6F2D-452E-B5E8-8D80FAC53F92}" type="pres">
      <dgm:prSet presAssocID="{1B0B7545-C924-401F-80A2-C0B1502F7CDE}" presName="connectorText" presStyleLbl="sibTrans1D1" presStyleIdx="8" presStyleCnt="11"/>
      <dgm:spPr/>
    </dgm:pt>
    <dgm:pt modelId="{D17C100D-9766-4042-854D-972DA5CD6D59}" type="pres">
      <dgm:prSet presAssocID="{8AFEBB16-886C-4EF6-B7D5-A692CA3F78DA}" presName="node" presStyleLbl="node1" presStyleIdx="9" presStyleCnt="12">
        <dgm:presLayoutVars>
          <dgm:bulletEnabled val="1"/>
        </dgm:presLayoutVars>
      </dgm:prSet>
      <dgm:spPr/>
    </dgm:pt>
    <dgm:pt modelId="{297C8EFB-455A-42EA-8905-CF333499EBDC}" type="pres">
      <dgm:prSet presAssocID="{F1F333DA-99A9-4C55-B625-574A6306E041}" presName="sibTrans" presStyleLbl="sibTrans1D1" presStyleIdx="9" presStyleCnt="11"/>
      <dgm:spPr/>
    </dgm:pt>
    <dgm:pt modelId="{A7E5C54D-C98B-489A-AA57-055904464E40}" type="pres">
      <dgm:prSet presAssocID="{F1F333DA-99A9-4C55-B625-574A6306E041}" presName="connectorText" presStyleLbl="sibTrans1D1" presStyleIdx="9" presStyleCnt="11"/>
      <dgm:spPr/>
    </dgm:pt>
    <dgm:pt modelId="{CB6C5F9E-341E-4525-8416-686875D01135}" type="pres">
      <dgm:prSet presAssocID="{72654547-32CF-47D6-9F77-BB4B264BD670}" presName="node" presStyleLbl="node1" presStyleIdx="10" presStyleCnt="12">
        <dgm:presLayoutVars>
          <dgm:bulletEnabled val="1"/>
        </dgm:presLayoutVars>
      </dgm:prSet>
      <dgm:spPr/>
    </dgm:pt>
    <dgm:pt modelId="{F6AC0B81-B657-4243-9EBA-7E363C932739}" type="pres">
      <dgm:prSet presAssocID="{5A65919E-98E7-4E86-A140-C92877D466EE}" presName="sibTrans" presStyleLbl="sibTrans1D1" presStyleIdx="10" presStyleCnt="11"/>
      <dgm:spPr/>
    </dgm:pt>
    <dgm:pt modelId="{91BDC61C-40C8-49F9-9869-4FE03DCDE3E2}" type="pres">
      <dgm:prSet presAssocID="{5A65919E-98E7-4E86-A140-C92877D466EE}" presName="connectorText" presStyleLbl="sibTrans1D1" presStyleIdx="10" presStyleCnt="11"/>
      <dgm:spPr/>
    </dgm:pt>
    <dgm:pt modelId="{6F57C03F-52F9-41ED-9E28-729D620F03CF}" type="pres">
      <dgm:prSet presAssocID="{823DAE90-14E5-43D2-A517-1528959C3B9E}" presName="node" presStyleLbl="node1" presStyleIdx="11" presStyleCnt="12">
        <dgm:presLayoutVars>
          <dgm:bulletEnabled val="1"/>
        </dgm:presLayoutVars>
      </dgm:prSet>
      <dgm:spPr/>
    </dgm:pt>
  </dgm:ptLst>
  <dgm:cxnLst>
    <dgm:cxn modelId="{42834E01-96E7-491A-B069-A849EDE71F9F}" type="presOf" srcId="{823DAE90-14E5-43D2-A517-1528959C3B9E}" destId="{6F57C03F-52F9-41ED-9E28-729D620F03CF}" srcOrd="0" destOrd="0" presId="urn:microsoft.com/office/officeart/2005/8/layout/bProcess3"/>
    <dgm:cxn modelId="{E792D21A-C7C3-4EF8-850C-AAAC9C41AC0C}" type="presOf" srcId="{5A65919E-98E7-4E86-A140-C92877D466EE}" destId="{91BDC61C-40C8-49F9-9869-4FE03DCDE3E2}" srcOrd="1" destOrd="0" presId="urn:microsoft.com/office/officeart/2005/8/layout/bProcess3"/>
    <dgm:cxn modelId="{1ED96621-D4FF-4679-A67D-22EC092B5984}" type="presOf" srcId="{A59C8B23-52B6-43CB-A181-1E1C2C4BF240}" destId="{43190BB1-C66B-47C6-8EC3-B0371D52CB20}" srcOrd="0" destOrd="0" presId="urn:microsoft.com/office/officeart/2005/8/layout/bProcess3"/>
    <dgm:cxn modelId="{C4BBED33-9AB8-46C2-8502-89CFFA547C41}" srcId="{B642EADA-FCBE-4C39-B190-AA8BBED861B1}" destId="{C3D204F4-7C4C-4CE0-A056-4E9BB3545A02}" srcOrd="4" destOrd="0" parTransId="{974B4D39-6BAA-4D9B-ADDD-D379886E5FA7}" sibTransId="{8ECD6303-F540-4A15-9B08-F88795DDBF59}"/>
    <dgm:cxn modelId="{05D0DB36-B0FC-4E69-9B58-C525C1AA6C97}" srcId="{B642EADA-FCBE-4C39-B190-AA8BBED861B1}" destId="{A59C8B23-52B6-43CB-A181-1E1C2C4BF240}" srcOrd="8" destOrd="0" parTransId="{C2E01C75-DEAE-4E80-87E4-D42F27F9FAF3}" sibTransId="{1B0B7545-C924-401F-80A2-C0B1502F7CDE}"/>
    <dgm:cxn modelId="{DE631F3D-3B00-4CC7-9DBE-A7638AE1CD00}" srcId="{B642EADA-FCBE-4C39-B190-AA8BBED861B1}" destId="{3D6F842B-F0E2-4EF6-8B8B-834A31DF0FA8}" srcOrd="0" destOrd="0" parTransId="{7FF679C1-C6F3-45CB-9064-EE0BB911DF9E}" sibTransId="{67897337-0F50-412E-92A4-94CB98323544}"/>
    <dgm:cxn modelId="{1E853B3E-C792-4324-914A-5DE431C05B0A}" type="presOf" srcId="{0342AC55-09ED-42AF-9238-E71FDD535DA3}" destId="{910E09C4-B4AC-41D1-85EE-3E420FCBE8C0}" srcOrd="0" destOrd="0" presId="urn:microsoft.com/office/officeart/2005/8/layout/bProcess3"/>
    <dgm:cxn modelId="{72690E5C-D268-494D-BAE5-DCA9D8FE319F}" srcId="{B642EADA-FCBE-4C39-B190-AA8BBED861B1}" destId="{8AFEBB16-886C-4EF6-B7D5-A692CA3F78DA}" srcOrd="9" destOrd="0" parTransId="{EB6F6DAA-D6F8-4CCC-926A-82D7E00E92D6}" sibTransId="{F1F333DA-99A9-4C55-B625-574A6306E041}"/>
    <dgm:cxn modelId="{940D0961-5C39-453D-A71D-F92C259F2630}" type="presOf" srcId="{A4EA3717-E8B5-4C83-98E6-239911F46F90}" destId="{2F1A0BA5-230E-43BB-8D30-90C0FAAA7D18}" srcOrd="0" destOrd="0" presId="urn:microsoft.com/office/officeart/2005/8/layout/bProcess3"/>
    <dgm:cxn modelId="{71997A41-B116-4C8F-B890-2EDCE2FE6AE4}" type="presOf" srcId="{67897337-0F50-412E-92A4-94CB98323544}" destId="{E7703F92-1182-4779-BB2B-75502266F468}" srcOrd="0" destOrd="0" presId="urn:microsoft.com/office/officeart/2005/8/layout/bProcess3"/>
    <dgm:cxn modelId="{C659EC62-11D5-4467-AB3E-2ABA7E35E72E}" type="presOf" srcId="{8CFF1E23-6F66-4CA6-9095-3C18593D47A3}" destId="{12ADB6A2-0588-4343-8509-69DFC865612A}" srcOrd="0" destOrd="0" presId="urn:microsoft.com/office/officeart/2005/8/layout/bProcess3"/>
    <dgm:cxn modelId="{52305566-0672-461F-9274-6F300ADA39D0}" srcId="{B642EADA-FCBE-4C39-B190-AA8BBED861B1}" destId="{4A263613-3FEE-40E0-984A-C398E84454A0}" srcOrd="1" destOrd="0" parTransId="{F6E9D21F-0706-4A7E-8E62-9577AB86BACE}" sibTransId="{3D995B68-D181-4F77-8498-F1B69F03E3FC}"/>
    <dgm:cxn modelId="{31617B4A-9433-47CA-A6EE-E2E07D424461}" type="presOf" srcId="{BD0E8E38-5290-40EF-8177-A1DC6329D17A}" destId="{295515F9-9D3A-4684-BEE7-9F9E988DCA07}" srcOrd="0" destOrd="0" presId="urn:microsoft.com/office/officeart/2005/8/layout/bProcess3"/>
    <dgm:cxn modelId="{60E6F06A-BB34-4D0F-B952-779F44F8ACC4}" type="presOf" srcId="{594A7E4D-56D3-47CD-84E5-24944BBBB5D7}" destId="{909C0FA9-1071-4A57-9E7B-2593BC278B10}" srcOrd="0" destOrd="0" presId="urn:microsoft.com/office/officeart/2005/8/layout/bProcess3"/>
    <dgm:cxn modelId="{7DB9786B-2D4B-4ADC-9F18-E863E88F45E3}" type="presOf" srcId="{D04D08A3-3DB2-40AF-8D29-3CB52F6B0DDE}" destId="{D2F1230A-F697-4F1A-A028-F30C7018B294}" srcOrd="1" destOrd="0" presId="urn:microsoft.com/office/officeart/2005/8/layout/bProcess3"/>
    <dgm:cxn modelId="{F607434D-620E-43E5-BC54-42011473127A}" type="presOf" srcId="{0342AC55-09ED-42AF-9238-E71FDD535DA3}" destId="{04326FDF-160E-4295-BF43-C46287DDA468}" srcOrd="1" destOrd="0" presId="urn:microsoft.com/office/officeart/2005/8/layout/bProcess3"/>
    <dgm:cxn modelId="{EC90054F-E257-4198-BA14-A7866029FBF4}" type="presOf" srcId="{3BB27233-4E8C-47DA-9D1A-D2E5BA741CB0}" destId="{28CAC870-F129-43DF-9E6E-85FF4FCB849D}" srcOrd="0" destOrd="0" presId="urn:microsoft.com/office/officeart/2005/8/layout/bProcess3"/>
    <dgm:cxn modelId="{6AA93171-C414-45A9-BED5-6985AAD024AE}" srcId="{B642EADA-FCBE-4C39-B190-AA8BBED861B1}" destId="{6EA09F22-3A27-4E5A-AF78-E60244239A8D}" srcOrd="3" destOrd="0" parTransId="{73046B04-4D55-4895-9655-3A0F41B1411D}" sibTransId="{BD0E8E38-5290-40EF-8177-A1DC6329D17A}"/>
    <dgm:cxn modelId="{829E4556-BDE2-4A79-8DEE-CE958ECC8C5D}" type="presOf" srcId="{2DCE91BC-CC40-4317-8E80-B43F56AEB0ED}" destId="{268AD294-455C-4278-9B59-898E5DC31743}" srcOrd="1" destOrd="0" presId="urn:microsoft.com/office/officeart/2005/8/layout/bProcess3"/>
    <dgm:cxn modelId="{062DDB56-C086-41E8-9676-5AF0447B809F}" type="presOf" srcId="{BA6CB9D0-DC82-492A-BBFB-F16620C263B3}" destId="{25BD3308-38CF-41E7-BC1A-41C937E0FF46}" srcOrd="0" destOrd="0" presId="urn:microsoft.com/office/officeart/2005/8/layout/bProcess3"/>
    <dgm:cxn modelId="{E7293678-3C86-4674-B0CC-DB82AF6C94A8}" srcId="{B642EADA-FCBE-4C39-B190-AA8BBED861B1}" destId="{A4EA3717-E8B5-4C83-98E6-239911F46F90}" srcOrd="5" destOrd="0" parTransId="{7928DC15-EF8D-4475-880A-9B5CEC3267A2}" sibTransId="{594A7E4D-56D3-47CD-84E5-24944BBBB5D7}"/>
    <dgm:cxn modelId="{DA4DAF7D-027A-402E-B4B0-042FD957A0AD}" type="presOf" srcId="{8ECD6303-F540-4A15-9B08-F88795DDBF59}" destId="{857C2BF0-8158-4FF0-B12E-81BE0C1421CB}" srcOrd="0" destOrd="0" presId="urn:microsoft.com/office/officeart/2005/8/layout/bProcess3"/>
    <dgm:cxn modelId="{5B6BD67F-55C7-4CA4-A6AB-CFE85530B684}" srcId="{B642EADA-FCBE-4C39-B190-AA8BBED861B1}" destId="{8CFF1E23-6F66-4CA6-9095-3C18593D47A3}" srcOrd="7" destOrd="0" parTransId="{E07F958C-0412-4A82-8929-A03145B32C61}" sibTransId="{D04D08A3-3DB2-40AF-8D29-3CB52F6B0DDE}"/>
    <dgm:cxn modelId="{BAE1C686-F130-48F9-B74F-892028A319FA}" type="presOf" srcId="{2DCE91BC-CC40-4317-8E80-B43F56AEB0ED}" destId="{85EB5B58-BCA8-4E8C-AA98-FBD2868A23CA}" srcOrd="0" destOrd="0" presId="urn:microsoft.com/office/officeart/2005/8/layout/bProcess3"/>
    <dgm:cxn modelId="{A8AE2B87-CA19-4FD0-AB13-9229545E7A7B}" type="presOf" srcId="{F1F333DA-99A9-4C55-B625-574A6306E041}" destId="{297C8EFB-455A-42EA-8905-CF333499EBDC}" srcOrd="0" destOrd="0" presId="urn:microsoft.com/office/officeart/2005/8/layout/bProcess3"/>
    <dgm:cxn modelId="{423F629F-CEBC-42A6-A952-B04067DD5BEF}" type="presOf" srcId="{8ECD6303-F540-4A15-9B08-F88795DDBF59}" destId="{DFB45F61-430F-4F56-BEB8-285493BF7F8B}" srcOrd="1" destOrd="0" presId="urn:microsoft.com/office/officeart/2005/8/layout/bProcess3"/>
    <dgm:cxn modelId="{4D965CA4-B36B-42DC-9B2A-0D2C38827B16}" type="presOf" srcId="{B642EADA-FCBE-4C39-B190-AA8BBED861B1}" destId="{4058F1CE-F7F3-4FA2-8807-31134AE5D5A1}" srcOrd="0" destOrd="0" presId="urn:microsoft.com/office/officeart/2005/8/layout/bProcess3"/>
    <dgm:cxn modelId="{7A56ADAF-8AF9-4908-BA2C-89908A6DD64B}" type="presOf" srcId="{1B0B7545-C924-401F-80A2-C0B1502F7CDE}" destId="{E468DB9F-E7B6-4453-BE8D-30C786347767}" srcOrd="0" destOrd="0" presId="urn:microsoft.com/office/officeart/2005/8/layout/bProcess3"/>
    <dgm:cxn modelId="{0AA43AB0-207C-4366-BE78-BA3842586B19}" type="presOf" srcId="{1B0B7545-C924-401F-80A2-C0B1502F7CDE}" destId="{3EE008C4-6F2D-452E-B5E8-8D80FAC53F92}" srcOrd="1" destOrd="0" presId="urn:microsoft.com/office/officeart/2005/8/layout/bProcess3"/>
    <dgm:cxn modelId="{36CF01B1-87CC-4568-B69E-6F8083C0D2B6}" type="presOf" srcId="{F1F333DA-99A9-4C55-B625-574A6306E041}" destId="{A7E5C54D-C98B-489A-AA57-055904464E40}" srcOrd="1" destOrd="0" presId="urn:microsoft.com/office/officeart/2005/8/layout/bProcess3"/>
    <dgm:cxn modelId="{A8A819BC-DB17-4E1C-8366-9E98F99481F8}" type="presOf" srcId="{3D995B68-D181-4F77-8498-F1B69F03E3FC}" destId="{913640A6-8B3F-4EDC-AB4F-223B585FC489}" srcOrd="1" destOrd="0" presId="urn:microsoft.com/office/officeart/2005/8/layout/bProcess3"/>
    <dgm:cxn modelId="{FC7CCAC4-86C6-434E-BD79-FBC41E619B7D}" type="presOf" srcId="{5A65919E-98E7-4E86-A140-C92877D466EE}" destId="{F6AC0B81-B657-4243-9EBA-7E363C932739}" srcOrd="0" destOrd="0" presId="urn:microsoft.com/office/officeart/2005/8/layout/bProcess3"/>
    <dgm:cxn modelId="{0F1688D4-5C4F-48C8-A1B6-9FED43A7FF2E}" srcId="{B642EADA-FCBE-4C39-B190-AA8BBED861B1}" destId="{823DAE90-14E5-43D2-A517-1528959C3B9E}" srcOrd="11" destOrd="0" parTransId="{01A958D4-D574-41CE-8B7C-4B707BEC3D94}" sibTransId="{60B6C5E3-7C8A-4617-AE78-3F1B08F00686}"/>
    <dgm:cxn modelId="{3EAFCAD4-DD44-4977-8F7A-8158FF0EC4EA}" type="presOf" srcId="{72654547-32CF-47D6-9F77-BB4B264BD670}" destId="{CB6C5F9E-341E-4525-8416-686875D01135}" srcOrd="0" destOrd="0" presId="urn:microsoft.com/office/officeart/2005/8/layout/bProcess3"/>
    <dgm:cxn modelId="{B191FED9-0FF1-46BD-B667-13DC4ECDDD53}" srcId="{B642EADA-FCBE-4C39-B190-AA8BBED861B1}" destId="{3BB27233-4E8C-47DA-9D1A-D2E5BA741CB0}" srcOrd="2" destOrd="0" parTransId="{01C12EC0-B772-4595-968F-99CE0B7DAD07}" sibTransId="{0342AC55-09ED-42AF-9238-E71FDD535DA3}"/>
    <dgm:cxn modelId="{790D8FDB-6651-4EC4-A34F-56F8EC4A8CE0}" srcId="{B642EADA-FCBE-4C39-B190-AA8BBED861B1}" destId="{BA6CB9D0-DC82-492A-BBFB-F16620C263B3}" srcOrd="6" destOrd="0" parTransId="{7CBD6C1C-2AA2-4BFB-97BC-AE3D47BE935C}" sibTransId="{2DCE91BC-CC40-4317-8E80-B43F56AEB0ED}"/>
    <dgm:cxn modelId="{17D50FDE-5A99-4A52-8E97-E86E51A67401}" type="presOf" srcId="{3D6F842B-F0E2-4EF6-8B8B-834A31DF0FA8}" destId="{3171566B-CB97-4A26-A1EC-7E819B0284DC}" srcOrd="0" destOrd="0" presId="urn:microsoft.com/office/officeart/2005/8/layout/bProcess3"/>
    <dgm:cxn modelId="{1B8379E2-F2AE-4866-89F4-AD4117984395}" type="presOf" srcId="{6EA09F22-3A27-4E5A-AF78-E60244239A8D}" destId="{D3B8FEE7-36B6-431B-9254-7925201DE286}" srcOrd="0" destOrd="0" presId="urn:microsoft.com/office/officeart/2005/8/layout/bProcess3"/>
    <dgm:cxn modelId="{4022CBE6-0A41-4625-82F7-3C5F454F8C78}" srcId="{B642EADA-FCBE-4C39-B190-AA8BBED861B1}" destId="{72654547-32CF-47D6-9F77-BB4B264BD670}" srcOrd="10" destOrd="0" parTransId="{B6FAD8D4-E96B-4F3E-8BD3-9B3D99752F6C}" sibTransId="{5A65919E-98E7-4E86-A140-C92877D466EE}"/>
    <dgm:cxn modelId="{E05C5FE7-9780-44D3-952E-5F24D34BD4A0}" type="presOf" srcId="{3D995B68-D181-4F77-8498-F1B69F03E3FC}" destId="{253BF762-2552-43F3-8561-793A7EA224AC}" srcOrd="0" destOrd="0" presId="urn:microsoft.com/office/officeart/2005/8/layout/bProcess3"/>
    <dgm:cxn modelId="{62A61DED-47CA-4381-AB1C-B2F3D05942BA}" type="presOf" srcId="{594A7E4D-56D3-47CD-84E5-24944BBBB5D7}" destId="{EF7D3060-874B-4000-B855-32CC9BF30AF6}" srcOrd="1" destOrd="0" presId="urn:microsoft.com/office/officeart/2005/8/layout/bProcess3"/>
    <dgm:cxn modelId="{C99819EF-BE1C-43C6-9CF1-EC3BD8CE8274}" type="presOf" srcId="{C3D204F4-7C4C-4CE0-A056-4E9BB3545A02}" destId="{A0B57AAF-573D-41B2-83E2-CF2DBD020743}" srcOrd="0" destOrd="0" presId="urn:microsoft.com/office/officeart/2005/8/layout/bProcess3"/>
    <dgm:cxn modelId="{0EEB2BEF-2DA7-4E47-A4DD-7D1172E2C9B2}" type="presOf" srcId="{BD0E8E38-5290-40EF-8177-A1DC6329D17A}" destId="{9BF3875A-A97B-4F8C-83C4-2A240EAAE5C3}" srcOrd="1" destOrd="0" presId="urn:microsoft.com/office/officeart/2005/8/layout/bProcess3"/>
    <dgm:cxn modelId="{12957AF1-BA94-47B1-86B6-6401320ED9BD}" type="presOf" srcId="{4A263613-3FEE-40E0-984A-C398E84454A0}" destId="{F958473C-6EE9-4A0E-9595-8DA1812FC913}" srcOrd="0" destOrd="0" presId="urn:microsoft.com/office/officeart/2005/8/layout/bProcess3"/>
    <dgm:cxn modelId="{B8A100F6-5340-47DA-A29F-666284AF5F14}" type="presOf" srcId="{8AFEBB16-886C-4EF6-B7D5-A692CA3F78DA}" destId="{D17C100D-9766-4042-854D-972DA5CD6D59}" srcOrd="0" destOrd="0" presId="urn:microsoft.com/office/officeart/2005/8/layout/bProcess3"/>
    <dgm:cxn modelId="{804D1CF9-DF99-43B1-8B1E-BF0625822F69}" type="presOf" srcId="{67897337-0F50-412E-92A4-94CB98323544}" destId="{E3BDA5D5-E75E-4977-B224-3712F4E3874C}" srcOrd="1" destOrd="0" presId="urn:microsoft.com/office/officeart/2005/8/layout/bProcess3"/>
    <dgm:cxn modelId="{81790EFB-4EA5-4424-8A46-BBBCA5749188}" type="presOf" srcId="{D04D08A3-3DB2-40AF-8D29-3CB52F6B0DDE}" destId="{607CAA08-E483-4D4B-818A-0C74662A59F1}" srcOrd="0" destOrd="0" presId="urn:microsoft.com/office/officeart/2005/8/layout/bProcess3"/>
    <dgm:cxn modelId="{9DA78274-CB43-4933-9991-D3ABE0D31BD6}" type="presParOf" srcId="{4058F1CE-F7F3-4FA2-8807-31134AE5D5A1}" destId="{3171566B-CB97-4A26-A1EC-7E819B0284DC}" srcOrd="0" destOrd="0" presId="urn:microsoft.com/office/officeart/2005/8/layout/bProcess3"/>
    <dgm:cxn modelId="{F833DC14-3957-4FC3-8C84-873CF168129A}" type="presParOf" srcId="{4058F1CE-F7F3-4FA2-8807-31134AE5D5A1}" destId="{E7703F92-1182-4779-BB2B-75502266F468}" srcOrd="1" destOrd="0" presId="urn:microsoft.com/office/officeart/2005/8/layout/bProcess3"/>
    <dgm:cxn modelId="{161849D2-DEDB-45E8-9362-EC016369659B}" type="presParOf" srcId="{E7703F92-1182-4779-BB2B-75502266F468}" destId="{E3BDA5D5-E75E-4977-B224-3712F4E3874C}" srcOrd="0" destOrd="0" presId="urn:microsoft.com/office/officeart/2005/8/layout/bProcess3"/>
    <dgm:cxn modelId="{5A6BBFCA-3943-48E1-811D-1FAD240998E2}" type="presParOf" srcId="{4058F1CE-F7F3-4FA2-8807-31134AE5D5A1}" destId="{F958473C-6EE9-4A0E-9595-8DA1812FC913}" srcOrd="2" destOrd="0" presId="urn:microsoft.com/office/officeart/2005/8/layout/bProcess3"/>
    <dgm:cxn modelId="{200F57AD-8F4A-4932-9A19-E19C3D07EF3A}" type="presParOf" srcId="{4058F1CE-F7F3-4FA2-8807-31134AE5D5A1}" destId="{253BF762-2552-43F3-8561-793A7EA224AC}" srcOrd="3" destOrd="0" presId="urn:microsoft.com/office/officeart/2005/8/layout/bProcess3"/>
    <dgm:cxn modelId="{1959EF55-9BD2-4F50-BED6-BAF2D391C45E}" type="presParOf" srcId="{253BF762-2552-43F3-8561-793A7EA224AC}" destId="{913640A6-8B3F-4EDC-AB4F-223B585FC489}" srcOrd="0" destOrd="0" presId="urn:microsoft.com/office/officeart/2005/8/layout/bProcess3"/>
    <dgm:cxn modelId="{A178E74A-D1D9-47E3-A120-71BCCF065B7B}" type="presParOf" srcId="{4058F1CE-F7F3-4FA2-8807-31134AE5D5A1}" destId="{28CAC870-F129-43DF-9E6E-85FF4FCB849D}" srcOrd="4" destOrd="0" presId="urn:microsoft.com/office/officeart/2005/8/layout/bProcess3"/>
    <dgm:cxn modelId="{A4A1A90C-3CB7-4706-A796-EA2247D6967F}" type="presParOf" srcId="{4058F1CE-F7F3-4FA2-8807-31134AE5D5A1}" destId="{910E09C4-B4AC-41D1-85EE-3E420FCBE8C0}" srcOrd="5" destOrd="0" presId="urn:microsoft.com/office/officeart/2005/8/layout/bProcess3"/>
    <dgm:cxn modelId="{AAF46AD8-B190-4315-B46E-692745F84A53}" type="presParOf" srcId="{910E09C4-B4AC-41D1-85EE-3E420FCBE8C0}" destId="{04326FDF-160E-4295-BF43-C46287DDA468}" srcOrd="0" destOrd="0" presId="urn:microsoft.com/office/officeart/2005/8/layout/bProcess3"/>
    <dgm:cxn modelId="{162C8CF7-A588-498F-9EBA-D442D48EA2D9}" type="presParOf" srcId="{4058F1CE-F7F3-4FA2-8807-31134AE5D5A1}" destId="{D3B8FEE7-36B6-431B-9254-7925201DE286}" srcOrd="6" destOrd="0" presId="urn:microsoft.com/office/officeart/2005/8/layout/bProcess3"/>
    <dgm:cxn modelId="{516BD204-29E2-4CD3-97CB-7E5E83D29179}" type="presParOf" srcId="{4058F1CE-F7F3-4FA2-8807-31134AE5D5A1}" destId="{295515F9-9D3A-4684-BEE7-9F9E988DCA07}" srcOrd="7" destOrd="0" presId="urn:microsoft.com/office/officeart/2005/8/layout/bProcess3"/>
    <dgm:cxn modelId="{C147D687-58BB-4AB9-9384-CAB1EFCD2760}" type="presParOf" srcId="{295515F9-9D3A-4684-BEE7-9F9E988DCA07}" destId="{9BF3875A-A97B-4F8C-83C4-2A240EAAE5C3}" srcOrd="0" destOrd="0" presId="urn:microsoft.com/office/officeart/2005/8/layout/bProcess3"/>
    <dgm:cxn modelId="{74A757F5-1ABB-414C-A2CA-D144817244DD}" type="presParOf" srcId="{4058F1CE-F7F3-4FA2-8807-31134AE5D5A1}" destId="{A0B57AAF-573D-41B2-83E2-CF2DBD020743}" srcOrd="8" destOrd="0" presId="urn:microsoft.com/office/officeart/2005/8/layout/bProcess3"/>
    <dgm:cxn modelId="{985413E6-091D-49F4-87FD-CE022238F100}" type="presParOf" srcId="{4058F1CE-F7F3-4FA2-8807-31134AE5D5A1}" destId="{857C2BF0-8158-4FF0-B12E-81BE0C1421CB}" srcOrd="9" destOrd="0" presId="urn:microsoft.com/office/officeart/2005/8/layout/bProcess3"/>
    <dgm:cxn modelId="{762019E8-F7D0-46E7-B2F0-07CCBDEC67A5}" type="presParOf" srcId="{857C2BF0-8158-4FF0-B12E-81BE0C1421CB}" destId="{DFB45F61-430F-4F56-BEB8-285493BF7F8B}" srcOrd="0" destOrd="0" presId="urn:microsoft.com/office/officeart/2005/8/layout/bProcess3"/>
    <dgm:cxn modelId="{A74A5371-E854-4B8E-AF49-928DF79BA54E}" type="presParOf" srcId="{4058F1CE-F7F3-4FA2-8807-31134AE5D5A1}" destId="{2F1A0BA5-230E-43BB-8D30-90C0FAAA7D18}" srcOrd="10" destOrd="0" presId="urn:microsoft.com/office/officeart/2005/8/layout/bProcess3"/>
    <dgm:cxn modelId="{85F073D7-4FD0-4A0C-B438-218E375B5D02}" type="presParOf" srcId="{4058F1CE-F7F3-4FA2-8807-31134AE5D5A1}" destId="{909C0FA9-1071-4A57-9E7B-2593BC278B10}" srcOrd="11" destOrd="0" presId="urn:microsoft.com/office/officeart/2005/8/layout/bProcess3"/>
    <dgm:cxn modelId="{BE68B821-89AB-4CE5-A4D3-08E7F034338F}" type="presParOf" srcId="{909C0FA9-1071-4A57-9E7B-2593BC278B10}" destId="{EF7D3060-874B-4000-B855-32CC9BF30AF6}" srcOrd="0" destOrd="0" presId="urn:microsoft.com/office/officeart/2005/8/layout/bProcess3"/>
    <dgm:cxn modelId="{AAE65C2F-515C-46D4-80FD-6411575A4B7B}" type="presParOf" srcId="{4058F1CE-F7F3-4FA2-8807-31134AE5D5A1}" destId="{25BD3308-38CF-41E7-BC1A-41C937E0FF46}" srcOrd="12" destOrd="0" presId="urn:microsoft.com/office/officeart/2005/8/layout/bProcess3"/>
    <dgm:cxn modelId="{95B8BB66-A1F9-40ED-8E3A-8D30627EEF61}" type="presParOf" srcId="{4058F1CE-F7F3-4FA2-8807-31134AE5D5A1}" destId="{85EB5B58-BCA8-4E8C-AA98-FBD2868A23CA}" srcOrd="13" destOrd="0" presId="urn:microsoft.com/office/officeart/2005/8/layout/bProcess3"/>
    <dgm:cxn modelId="{1E6BB381-8B4D-47C4-BFBE-B7E8666C4BDE}" type="presParOf" srcId="{85EB5B58-BCA8-4E8C-AA98-FBD2868A23CA}" destId="{268AD294-455C-4278-9B59-898E5DC31743}" srcOrd="0" destOrd="0" presId="urn:microsoft.com/office/officeart/2005/8/layout/bProcess3"/>
    <dgm:cxn modelId="{72659E43-84F8-4081-9FE4-435E1DDBE6EE}" type="presParOf" srcId="{4058F1CE-F7F3-4FA2-8807-31134AE5D5A1}" destId="{12ADB6A2-0588-4343-8509-69DFC865612A}" srcOrd="14" destOrd="0" presId="urn:microsoft.com/office/officeart/2005/8/layout/bProcess3"/>
    <dgm:cxn modelId="{0917B522-3EA2-455E-81BF-F79D117DAA24}" type="presParOf" srcId="{4058F1CE-F7F3-4FA2-8807-31134AE5D5A1}" destId="{607CAA08-E483-4D4B-818A-0C74662A59F1}" srcOrd="15" destOrd="0" presId="urn:microsoft.com/office/officeart/2005/8/layout/bProcess3"/>
    <dgm:cxn modelId="{90D97AAE-6F3B-4E14-8326-3BA87153C97B}" type="presParOf" srcId="{607CAA08-E483-4D4B-818A-0C74662A59F1}" destId="{D2F1230A-F697-4F1A-A028-F30C7018B294}" srcOrd="0" destOrd="0" presId="urn:microsoft.com/office/officeart/2005/8/layout/bProcess3"/>
    <dgm:cxn modelId="{AA311AD3-DE38-4E8D-9C79-7E2036F055FE}" type="presParOf" srcId="{4058F1CE-F7F3-4FA2-8807-31134AE5D5A1}" destId="{43190BB1-C66B-47C6-8EC3-B0371D52CB20}" srcOrd="16" destOrd="0" presId="urn:microsoft.com/office/officeart/2005/8/layout/bProcess3"/>
    <dgm:cxn modelId="{F69FDE13-1E50-4B07-9B75-4895B89A3A4C}" type="presParOf" srcId="{4058F1CE-F7F3-4FA2-8807-31134AE5D5A1}" destId="{E468DB9F-E7B6-4453-BE8D-30C786347767}" srcOrd="17" destOrd="0" presId="urn:microsoft.com/office/officeart/2005/8/layout/bProcess3"/>
    <dgm:cxn modelId="{75B5D419-17D4-4D3E-A88D-CD8E61289772}" type="presParOf" srcId="{E468DB9F-E7B6-4453-BE8D-30C786347767}" destId="{3EE008C4-6F2D-452E-B5E8-8D80FAC53F92}" srcOrd="0" destOrd="0" presId="urn:microsoft.com/office/officeart/2005/8/layout/bProcess3"/>
    <dgm:cxn modelId="{43BD15EF-9D99-457D-86BA-9647E4D37C5A}" type="presParOf" srcId="{4058F1CE-F7F3-4FA2-8807-31134AE5D5A1}" destId="{D17C100D-9766-4042-854D-972DA5CD6D59}" srcOrd="18" destOrd="0" presId="urn:microsoft.com/office/officeart/2005/8/layout/bProcess3"/>
    <dgm:cxn modelId="{4140E3CF-AEE7-4A90-B32F-8F8A67A71E35}" type="presParOf" srcId="{4058F1CE-F7F3-4FA2-8807-31134AE5D5A1}" destId="{297C8EFB-455A-42EA-8905-CF333499EBDC}" srcOrd="19" destOrd="0" presId="urn:microsoft.com/office/officeart/2005/8/layout/bProcess3"/>
    <dgm:cxn modelId="{B06EE97A-B88B-4881-88D6-F4E7559F4BD3}" type="presParOf" srcId="{297C8EFB-455A-42EA-8905-CF333499EBDC}" destId="{A7E5C54D-C98B-489A-AA57-055904464E40}" srcOrd="0" destOrd="0" presId="urn:microsoft.com/office/officeart/2005/8/layout/bProcess3"/>
    <dgm:cxn modelId="{4A7EA79C-0F42-4FD6-9E53-22BBA8376BAA}" type="presParOf" srcId="{4058F1CE-F7F3-4FA2-8807-31134AE5D5A1}" destId="{CB6C5F9E-341E-4525-8416-686875D01135}" srcOrd="20" destOrd="0" presId="urn:microsoft.com/office/officeart/2005/8/layout/bProcess3"/>
    <dgm:cxn modelId="{B6483472-BD8B-4248-9471-7D3596E3902F}" type="presParOf" srcId="{4058F1CE-F7F3-4FA2-8807-31134AE5D5A1}" destId="{F6AC0B81-B657-4243-9EBA-7E363C932739}" srcOrd="21" destOrd="0" presId="urn:microsoft.com/office/officeart/2005/8/layout/bProcess3"/>
    <dgm:cxn modelId="{8E9E6D86-4F47-442C-AB89-4D3BF0472690}" type="presParOf" srcId="{F6AC0B81-B657-4243-9EBA-7E363C932739}" destId="{91BDC61C-40C8-49F9-9869-4FE03DCDE3E2}" srcOrd="0" destOrd="0" presId="urn:microsoft.com/office/officeart/2005/8/layout/bProcess3"/>
    <dgm:cxn modelId="{925C049A-6D3E-4A2F-864B-282FAB9D4E69}" type="presParOf" srcId="{4058F1CE-F7F3-4FA2-8807-31134AE5D5A1}" destId="{6F57C03F-52F9-41ED-9E28-729D620F03CF}" srcOrd="22" destOrd="0" presId="urn:microsoft.com/office/officeart/2005/8/layout/bProcess3"/>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703F92-1182-4779-BB2B-75502266F468}">
      <dsp:nvSpPr>
        <dsp:cNvPr id="0" name=""/>
        <dsp:cNvSpPr/>
      </dsp:nvSpPr>
      <dsp:spPr>
        <a:xfrm>
          <a:off x="2111484" y="1211511"/>
          <a:ext cx="436570" cy="91440"/>
        </a:xfrm>
        <a:custGeom>
          <a:avLst/>
          <a:gdLst/>
          <a:ahLst/>
          <a:cxnLst/>
          <a:rect l="0" t="0" r="0" b="0"/>
          <a:pathLst>
            <a:path>
              <a:moveTo>
                <a:pt x="0" y="45998"/>
              </a:moveTo>
              <a:lnTo>
                <a:pt x="235385" y="45998"/>
              </a:lnTo>
              <a:lnTo>
                <a:pt x="235385" y="45720"/>
              </a:lnTo>
              <a:lnTo>
                <a:pt x="436570" y="45720"/>
              </a:lnTo>
            </a:path>
          </a:pathLst>
        </a:custGeom>
        <a:noFill/>
        <a:ln w="19050" cap="flat" cmpd="sng" algn="ctr">
          <a:solidFill>
            <a:srgbClr val="38939B"/>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latin typeface="Calibri" pitchFamily="34" charset="0"/>
          </a:endParaRPr>
        </a:p>
      </dsp:txBody>
      <dsp:txXfrm>
        <a:off x="2318089" y="1254803"/>
        <a:ext cx="23358" cy="4856"/>
      </dsp:txXfrm>
    </dsp:sp>
    <dsp:sp modelId="{3171566B-CB97-4A26-A1EC-7E819B0284DC}">
      <dsp:nvSpPr>
        <dsp:cNvPr id="0" name=""/>
        <dsp:cNvSpPr/>
      </dsp:nvSpPr>
      <dsp:spPr>
        <a:xfrm>
          <a:off x="1971" y="624116"/>
          <a:ext cx="2111312" cy="1266787"/>
        </a:xfrm>
        <a:prstGeom prst="rect">
          <a:avLst/>
        </a:prstGeom>
        <a:solidFill>
          <a:schemeClr val="accent1"/>
        </a:solidFill>
        <a:ln w="38100" cap="flat" cmpd="sng" algn="ctr">
          <a:solidFill>
            <a:schemeClr val="bg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b="1" kern="1200" dirty="0">
              <a:latin typeface="Calibri" pitchFamily="34" charset="0"/>
            </a:rPr>
            <a:t>Provider Information</a:t>
          </a:r>
        </a:p>
      </dsp:txBody>
      <dsp:txXfrm>
        <a:off x="1971" y="624116"/>
        <a:ext cx="2111312" cy="1266787"/>
      </dsp:txXfrm>
    </dsp:sp>
    <dsp:sp modelId="{253BF762-2552-43F3-8561-793A7EA224AC}">
      <dsp:nvSpPr>
        <dsp:cNvPr id="0" name=""/>
        <dsp:cNvSpPr/>
      </dsp:nvSpPr>
      <dsp:spPr>
        <a:xfrm>
          <a:off x="4689967" y="1211511"/>
          <a:ext cx="473433" cy="91440"/>
        </a:xfrm>
        <a:custGeom>
          <a:avLst/>
          <a:gdLst/>
          <a:ahLst/>
          <a:cxnLst/>
          <a:rect l="0" t="0" r="0" b="0"/>
          <a:pathLst>
            <a:path>
              <a:moveTo>
                <a:pt x="0" y="45720"/>
              </a:moveTo>
              <a:lnTo>
                <a:pt x="253816" y="45720"/>
              </a:lnTo>
              <a:lnTo>
                <a:pt x="253816" y="45998"/>
              </a:lnTo>
              <a:lnTo>
                <a:pt x="473433" y="45998"/>
              </a:lnTo>
            </a:path>
          </a:pathLst>
        </a:custGeom>
        <a:noFill/>
        <a:ln w="19050" cap="flat" cmpd="sng" algn="ctr">
          <a:solidFill>
            <a:srgbClr val="38939B"/>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latin typeface="Calibri" pitchFamily="34" charset="0"/>
          </a:endParaRPr>
        </a:p>
      </dsp:txBody>
      <dsp:txXfrm>
        <a:off x="4914083" y="1254803"/>
        <a:ext cx="25201" cy="4856"/>
      </dsp:txXfrm>
    </dsp:sp>
    <dsp:sp modelId="{F958473C-6EE9-4A0E-9595-8DA1812FC913}">
      <dsp:nvSpPr>
        <dsp:cNvPr id="0" name=""/>
        <dsp:cNvSpPr/>
      </dsp:nvSpPr>
      <dsp:spPr>
        <a:xfrm>
          <a:off x="2580454" y="623837"/>
          <a:ext cx="2111312" cy="1266787"/>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b="1" kern="1200" dirty="0">
              <a:latin typeface="Calibri" pitchFamily="34" charset="0"/>
            </a:rPr>
            <a:t>Trial Balance</a:t>
          </a:r>
        </a:p>
      </dsp:txBody>
      <dsp:txXfrm>
        <a:off x="2580454" y="623837"/>
        <a:ext cx="2111312" cy="1266787"/>
      </dsp:txXfrm>
    </dsp:sp>
    <dsp:sp modelId="{910E09C4-B4AC-41D1-85EE-3E420FCBE8C0}">
      <dsp:nvSpPr>
        <dsp:cNvPr id="0" name=""/>
        <dsp:cNvSpPr/>
      </dsp:nvSpPr>
      <dsp:spPr>
        <a:xfrm>
          <a:off x="7305313" y="1211790"/>
          <a:ext cx="455001" cy="91440"/>
        </a:xfrm>
        <a:custGeom>
          <a:avLst/>
          <a:gdLst/>
          <a:ahLst/>
          <a:cxnLst/>
          <a:rect l="0" t="0" r="0" b="0"/>
          <a:pathLst>
            <a:path>
              <a:moveTo>
                <a:pt x="0" y="45720"/>
              </a:moveTo>
              <a:lnTo>
                <a:pt x="455001" y="45720"/>
              </a:lnTo>
            </a:path>
          </a:pathLst>
        </a:custGeom>
        <a:noFill/>
        <a:ln w="19050" cap="flat" cmpd="sng" algn="ctr">
          <a:solidFill>
            <a:srgbClr val="38939B"/>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latin typeface="Calibri" pitchFamily="34" charset="0"/>
          </a:endParaRPr>
        </a:p>
      </dsp:txBody>
      <dsp:txXfrm>
        <a:off x="7520674" y="1255082"/>
        <a:ext cx="24280" cy="4856"/>
      </dsp:txXfrm>
    </dsp:sp>
    <dsp:sp modelId="{28CAC870-F129-43DF-9E6E-85FF4FCB849D}">
      <dsp:nvSpPr>
        <dsp:cNvPr id="0" name=""/>
        <dsp:cNvSpPr/>
      </dsp:nvSpPr>
      <dsp:spPr>
        <a:xfrm>
          <a:off x="5195800" y="624116"/>
          <a:ext cx="2111312" cy="1266787"/>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b="1" kern="1200" dirty="0">
              <a:latin typeface="Calibri" pitchFamily="34" charset="0"/>
            </a:rPr>
            <a:t>Trial Balance Reclassifications</a:t>
          </a:r>
        </a:p>
      </dsp:txBody>
      <dsp:txXfrm>
        <a:off x="5195800" y="624116"/>
        <a:ext cx="2111312" cy="1266787"/>
      </dsp:txXfrm>
    </dsp:sp>
    <dsp:sp modelId="{295515F9-9D3A-4684-BEE7-9F9E988DCA07}">
      <dsp:nvSpPr>
        <dsp:cNvPr id="0" name=""/>
        <dsp:cNvSpPr/>
      </dsp:nvSpPr>
      <dsp:spPr>
        <a:xfrm>
          <a:off x="1057627" y="1889104"/>
          <a:ext cx="7790744" cy="455001"/>
        </a:xfrm>
        <a:custGeom>
          <a:avLst/>
          <a:gdLst/>
          <a:ahLst/>
          <a:cxnLst/>
          <a:rect l="0" t="0" r="0" b="0"/>
          <a:pathLst>
            <a:path>
              <a:moveTo>
                <a:pt x="7790744" y="0"/>
              </a:moveTo>
              <a:lnTo>
                <a:pt x="7790744" y="244600"/>
              </a:lnTo>
              <a:lnTo>
                <a:pt x="0" y="244600"/>
              </a:lnTo>
              <a:lnTo>
                <a:pt x="0" y="455001"/>
              </a:lnTo>
            </a:path>
          </a:pathLst>
        </a:custGeom>
        <a:noFill/>
        <a:ln w="19050" cap="flat" cmpd="sng" algn="ctr">
          <a:solidFill>
            <a:srgbClr val="38939B"/>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latin typeface="Calibri" pitchFamily="34" charset="0"/>
          </a:endParaRPr>
        </a:p>
      </dsp:txBody>
      <dsp:txXfrm>
        <a:off x="4757853" y="2114177"/>
        <a:ext cx="390293" cy="4856"/>
      </dsp:txXfrm>
    </dsp:sp>
    <dsp:sp modelId="{D3B8FEE7-36B6-431B-9254-7925201DE286}">
      <dsp:nvSpPr>
        <dsp:cNvPr id="0" name=""/>
        <dsp:cNvSpPr/>
      </dsp:nvSpPr>
      <dsp:spPr>
        <a:xfrm>
          <a:off x="7792715" y="624116"/>
          <a:ext cx="2111312" cy="1266787"/>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b="1" kern="1200" dirty="0">
              <a:latin typeface="Calibri" pitchFamily="34" charset="0"/>
            </a:rPr>
            <a:t>Trial Balance Adjustments</a:t>
          </a:r>
        </a:p>
      </dsp:txBody>
      <dsp:txXfrm>
        <a:off x="7792715" y="624116"/>
        <a:ext cx="2111312" cy="1266787"/>
      </dsp:txXfrm>
    </dsp:sp>
    <dsp:sp modelId="{857C2BF0-8158-4FF0-B12E-81BE0C1421CB}">
      <dsp:nvSpPr>
        <dsp:cNvPr id="0" name=""/>
        <dsp:cNvSpPr/>
      </dsp:nvSpPr>
      <dsp:spPr>
        <a:xfrm>
          <a:off x="2111484" y="2964180"/>
          <a:ext cx="455001" cy="91440"/>
        </a:xfrm>
        <a:custGeom>
          <a:avLst/>
          <a:gdLst/>
          <a:ahLst/>
          <a:cxnLst/>
          <a:rect l="0" t="0" r="0" b="0"/>
          <a:pathLst>
            <a:path>
              <a:moveTo>
                <a:pt x="0" y="45720"/>
              </a:moveTo>
              <a:lnTo>
                <a:pt x="455001" y="45720"/>
              </a:lnTo>
            </a:path>
          </a:pathLst>
        </a:custGeom>
        <a:noFill/>
        <a:ln w="19050" cap="flat" cmpd="sng" algn="ctr">
          <a:solidFill>
            <a:srgbClr val="38939B"/>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latin typeface="Calibri" pitchFamily="34" charset="0"/>
          </a:endParaRPr>
        </a:p>
      </dsp:txBody>
      <dsp:txXfrm>
        <a:off x="2326844" y="3007471"/>
        <a:ext cx="24280" cy="4856"/>
      </dsp:txXfrm>
    </dsp:sp>
    <dsp:sp modelId="{A0B57AAF-573D-41B2-83E2-CF2DBD020743}">
      <dsp:nvSpPr>
        <dsp:cNvPr id="0" name=""/>
        <dsp:cNvSpPr/>
      </dsp:nvSpPr>
      <dsp:spPr>
        <a:xfrm>
          <a:off x="1971" y="2376506"/>
          <a:ext cx="2111312" cy="1266787"/>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b="1" kern="1200" dirty="0">
              <a:latin typeface="Calibri" pitchFamily="34" charset="0"/>
            </a:rPr>
            <a:t>Anticipated Costs</a:t>
          </a:r>
        </a:p>
      </dsp:txBody>
      <dsp:txXfrm>
        <a:off x="1971" y="2376506"/>
        <a:ext cx="2111312" cy="1266787"/>
      </dsp:txXfrm>
    </dsp:sp>
    <dsp:sp modelId="{909C0FA9-1071-4A57-9E7B-2593BC278B10}">
      <dsp:nvSpPr>
        <dsp:cNvPr id="0" name=""/>
        <dsp:cNvSpPr/>
      </dsp:nvSpPr>
      <dsp:spPr>
        <a:xfrm>
          <a:off x="4708399" y="2964180"/>
          <a:ext cx="455001" cy="91440"/>
        </a:xfrm>
        <a:custGeom>
          <a:avLst/>
          <a:gdLst/>
          <a:ahLst/>
          <a:cxnLst/>
          <a:rect l="0" t="0" r="0" b="0"/>
          <a:pathLst>
            <a:path>
              <a:moveTo>
                <a:pt x="0" y="45720"/>
              </a:moveTo>
              <a:lnTo>
                <a:pt x="455001" y="45720"/>
              </a:lnTo>
            </a:path>
          </a:pathLst>
        </a:custGeom>
        <a:noFill/>
        <a:ln w="19050" cap="flat" cmpd="sng" algn="ctr">
          <a:solidFill>
            <a:srgbClr val="38939B"/>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4923759" y="3007471"/>
        <a:ext cx="24280" cy="4856"/>
      </dsp:txXfrm>
    </dsp:sp>
    <dsp:sp modelId="{2F1A0BA5-230E-43BB-8D30-90C0FAAA7D18}">
      <dsp:nvSpPr>
        <dsp:cNvPr id="0" name=""/>
        <dsp:cNvSpPr/>
      </dsp:nvSpPr>
      <dsp:spPr>
        <a:xfrm>
          <a:off x="2598886" y="2376506"/>
          <a:ext cx="2111312" cy="1266787"/>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b="1" kern="1200" dirty="0">
              <a:latin typeface="Calibri" pitchFamily="34" charset="0"/>
            </a:rPr>
            <a:t>Allocation Descriptions              (as needed)</a:t>
          </a:r>
        </a:p>
      </dsp:txBody>
      <dsp:txXfrm>
        <a:off x="2598886" y="2376506"/>
        <a:ext cx="2111312" cy="1266787"/>
      </dsp:txXfrm>
    </dsp:sp>
    <dsp:sp modelId="{85EB5B58-BCA8-4E8C-AA98-FBD2868A23CA}">
      <dsp:nvSpPr>
        <dsp:cNvPr id="0" name=""/>
        <dsp:cNvSpPr/>
      </dsp:nvSpPr>
      <dsp:spPr>
        <a:xfrm>
          <a:off x="7305313" y="2964180"/>
          <a:ext cx="455001" cy="91440"/>
        </a:xfrm>
        <a:custGeom>
          <a:avLst/>
          <a:gdLst/>
          <a:ahLst/>
          <a:cxnLst/>
          <a:rect l="0" t="0" r="0" b="0"/>
          <a:pathLst>
            <a:path>
              <a:moveTo>
                <a:pt x="0" y="45720"/>
              </a:moveTo>
              <a:lnTo>
                <a:pt x="455001" y="45720"/>
              </a:lnTo>
            </a:path>
          </a:pathLst>
        </a:custGeom>
        <a:noFill/>
        <a:ln w="19050" cap="flat" cmpd="sng" algn="ctr">
          <a:solidFill>
            <a:srgbClr val="38939B"/>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7520674" y="3007471"/>
        <a:ext cx="24280" cy="4856"/>
      </dsp:txXfrm>
    </dsp:sp>
    <dsp:sp modelId="{25BD3308-38CF-41E7-BC1A-41C937E0FF46}">
      <dsp:nvSpPr>
        <dsp:cNvPr id="0" name=""/>
        <dsp:cNvSpPr/>
      </dsp:nvSpPr>
      <dsp:spPr>
        <a:xfrm>
          <a:off x="5195800" y="2376506"/>
          <a:ext cx="2111312" cy="1266787"/>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b="1" kern="1200" dirty="0">
              <a:latin typeface="Calibri" pitchFamily="34" charset="0"/>
            </a:rPr>
            <a:t>Indirect Cost Allocation</a:t>
          </a:r>
        </a:p>
      </dsp:txBody>
      <dsp:txXfrm>
        <a:off x="5195800" y="2376506"/>
        <a:ext cx="2111312" cy="1266787"/>
      </dsp:txXfrm>
    </dsp:sp>
    <dsp:sp modelId="{607CAA08-E483-4D4B-818A-0C74662A59F1}">
      <dsp:nvSpPr>
        <dsp:cNvPr id="0" name=""/>
        <dsp:cNvSpPr/>
      </dsp:nvSpPr>
      <dsp:spPr>
        <a:xfrm>
          <a:off x="1057627" y="3641493"/>
          <a:ext cx="7790744" cy="455001"/>
        </a:xfrm>
        <a:custGeom>
          <a:avLst/>
          <a:gdLst/>
          <a:ahLst/>
          <a:cxnLst/>
          <a:rect l="0" t="0" r="0" b="0"/>
          <a:pathLst>
            <a:path>
              <a:moveTo>
                <a:pt x="7790744" y="0"/>
              </a:moveTo>
              <a:lnTo>
                <a:pt x="7790744" y="244600"/>
              </a:lnTo>
              <a:lnTo>
                <a:pt x="0" y="244600"/>
              </a:lnTo>
              <a:lnTo>
                <a:pt x="0" y="455001"/>
              </a:lnTo>
            </a:path>
          </a:pathLst>
        </a:custGeom>
        <a:noFill/>
        <a:ln w="19050" cap="flat" cmpd="sng" algn="ctr">
          <a:solidFill>
            <a:srgbClr val="38939B"/>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latin typeface="Calibri" pitchFamily="34" charset="0"/>
          </a:endParaRPr>
        </a:p>
      </dsp:txBody>
      <dsp:txXfrm>
        <a:off x="4757853" y="3866566"/>
        <a:ext cx="390293" cy="4856"/>
      </dsp:txXfrm>
    </dsp:sp>
    <dsp:sp modelId="{12ADB6A2-0588-4343-8509-69DFC865612A}">
      <dsp:nvSpPr>
        <dsp:cNvPr id="0" name=""/>
        <dsp:cNvSpPr/>
      </dsp:nvSpPr>
      <dsp:spPr>
        <a:xfrm>
          <a:off x="7792715" y="2376506"/>
          <a:ext cx="2111312" cy="1266787"/>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b="1" kern="1200" dirty="0">
              <a:latin typeface="Calibri" pitchFamily="34" charset="0"/>
            </a:rPr>
            <a:t>Daily Visits</a:t>
          </a:r>
        </a:p>
      </dsp:txBody>
      <dsp:txXfrm>
        <a:off x="7792715" y="2376506"/>
        <a:ext cx="2111312" cy="1266787"/>
      </dsp:txXfrm>
    </dsp:sp>
    <dsp:sp modelId="{E468DB9F-E7B6-4453-BE8D-30C786347767}">
      <dsp:nvSpPr>
        <dsp:cNvPr id="0" name=""/>
        <dsp:cNvSpPr/>
      </dsp:nvSpPr>
      <dsp:spPr>
        <a:xfrm>
          <a:off x="2111484" y="4716569"/>
          <a:ext cx="455001" cy="91440"/>
        </a:xfrm>
        <a:custGeom>
          <a:avLst/>
          <a:gdLst/>
          <a:ahLst/>
          <a:cxnLst/>
          <a:rect l="0" t="0" r="0" b="0"/>
          <a:pathLst>
            <a:path>
              <a:moveTo>
                <a:pt x="0" y="45720"/>
              </a:moveTo>
              <a:lnTo>
                <a:pt x="455001" y="45720"/>
              </a:lnTo>
            </a:path>
          </a:pathLst>
        </a:custGeom>
        <a:noFill/>
        <a:ln w="19050" cap="flat" cmpd="sng" algn="ctr">
          <a:solidFill>
            <a:srgbClr val="38939B"/>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latin typeface="Calibri" pitchFamily="34" charset="0"/>
          </a:endParaRPr>
        </a:p>
      </dsp:txBody>
      <dsp:txXfrm>
        <a:off x="2326844" y="4759861"/>
        <a:ext cx="24280" cy="4856"/>
      </dsp:txXfrm>
    </dsp:sp>
    <dsp:sp modelId="{43190BB1-C66B-47C6-8EC3-B0371D52CB20}">
      <dsp:nvSpPr>
        <dsp:cNvPr id="0" name=""/>
        <dsp:cNvSpPr/>
      </dsp:nvSpPr>
      <dsp:spPr>
        <a:xfrm>
          <a:off x="1971" y="4128895"/>
          <a:ext cx="2111312" cy="1266787"/>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b="1" kern="1200" dirty="0">
              <a:latin typeface="Calibri" pitchFamily="34" charset="0"/>
            </a:rPr>
            <a:t>Services Provided</a:t>
          </a:r>
        </a:p>
      </dsp:txBody>
      <dsp:txXfrm>
        <a:off x="1971" y="4128895"/>
        <a:ext cx="2111312" cy="1266787"/>
      </dsp:txXfrm>
    </dsp:sp>
    <dsp:sp modelId="{297C8EFB-455A-42EA-8905-CF333499EBDC}">
      <dsp:nvSpPr>
        <dsp:cNvPr id="0" name=""/>
        <dsp:cNvSpPr/>
      </dsp:nvSpPr>
      <dsp:spPr>
        <a:xfrm>
          <a:off x="4708399" y="4716569"/>
          <a:ext cx="455001" cy="91440"/>
        </a:xfrm>
        <a:custGeom>
          <a:avLst/>
          <a:gdLst/>
          <a:ahLst/>
          <a:cxnLst/>
          <a:rect l="0" t="0" r="0" b="0"/>
          <a:pathLst>
            <a:path>
              <a:moveTo>
                <a:pt x="0" y="45720"/>
              </a:moveTo>
              <a:lnTo>
                <a:pt x="455001" y="45720"/>
              </a:lnTo>
            </a:path>
          </a:pathLst>
        </a:custGeom>
        <a:noFill/>
        <a:ln w="19050" cap="flat" cmpd="sng" algn="ctr">
          <a:solidFill>
            <a:srgbClr val="38939B"/>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latin typeface="Calibri" pitchFamily="34" charset="0"/>
          </a:endParaRPr>
        </a:p>
      </dsp:txBody>
      <dsp:txXfrm>
        <a:off x="4923759" y="4759861"/>
        <a:ext cx="24280" cy="4856"/>
      </dsp:txXfrm>
    </dsp:sp>
    <dsp:sp modelId="{D17C100D-9766-4042-854D-972DA5CD6D59}">
      <dsp:nvSpPr>
        <dsp:cNvPr id="0" name=""/>
        <dsp:cNvSpPr/>
      </dsp:nvSpPr>
      <dsp:spPr>
        <a:xfrm>
          <a:off x="2598886" y="4128895"/>
          <a:ext cx="2111312" cy="1266787"/>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b="1" kern="1200" dirty="0">
              <a:latin typeface="Calibri" pitchFamily="34" charset="0"/>
            </a:rPr>
            <a:t>Comments               (as needed)</a:t>
          </a:r>
        </a:p>
      </dsp:txBody>
      <dsp:txXfrm>
        <a:off x="2598886" y="4128895"/>
        <a:ext cx="2111312" cy="1266787"/>
      </dsp:txXfrm>
    </dsp:sp>
    <dsp:sp modelId="{F6AC0B81-B657-4243-9EBA-7E363C932739}">
      <dsp:nvSpPr>
        <dsp:cNvPr id="0" name=""/>
        <dsp:cNvSpPr/>
      </dsp:nvSpPr>
      <dsp:spPr>
        <a:xfrm>
          <a:off x="7305313" y="4716569"/>
          <a:ext cx="455001" cy="91440"/>
        </a:xfrm>
        <a:custGeom>
          <a:avLst/>
          <a:gdLst/>
          <a:ahLst/>
          <a:cxnLst/>
          <a:rect l="0" t="0" r="0" b="0"/>
          <a:pathLst>
            <a:path>
              <a:moveTo>
                <a:pt x="0" y="45720"/>
              </a:moveTo>
              <a:lnTo>
                <a:pt x="455001" y="45720"/>
              </a:lnTo>
            </a:path>
          </a:pathLst>
        </a:custGeom>
        <a:noFill/>
        <a:ln w="19050" cap="flat" cmpd="sng" algn="ctr">
          <a:solidFill>
            <a:srgbClr val="38939B"/>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latin typeface="Calibri" pitchFamily="34" charset="0"/>
          </a:endParaRPr>
        </a:p>
      </dsp:txBody>
      <dsp:txXfrm>
        <a:off x="7520674" y="4759861"/>
        <a:ext cx="24280" cy="4856"/>
      </dsp:txXfrm>
    </dsp:sp>
    <dsp:sp modelId="{CB6C5F9E-341E-4525-8416-686875D01135}">
      <dsp:nvSpPr>
        <dsp:cNvPr id="0" name=""/>
        <dsp:cNvSpPr/>
      </dsp:nvSpPr>
      <dsp:spPr>
        <a:xfrm>
          <a:off x="5195800" y="4128895"/>
          <a:ext cx="2111312" cy="1266787"/>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b="1" kern="1200" dirty="0">
              <a:latin typeface="Calibri" pitchFamily="34" charset="0"/>
            </a:rPr>
            <a:t>CC PPS-1 Rate</a:t>
          </a:r>
        </a:p>
      </dsp:txBody>
      <dsp:txXfrm>
        <a:off x="5195800" y="4128895"/>
        <a:ext cx="2111312" cy="1266787"/>
      </dsp:txXfrm>
    </dsp:sp>
    <dsp:sp modelId="{6F57C03F-52F9-41ED-9E28-729D620F03CF}">
      <dsp:nvSpPr>
        <dsp:cNvPr id="0" name=""/>
        <dsp:cNvSpPr/>
      </dsp:nvSpPr>
      <dsp:spPr>
        <a:xfrm>
          <a:off x="7792715" y="4128895"/>
          <a:ext cx="2111312" cy="1266787"/>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b="1" kern="1200" dirty="0">
              <a:latin typeface="Calibri" pitchFamily="34" charset="0"/>
            </a:rPr>
            <a:t>Certification</a:t>
          </a:r>
        </a:p>
      </dsp:txBody>
      <dsp:txXfrm>
        <a:off x="7792715" y="4128895"/>
        <a:ext cx="2111312" cy="1266787"/>
      </dsp:txXfrm>
    </dsp:sp>
  </dsp:spTree>
</dsp:drawing>
</file>

<file path=ppt/diagrams/layout1.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1440" tIns="45720" rIns="91440" bIns="45720" rtlCol="0"/>
          <a:lstStyle>
            <a:lvl1pPr algn="r">
              <a:defRPr sz="1200"/>
            </a:lvl1pPr>
          </a:lstStyle>
          <a:p>
            <a:fld id="{617A6C26-BCAA-4C03-9B19-47A961E80C3F}" type="datetimeFigureOut">
              <a:rPr lang="en-US" smtClean="0"/>
              <a:pPr/>
              <a:t>6/10/2026</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1440" tIns="45720" rIns="91440" bIns="45720" rtlCol="0" anchor="b"/>
          <a:lstStyle>
            <a:lvl1pPr algn="r">
              <a:defRPr sz="1200"/>
            </a:lvl1pPr>
          </a:lstStyle>
          <a:p>
            <a:fld id="{BE561DAC-3520-4EBE-BB83-91820BF10C87}" type="slidenum">
              <a:rPr lang="en-US" smtClean="0"/>
              <a:pPr/>
              <a:t>‹#›</a:t>
            </a:fld>
            <a:endParaRPr lang="en-US" dirty="0"/>
          </a:p>
        </p:txBody>
      </p:sp>
    </p:spTree>
    <p:extLst>
      <p:ext uri="{BB962C8B-B14F-4D97-AF65-F5344CB8AC3E}">
        <p14:creationId xmlns:p14="http://schemas.microsoft.com/office/powerpoint/2010/main" val="2749153569"/>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1440" tIns="45720" rIns="91440" bIns="45720" rtlCol="0"/>
          <a:lstStyle>
            <a:lvl1pPr algn="r">
              <a:defRPr sz="1200"/>
            </a:lvl1pPr>
          </a:lstStyle>
          <a:p>
            <a:fld id="{EEA7D6D3-6109-44ED-827F-B0DD0D4CAC19}" type="datetimeFigureOut">
              <a:rPr lang="en-US" smtClean="0"/>
              <a:pPr/>
              <a:t>6/10/2026</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1440" tIns="45720" rIns="91440" bIns="45720" rtlCol="0" anchor="b"/>
          <a:lstStyle>
            <a:lvl1pPr algn="r">
              <a:defRPr sz="1200"/>
            </a:lvl1pPr>
          </a:lstStyle>
          <a:p>
            <a:fld id="{11B18645-F0C8-422A-9868-A91E17C8D443}" type="slidenum">
              <a:rPr lang="en-US" smtClean="0"/>
              <a:pPr/>
              <a:t>‹#›</a:t>
            </a:fld>
            <a:endParaRPr lang="en-US" dirty="0"/>
          </a:p>
        </p:txBody>
      </p:sp>
    </p:spTree>
    <p:extLst>
      <p:ext uri="{BB962C8B-B14F-4D97-AF65-F5344CB8AC3E}">
        <p14:creationId xmlns:p14="http://schemas.microsoft.com/office/powerpoint/2010/main" val="111135953"/>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10"/>
          </p:nvPr>
        </p:nvSpPr>
        <p:spPr/>
        <p:txBody>
          <a:bodyPr/>
          <a:lstStyle/>
          <a:p>
            <a:fld id="{11B18645-F0C8-422A-9868-A91E17C8D443}" type="slidenum">
              <a:rPr lang="en-US" smtClean="0"/>
              <a:pPr/>
              <a:t>1</a:t>
            </a:fld>
            <a:endParaRPr lang="en-US" dirty="0"/>
          </a:p>
        </p:txBody>
      </p:sp>
      <p:sp>
        <p:nvSpPr>
          <p:cNvPr id="5" name="Header Placeholder 4"/>
          <p:cNvSpPr>
            <a:spLocks noGrp="1"/>
          </p:cNvSpPr>
          <p:nvPr>
            <p:ph type="hdr" sz="quarter" idx="11"/>
          </p:nvPr>
        </p:nvSpPr>
        <p:spPr/>
        <p:txBody>
          <a:bodyPr/>
          <a:lstStyle/>
          <a:p>
            <a:endParaRPr lang="en-US" dirty="0"/>
          </a:p>
        </p:txBody>
      </p:sp>
    </p:spTree>
    <p:extLst>
      <p:ext uri="{BB962C8B-B14F-4D97-AF65-F5344CB8AC3E}">
        <p14:creationId xmlns:p14="http://schemas.microsoft.com/office/powerpoint/2010/main" val="21888007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Header Placeholder 3"/>
          <p:cNvSpPr>
            <a:spLocks noGrp="1"/>
          </p:cNvSpPr>
          <p:nvPr>
            <p:ph type="hd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11B18645-F0C8-422A-9868-A91E17C8D443}" type="slidenum">
              <a:rPr lang="en-US" smtClean="0"/>
              <a:pPr/>
              <a:t>2</a:t>
            </a:fld>
            <a:endParaRPr lang="en-US" dirty="0"/>
          </a:p>
        </p:txBody>
      </p:sp>
    </p:spTree>
    <p:extLst>
      <p:ext uri="{BB962C8B-B14F-4D97-AF65-F5344CB8AC3E}">
        <p14:creationId xmlns:p14="http://schemas.microsoft.com/office/powerpoint/2010/main" val="7216773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Header Placeholder 3"/>
          <p:cNvSpPr>
            <a:spLocks noGrp="1"/>
          </p:cNvSpPr>
          <p:nvPr>
            <p:ph type="hd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11B18645-F0C8-422A-9868-A91E17C8D443}" type="slidenum">
              <a:rPr lang="en-US" smtClean="0"/>
              <a:pPr/>
              <a:t>4</a:t>
            </a:fld>
            <a:endParaRPr lang="en-US" dirty="0"/>
          </a:p>
        </p:txBody>
      </p:sp>
    </p:spTree>
    <p:extLst>
      <p:ext uri="{BB962C8B-B14F-4D97-AF65-F5344CB8AC3E}">
        <p14:creationId xmlns:p14="http://schemas.microsoft.com/office/powerpoint/2010/main" val="11612877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endParaRPr lang="en-US" baseline="0" dirty="0"/>
          </a:p>
        </p:txBody>
      </p:sp>
      <p:sp>
        <p:nvSpPr>
          <p:cNvPr id="4" name="Header Placeholder 3"/>
          <p:cNvSpPr>
            <a:spLocks noGrp="1"/>
          </p:cNvSpPr>
          <p:nvPr>
            <p:ph type="hd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11B18645-F0C8-422A-9868-A91E17C8D443}" type="slidenum">
              <a:rPr lang="en-US" smtClean="0"/>
              <a:pPr/>
              <a:t>6</a:t>
            </a:fld>
            <a:endParaRPr lang="en-US" dirty="0"/>
          </a:p>
        </p:txBody>
      </p:sp>
    </p:spTree>
    <p:extLst>
      <p:ext uri="{BB962C8B-B14F-4D97-AF65-F5344CB8AC3E}">
        <p14:creationId xmlns:p14="http://schemas.microsoft.com/office/powerpoint/2010/main" val="2478521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a:t>
            </a:r>
            <a:endParaRPr lang="en-US" dirty="0"/>
          </a:p>
          <a:p>
            <a:endParaRPr lang="en-US" dirty="0"/>
          </a:p>
        </p:txBody>
      </p:sp>
      <p:sp>
        <p:nvSpPr>
          <p:cNvPr id="4" name="Slide Number Placeholder 3"/>
          <p:cNvSpPr>
            <a:spLocks noGrp="1"/>
          </p:cNvSpPr>
          <p:nvPr>
            <p:ph type="sldNum" sz="quarter" idx="10"/>
          </p:nvPr>
        </p:nvSpPr>
        <p:spPr/>
        <p:txBody>
          <a:bodyPr/>
          <a:lstStyle/>
          <a:p>
            <a:fld id="{0C2D1444-E73D-4A20-BCE8-43502F408B76}" type="slidenum">
              <a:rPr lang="en-US" smtClean="0"/>
              <a:pPr/>
              <a:t>8</a:t>
            </a:fld>
            <a:endParaRPr lang="en-US" dirty="0"/>
          </a:p>
        </p:txBody>
      </p:sp>
    </p:spTree>
    <p:extLst>
      <p:ext uri="{BB962C8B-B14F-4D97-AF65-F5344CB8AC3E}">
        <p14:creationId xmlns:p14="http://schemas.microsoft.com/office/powerpoint/2010/main" val="22966248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11B18645-F0C8-422A-9868-A91E17C8D443}" type="slidenum">
              <a:rPr lang="en-US" smtClean="0"/>
              <a:pPr/>
              <a:t>9</a:t>
            </a:fld>
            <a:endParaRPr lang="en-US" dirty="0"/>
          </a:p>
        </p:txBody>
      </p:sp>
    </p:spTree>
    <p:extLst>
      <p:ext uri="{BB962C8B-B14F-4D97-AF65-F5344CB8AC3E}">
        <p14:creationId xmlns:p14="http://schemas.microsoft.com/office/powerpoint/2010/main" val="42749702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b="0" dirty="0"/>
          </a:p>
        </p:txBody>
      </p:sp>
      <p:sp>
        <p:nvSpPr>
          <p:cNvPr id="4" name="Header Placeholder 3"/>
          <p:cNvSpPr>
            <a:spLocks noGrp="1"/>
          </p:cNvSpPr>
          <p:nvPr>
            <p:ph type="hd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11B18645-F0C8-422A-9868-A91E17C8D443}" type="slidenum">
              <a:rPr lang="en-US" smtClean="0"/>
              <a:pPr/>
              <a:t>26</a:t>
            </a:fld>
            <a:endParaRPr lang="en-US" dirty="0"/>
          </a:p>
        </p:txBody>
      </p:sp>
    </p:spTree>
    <p:extLst>
      <p:ext uri="{BB962C8B-B14F-4D97-AF65-F5344CB8AC3E}">
        <p14:creationId xmlns:p14="http://schemas.microsoft.com/office/powerpoint/2010/main" val="8093496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11B18645-F0C8-422A-9868-A91E17C8D443}" type="slidenum">
              <a:rPr lang="en-US" smtClean="0"/>
              <a:pPr/>
              <a:t>27</a:t>
            </a:fld>
            <a:endParaRPr lang="en-US" dirty="0"/>
          </a:p>
        </p:txBody>
      </p:sp>
    </p:spTree>
    <p:extLst>
      <p:ext uri="{BB962C8B-B14F-4D97-AF65-F5344CB8AC3E}">
        <p14:creationId xmlns:p14="http://schemas.microsoft.com/office/powerpoint/2010/main" val="30978792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11B18645-F0C8-422A-9868-A91E17C8D443}" type="slidenum">
              <a:rPr lang="en-US" smtClean="0"/>
              <a:pPr/>
              <a:t>28</a:t>
            </a:fld>
            <a:endParaRPr lang="en-US" dirty="0"/>
          </a:p>
        </p:txBody>
      </p:sp>
    </p:spTree>
    <p:extLst>
      <p:ext uri="{BB962C8B-B14F-4D97-AF65-F5344CB8AC3E}">
        <p14:creationId xmlns:p14="http://schemas.microsoft.com/office/powerpoint/2010/main" val="20689760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11B18645-F0C8-422A-9868-A91E17C8D443}" type="slidenum">
              <a:rPr lang="en-US" smtClean="0"/>
              <a:pPr/>
              <a:t>29</a:t>
            </a:fld>
            <a:endParaRPr lang="en-US" dirty="0"/>
          </a:p>
        </p:txBody>
      </p:sp>
    </p:spTree>
    <p:extLst>
      <p:ext uri="{BB962C8B-B14F-4D97-AF65-F5344CB8AC3E}">
        <p14:creationId xmlns:p14="http://schemas.microsoft.com/office/powerpoint/2010/main" val="20689760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11B18645-F0C8-422A-9868-A91E17C8D443}" type="slidenum">
              <a:rPr lang="en-US" smtClean="0"/>
              <a:pPr/>
              <a:t>30</a:t>
            </a:fld>
            <a:endParaRPr lang="en-US" dirty="0"/>
          </a:p>
        </p:txBody>
      </p:sp>
    </p:spTree>
    <p:extLst>
      <p:ext uri="{BB962C8B-B14F-4D97-AF65-F5344CB8AC3E}">
        <p14:creationId xmlns:p14="http://schemas.microsoft.com/office/powerpoint/2010/main" val="39766304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11B18645-F0C8-422A-9868-A91E17C8D443}" type="slidenum">
              <a:rPr lang="en-US" smtClean="0"/>
              <a:pPr/>
              <a:t>31</a:t>
            </a:fld>
            <a:endParaRPr lang="en-US" dirty="0"/>
          </a:p>
        </p:txBody>
      </p:sp>
    </p:spTree>
    <p:extLst>
      <p:ext uri="{BB962C8B-B14F-4D97-AF65-F5344CB8AC3E}">
        <p14:creationId xmlns:p14="http://schemas.microsoft.com/office/powerpoint/2010/main" val="18131010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sz="1200" dirty="0"/>
          </a:p>
          <a:p>
            <a:pPr marL="171450" indent="-171450">
              <a:buFontTx/>
              <a:buChar char="-"/>
            </a:pP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11B18645-F0C8-422A-9868-A91E17C8D443}" type="slidenum">
              <a:rPr lang="en-US" smtClean="0"/>
              <a:pPr/>
              <a:t>32</a:t>
            </a:fld>
            <a:endParaRPr lang="en-US" dirty="0"/>
          </a:p>
        </p:txBody>
      </p:sp>
    </p:spTree>
    <p:extLst>
      <p:ext uri="{BB962C8B-B14F-4D97-AF65-F5344CB8AC3E}">
        <p14:creationId xmlns:p14="http://schemas.microsoft.com/office/powerpoint/2010/main" val="11527622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lgn="l"/>
            <a:r>
              <a:rPr lang="en-US" sz="1400" baseline="0" dirty="0"/>
              <a:t>   </a:t>
            </a:r>
            <a:endParaRPr lang="en-US" sz="1400" dirty="0"/>
          </a:p>
          <a:p>
            <a:pPr marL="171450" indent="-171450">
              <a:buFontTx/>
              <a:buChar char="-"/>
            </a:pP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11B18645-F0C8-422A-9868-A91E17C8D443}" type="slidenum">
              <a:rPr lang="en-US" smtClean="0"/>
              <a:pPr/>
              <a:t>33</a:t>
            </a:fld>
            <a:endParaRPr lang="en-US" dirty="0"/>
          </a:p>
        </p:txBody>
      </p:sp>
    </p:spTree>
    <p:extLst>
      <p:ext uri="{BB962C8B-B14F-4D97-AF65-F5344CB8AC3E}">
        <p14:creationId xmlns:p14="http://schemas.microsoft.com/office/powerpoint/2010/main" val="36326901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11B18645-F0C8-422A-9868-A91E17C8D443}" type="slidenum">
              <a:rPr lang="en-US" smtClean="0"/>
              <a:pPr/>
              <a:t>34</a:t>
            </a:fld>
            <a:endParaRPr lang="en-US" dirty="0"/>
          </a:p>
        </p:txBody>
      </p:sp>
    </p:spTree>
    <p:extLst>
      <p:ext uri="{BB962C8B-B14F-4D97-AF65-F5344CB8AC3E}">
        <p14:creationId xmlns:p14="http://schemas.microsoft.com/office/powerpoint/2010/main" val="32907217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11B18645-F0C8-422A-9868-A91E17C8D443}" type="slidenum">
              <a:rPr lang="en-US" smtClean="0"/>
              <a:pPr/>
              <a:t>35</a:t>
            </a:fld>
            <a:endParaRPr lang="en-US" dirty="0"/>
          </a:p>
        </p:txBody>
      </p:sp>
    </p:spTree>
    <p:extLst>
      <p:ext uri="{BB962C8B-B14F-4D97-AF65-F5344CB8AC3E}">
        <p14:creationId xmlns:p14="http://schemas.microsoft.com/office/powerpoint/2010/main" val="31112254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baseline="0" dirty="0"/>
          </a:p>
          <a:p>
            <a:pPr marL="171450" indent="-171450">
              <a:buFontTx/>
              <a:buChar char="-"/>
            </a:pP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11B18645-F0C8-422A-9868-A91E17C8D443}" type="slidenum">
              <a:rPr lang="en-US" smtClean="0"/>
              <a:pPr/>
              <a:t>36</a:t>
            </a:fld>
            <a:endParaRPr lang="en-US" dirty="0"/>
          </a:p>
        </p:txBody>
      </p:sp>
    </p:spTree>
    <p:extLst>
      <p:ext uri="{BB962C8B-B14F-4D97-AF65-F5344CB8AC3E}">
        <p14:creationId xmlns:p14="http://schemas.microsoft.com/office/powerpoint/2010/main" val="36293404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11B18645-F0C8-422A-9868-A91E17C8D443}" type="slidenum">
              <a:rPr lang="en-US" smtClean="0"/>
              <a:pPr/>
              <a:t>37</a:t>
            </a:fld>
            <a:endParaRPr lang="en-US" dirty="0"/>
          </a:p>
        </p:txBody>
      </p:sp>
    </p:spTree>
    <p:extLst>
      <p:ext uri="{BB962C8B-B14F-4D97-AF65-F5344CB8AC3E}">
        <p14:creationId xmlns:p14="http://schemas.microsoft.com/office/powerpoint/2010/main" val="7526915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11B18645-F0C8-422A-9868-A91E17C8D443}" type="slidenum">
              <a:rPr lang="en-US" smtClean="0"/>
              <a:pPr/>
              <a:t>38</a:t>
            </a:fld>
            <a:endParaRPr lang="en-US" dirty="0"/>
          </a:p>
        </p:txBody>
      </p:sp>
    </p:spTree>
    <p:extLst>
      <p:ext uri="{BB962C8B-B14F-4D97-AF65-F5344CB8AC3E}">
        <p14:creationId xmlns:p14="http://schemas.microsoft.com/office/powerpoint/2010/main" val="10835884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a:t> </a:t>
            </a:r>
          </a:p>
        </p:txBody>
      </p:sp>
      <p:sp>
        <p:nvSpPr>
          <p:cNvPr id="4" name="Header Placeholder 3"/>
          <p:cNvSpPr>
            <a:spLocks noGrp="1"/>
          </p:cNvSpPr>
          <p:nvPr>
            <p:ph type="hd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11B18645-F0C8-422A-9868-A91E17C8D443}" type="slidenum">
              <a:rPr lang="en-US" smtClean="0"/>
              <a:pPr/>
              <a:t>39</a:t>
            </a:fld>
            <a:endParaRPr lang="en-US" dirty="0"/>
          </a:p>
        </p:txBody>
      </p:sp>
    </p:spTree>
    <p:extLst>
      <p:ext uri="{BB962C8B-B14F-4D97-AF65-F5344CB8AC3E}">
        <p14:creationId xmlns:p14="http://schemas.microsoft.com/office/powerpoint/2010/main" val="11141086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11B18645-F0C8-422A-9868-A91E17C8D443}" type="slidenum">
              <a:rPr lang="en-US" smtClean="0"/>
              <a:pPr/>
              <a:t>40</a:t>
            </a:fld>
            <a:endParaRPr lang="en-US" dirty="0"/>
          </a:p>
        </p:txBody>
      </p:sp>
    </p:spTree>
    <p:extLst>
      <p:ext uri="{BB962C8B-B14F-4D97-AF65-F5344CB8AC3E}">
        <p14:creationId xmlns:p14="http://schemas.microsoft.com/office/powerpoint/2010/main" val="19254712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11B18645-F0C8-422A-9868-A91E17C8D443}" type="slidenum">
              <a:rPr lang="en-US" smtClean="0"/>
              <a:pPr/>
              <a:t>44</a:t>
            </a:fld>
            <a:endParaRPr lang="en-US" dirty="0"/>
          </a:p>
        </p:txBody>
      </p:sp>
    </p:spTree>
    <p:extLst>
      <p:ext uri="{BB962C8B-B14F-4D97-AF65-F5344CB8AC3E}">
        <p14:creationId xmlns:p14="http://schemas.microsoft.com/office/powerpoint/2010/main" val="22380682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a:t> </a:t>
            </a:r>
            <a:endParaRPr lang="en-US" baseline="0" dirty="0"/>
          </a:p>
          <a:p>
            <a:pPr marL="0" indent="0">
              <a:buFontTx/>
              <a:buNone/>
            </a:pPr>
            <a:endParaRPr lang="en-US" baseline="0" dirty="0"/>
          </a:p>
          <a:p>
            <a:pPr marL="0" indent="0">
              <a:buFontTx/>
              <a:buNone/>
            </a:pPr>
            <a:endParaRPr lang="en-US" baseline="0" dirty="0"/>
          </a:p>
          <a:p>
            <a:pPr marL="0" indent="0">
              <a:buFontTx/>
              <a:buNone/>
            </a:pPr>
            <a:endParaRPr lang="en-US" baseline="0" dirty="0"/>
          </a:p>
          <a:p>
            <a:pPr marL="0" indent="0">
              <a:buFontTx/>
              <a:buNone/>
            </a:pPr>
            <a:r>
              <a:rPr lang="en-US" baseline="0" dirty="0"/>
              <a:t> </a:t>
            </a:r>
          </a:p>
          <a:p>
            <a:pPr marL="0" indent="0">
              <a:buFontTx/>
              <a:buNone/>
            </a:pP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11B18645-F0C8-422A-9868-A91E17C8D443}" type="slidenum">
              <a:rPr lang="en-US" smtClean="0"/>
              <a:pPr/>
              <a:t>45</a:t>
            </a:fld>
            <a:endParaRPr lang="en-US" dirty="0"/>
          </a:p>
        </p:txBody>
      </p:sp>
    </p:spTree>
    <p:extLst>
      <p:ext uri="{BB962C8B-B14F-4D97-AF65-F5344CB8AC3E}">
        <p14:creationId xmlns:p14="http://schemas.microsoft.com/office/powerpoint/2010/main" val="36835731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11B18645-F0C8-422A-9868-A91E17C8D443}" type="slidenum">
              <a:rPr lang="en-US" smtClean="0"/>
              <a:pPr/>
              <a:t>46</a:t>
            </a:fld>
            <a:endParaRPr lang="en-US" dirty="0"/>
          </a:p>
        </p:txBody>
      </p:sp>
    </p:spTree>
    <p:extLst>
      <p:ext uri="{BB962C8B-B14F-4D97-AF65-F5344CB8AC3E}">
        <p14:creationId xmlns:p14="http://schemas.microsoft.com/office/powerpoint/2010/main" val="29092970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a:t> </a:t>
            </a:r>
            <a:r>
              <a:rPr lang="en-US" sz="1200" dirty="0"/>
              <a:t> </a:t>
            </a:r>
            <a:endParaRPr lang="en-US" sz="27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11B18645-F0C8-422A-9868-A91E17C8D443}" type="slidenum">
              <a:rPr lang="en-US" smtClean="0"/>
              <a:pPr/>
              <a:t>47</a:t>
            </a:fld>
            <a:endParaRPr lang="en-US" dirty="0"/>
          </a:p>
        </p:txBody>
      </p:sp>
    </p:spTree>
    <p:extLst>
      <p:ext uri="{BB962C8B-B14F-4D97-AF65-F5344CB8AC3E}">
        <p14:creationId xmlns:p14="http://schemas.microsoft.com/office/powerpoint/2010/main" val="22944510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 </a:t>
            </a:r>
            <a:endParaRPr lang="en-US" sz="2700" dirty="0"/>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11B18645-F0C8-422A-9868-A91E17C8D443}" type="slidenum">
              <a:rPr lang="en-US" smtClean="0"/>
              <a:pPr/>
              <a:t>48</a:t>
            </a:fld>
            <a:endParaRPr lang="en-US" dirty="0"/>
          </a:p>
        </p:txBody>
      </p:sp>
    </p:spTree>
    <p:extLst>
      <p:ext uri="{BB962C8B-B14F-4D97-AF65-F5344CB8AC3E}">
        <p14:creationId xmlns:p14="http://schemas.microsoft.com/office/powerpoint/2010/main" val="9404893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11B18645-F0C8-422A-9868-A91E17C8D443}" type="slidenum">
              <a:rPr lang="en-US" smtClean="0"/>
              <a:pPr/>
              <a:t>49</a:t>
            </a:fld>
            <a:endParaRPr lang="en-US" dirty="0"/>
          </a:p>
        </p:txBody>
      </p:sp>
    </p:spTree>
    <p:extLst>
      <p:ext uri="{BB962C8B-B14F-4D97-AF65-F5344CB8AC3E}">
        <p14:creationId xmlns:p14="http://schemas.microsoft.com/office/powerpoint/2010/main" val="42397247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11B18645-F0C8-422A-9868-A91E17C8D443}" type="slidenum">
              <a:rPr lang="en-US" smtClean="0"/>
              <a:pPr/>
              <a:t>50</a:t>
            </a:fld>
            <a:endParaRPr lang="en-US" dirty="0"/>
          </a:p>
        </p:txBody>
      </p:sp>
    </p:spTree>
    <p:extLst>
      <p:ext uri="{BB962C8B-B14F-4D97-AF65-F5344CB8AC3E}">
        <p14:creationId xmlns:p14="http://schemas.microsoft.com/office/powerpoint/2010/main" val="33016616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a:t> </a:t>
            </a:r>
          </a:p>
        </p:txBody>
      </p:sp>
      <p:sp>
        <p:nvSpPr>
          <p:cNvPr id="4" name="Header Placeholder 3"/>
          <p:cNvSpPr>
            <a:spLocks noGrp="1"/>
          </p:cNvSpPr>
          <p:nvPr>
            <p:ph type="hd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11B18645-F0C8-422A-9868-A91E17C8D443}" type="slidenum">
              <a:rPr lang="en-US" smtClean="0"/>
              <a:pPr/>
              <a:t>51</a:t>
            </a:fld>
            <a:endParaRPr lang="en-US" dirty="0"/>
          </a:p>
        </p:txBody>
      </p:sp>
    </p:spTree>
    <p:extLst>
      <p:ext uri="{BB962C8B-B14F-4D97-AF65-F5344CB8AC3E}">
        <p14:creationId xmlns:p14="http://schemas.microsoft.com/office/powerpoint/2010/main" val="19100225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sz="1800" dirty="0"/>
          </a:p>
        </p:txBody>
      </p:sp>
      <p:sp>
        <p:nvSpPr>
          <p:cNvPr id="4" name="Header Placeholder 3"/>
          <p:cNvSpPr>
            <a:spLocks noGrp="1"/>
          </p:cNvSpPr>
          <p:nvPr>
            <p:ph type="hd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11B18645-F0C8-422A-9868-A91E17C8D443}" type="slidenum">
              <a:rPr lang="en-US" smtClean="0"/>
              <a:pPr/>
              <a:t>52</a:t>
            </a:fld>
            <a:endParaRPr lang="en-US" dirty="0"/>
          </a:p>
        </p:txBody>
      </p:sp>
    </p:spTree>
    <p:extLst>
      <p:ext uri="{BB962C8B-B14F-4D97-AF65-F5344CB8AC3E}">
        <p14:creationId xmlns:p14="http://schemas.microsoft.com/office/powerpoint/2010/main" val="4972800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a:t> </a:t>
            </a:r>
          </a:p>
        </p:txBody>
      </p:sp>
      <p:sp>
        <p:nvSpPr>
          <p:cNvPr id="4" name="Header Placeholder 3"/>
          <p:cNvSpPr>
            <a:spLocks noGrp="1"/>
          </p:cNvSpPr>
          <p:nvPr>
            <p:ph type="hd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11B18645-F0C8-422A-9868-A91E17C8D443}" type="slidenum">
              <a:rPr lang="en-US" smtClean="0"/>
              <a:pPr/>
              <a:t>53</a:t>
            </a:fld>
            <a:endParaRPr lang="en-US" dirty="0"/>
          </a:p>
        </p:txBody>
      </p:sp>
    </p:spTree>
    <p:extLst>
      <p:ext uri="{BB962C8B-B14F-4D97-AF65-F5344CB8AC3E}">
        <p14:creationId xmlns:p14="http://schemas.microsoft.com/office/powerpoint/2010/main" val="24510896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Header Placeholder 3"/>
          <p:cNvSpPr>
            <a:spLocks noGrp="1"/>
          </p:cNvSpPr>
          <p:nvPr>
            <p:ph type="hd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11B18645-F0C8-422A-9868-A91E17C8D443}" type="slidenum">
              <a:rPr lang="en-US" smtClean="0"/>
              <a:pPr/>
              <a:t>54</a:t>
            </a:fld>
            <a:endParaRPr lang="en-US" dirty="0"/>
          </a:p>
        </p:txBody>
      </p:sp>
    </p:spTree>
    <p:extLst>
      <p:ext uri="{BB962C8B-B14F-4D97-AF65-F5344CB8AC3E}">
        <p14:creationId xmlns:p14="http://schemas.microsoft.com/office/powerpoint/2010/main" val="8239594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11B18645-F0C8-422A-9868-A91E17C8D443}" type="slidenum">
              <a:rPr lang="en-US" smtClean="0"/>
              <a:pPr/>
              <a:t>56</a:t>
            </a:fld>
            <a:endParaRPr lang="en-US" dirty="0"/>
          </a:p>
        </p:txBody>
      </p:sp>
    </p:spTree>
    <p:extLst>
      <p:ext uri="{BB962C8B-B14F-4D97-AF65-F5344CB8AC3E}">
        <p14:creationId xmlns:p14="http://schemas.microsoft.com/office/powerpoint/2010/main" val="29295599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Header Placeholder 3"/>
          <p:cNvSpPr>
            <a:spLocks noGrp="1"/>
          </p:cNvSpPr>
          <p:nvPr>
            <p:ph type="hd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11B18645-F0C8-422A-9868-A91E17C8D443}" type="slidenum">
              <a:rPr lang="en-US" smtClean="0"/>
              <a:pPr/>
              <a:t>57</a:t>
            </a:fld>
            <a:endParaRPr lang="en-US" dirty="0"/>
          </a:p>
        </p:txBody>
      </p:sp>
    </p:spTree>
    <p:extLst>
      <p:ext uri="{BB962C8B-B14F-4D97-AF65-F5344CB8AC3E}">
        <p14:creationId xmlns:p14="http://schemas.microsoft.com/office/powerpoint/2010/main" val="12185659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Tree>
    <p:extLst>
      <p:ext uri="{BB962C8B-B14F-4D97-AF65-F5344CB8AC3E}">
        <p14:creationId xmlns:p14="http://schemas.microsoft.com/office/powerpoint/2010/main" val="857236353"/>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50263884"/>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761076344"/>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53961510"/>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88583005"/>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8137526"/>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297058469"/>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sym typeface="Gill Sans" charset="0"/>
              </a:rPr>
              <a:t>Click icon to add picture</a:t>
            </a:r>
          </a:p>
        </p:txBody>
      </p:sp>
      <p:sp>
        <p:nvSpPr>
          <p:cNvPr id="4" name="Text Placeholder 3"/>
          <p:cNvSpPr>
            <a:spLocks noGrp="1"/>
          </p:cNvSpPr>
          <p:nvPr>
            <p:ph type="body" sz="half" idx="2"/>
          </p:nvPr>
        </p:nvSpPr>
        <p:spPr>
          <a:xfrm>
            <a:off x="2549525" y="7634288"/>
            <a:ext cx="7802563" cy="1144587"/>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158447169"/>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2821600129"/>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marL="457200" indent="-457200">
              <a:buFont typeface="Wingdings" panose="05000000000000000000" pitchFamily="2" charset="2"/>
              <a:buChar char="ü"/>
              <a:defRPr/>
            </a:lvl1pPr>
            <a:lvl2pPr marL="914400" indent="-457200">
              <a:defRPr/>
            </a:lvl2pPr>
            <a:lvl3pPr marL="1371600" indent="-457200">
              <a:buFont typeface="Wingdings" panose="05000000000000000000" pitchFamily="2" charset="2"/>
              <a:buChar char="§"/>
              <a:defRPr/>
            </a:lvl3pPr>
            <a:lvl4pPr marL="1828800" indent="-457200">
              <a:buFont typeface="Symbol" panose="05050102010706020507" pitchFamily="18" charset="2"/>
              <a:buChar char=""/>
              <a:defRPr/>
            </a:lvl4pPr>
            <a:lvl5pPr marL="2286000" indent="-4572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3695361"/>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874502550"/>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70000" y="3035300"/>
            <a:ext cx="5156200" cy="54483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78600" y="3035300"/>
            <a:ext cx="5156200" cy="54483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93735323"/>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7417088"/>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87257004"/>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4483504"/>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847338531"/>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sym typeface="Arial"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72573147"/>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00282505"/>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18600" y="1917700"/>
            <a:ext cx="2616200" cy="65659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70000" y="1917700"/>
            <a:ext cx="7696200" cy="65659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37958210"/>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cSld name="CMS content2">
    <p:spTree>
      <p:nvGrpSpPr>
        <p:cNvPr id="1" name=""/>
        <p:cNvGrpSpPr/>
        <p:nvPr/>
      </p:nvGrpSpPr>
      <p:grpSpPr>
        <a:xfrm>
          <a:off x="0" y="0"/>
          <a:ext cx="0" cy="0"/>
          <a:chOff x="0" y="0"/>
          <a:chExt cx="0" cy="0"/>
        </a:xfrm>
      </p:grpSpPr>
      <p:sp>
        <p:nvSpPr>
          <p:cNvPr id="5" name="Title 1"/>
          <p:cNvSpPr>
            <a:spLocks noGrp="1"/>
          </p:cNvSpPr>
          <p:nvPr>
            <p:ph type="title"/>
          </p:nvPr>
        </p:nvSpPr>
        <p:spPr>
          <a:xfrm>
            <a:off x="0" y="0"/>
            <a:ext cx="13004800" cy="2016196"/>
          </a:xfrm>
          <a:prstGeom prst="rect">
            <a:avLst/>
          </a:prstGeom>
          <a:solidFill>
            <a:srgbClr val="084A9C"/>
          </a:solidFill>
          <a:effectLst>
            <a:outerShdw dist="76200" dir="5640000" algn="tl" rotWithShape="0">
              <a:srgbClr val="FFD004"/>
            </a:outerShdw>
          </a:effectLst>
        </p:spPr>
        <p:txBody>
          <a:bodyPr/>
          <a:lstStyle>
            <a:lvl1pPr>
              <a:defRPr>
                <a:solidFill>
                  <a:schemeClr val="bg1"/>
                </a:solidFill>
              </a:defRPr>
            </a:lvl1pPr>
          </a:lstStyle>
          <a:p>
            <a:r>
              <a:rPr lang="en-US"/>
              <a:t>Click to edit Master title style</a:t>
            </a:r>
            <a:endParaRPr lang="en-US" dirty="0"/>
          </a:p>
        </p:txBody>
      </p:sp>
      <p:sp>
        <p:nvSpPr>
          <p:cNvPr id="6" name="Content Placeholder 2"/>
          <p:cNvSpPr>
            <a:spLocks noGrp="1"/>
          </p:cNvSpPr>
          <p:nvPr>
            <p:ph idx="1"/>
          </p:nvPr>
        </p:nvSpPr>
        <p:spPr>
          <a:xfrm>
            <a:off x="650240" y="2600961"/>
            <a:ext cx="11704320" cy="611180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6"/>
          <p:cNvSpPr>
            <a:spLocks noGrp="1"/>
          </p:cNvSpPr>
          <p:nvPr>
            <p:ph type="sldNum" sz="quarter" idx="4"/>
          </p:nvPr>
        </p:nvSpPr>
        <p:spPr>
          <a:xfrm>
            <a:off x="9320107" y="9040143"/>
            <a:ext cx="3034453" cy="519289"/>
          </a:xfrm>
          <a:prstGeom prst="rect">
            <a:avLst/>
          </a:prstGeom>
        </p:spPr>
        <p:txBody>
          <a:bodyPr vert="horz" lIns="130046" tIns="65023" rIns="130046" bIns="65023" rtlCol="0" anchor="ctr"/>
          <a:lstStyle>
            <a:lvl1pPr algn="r">
              <a:defRPr sz="1700">
                <a:solidFill>
                  <a:schemeClr val="tx1">
                    <a:tint val="75000"/>
                  </a:schemeClr>
                </a:solidFill>
              </a:defRPr>
            </a:lvl1pPr>
          </a:lstStyle>
          <a:p>
            <a:fld id="{7022FF3C-310F-4809-A5BE-BC5BA8AA108D}" type="slidenum">
              <a:rPr lang="en-US" smtClean="0"/>
              <a:t>‹#›</a:t>
            </a:fld>
            <a:endParaRPr lang="en-US" dirty="0"/>
          </a:p>
        </p:txBody>
      </p:sp>
    </p:spTree>
    <p:extLst>
      <p:ext uri="{BB962C8B-B14F-4D97-AF65-F5344CB8AC3E}">
        <p14:creationId xmlns:p14="http://schemas.microsoft.com/office/powerpoint/2010/main" val="463820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theme" Target="../theme/theme2.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image" Target="../media/image4.png"/><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0">
            <a:lum/>
          </a:blip>
          <a:srcRect/>
          <a:stretch>
            <a:fillRect l="-1000"/>
          </a:stretch>
        </a:blipFill>
        <a:effectLst/>
      </p:bgPr>
    </p:bg>
    <p:spTree>
      <p:nvGrpSpPr>
        <p:cNvPr id="1" name=""/>
        <p:cNvGrpSpPr/>
        <p:nvPr/>
      </p:nvGrpSpPr>
      <p:grpSpPr>
        <a:xfrm>
          <a:off x="0" y="0"/>
          <a:ext cx="0" cy="0"/>
          <a:chOff x="0" y="0"/>
          <a:chExt cx="0" cy="0"/>
        </a:xfrm>
      </p:grpSpPr>
      <p:sp>
        <p:nvSpPr>
          <p:cNvPr id="1032" name="Rectangle 8"/>
          <p:cNvSpPr>
            <a:spLocks noGrp="1" noChangeArrowheads="1"/>
          </p:cNvSpPr>
          <p:nvPr>
            <p:ph type="title"/>
          </p:nvPr>
        </p:nvSpPr>
        <p:spPr bwMode="auto">
          <a:xfrm>
            <a:off x="1270000" y="3048000"/>
            <a:ext cx="10464800" cy="2235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50800" bIns="50800" numCol="1" anchor="t" anchorCtr="0" compatLnSpc="1">
            <a:prstTxWarp prst="textNoShape">
              <a:avLst/>
            </a:prstTxWarp>
          </a:bodyPr>
          <a:lstStyle/>
          <a:p>
            <a:pPr lvl="0"/>
            <a:r>
              <a:rPr lang="en-US" dirty="0">
                <a:sym typeface="Arial Black" charset="0"/>
              </a:rPr>
              <a:t>Click to edit Master title style</a:t>
            </a:r>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6" r:id="rId5"/>
    <p:sldLayoutId id="2147483657" r:id="rId6"/>
    <p:sldLayoutId id="2147483658" r:id="rId7"/>
    <p:sldLayoutId id="2147483659" r:id="rId8"/>
  </p:sldLayoutIdLst>
  <p:transition/>
  <p:hf hdr="0" ftr="0" dt="0"/>
  <p:txStyles>
    <p:titleStyle>
      <a:lvl1pPr algn="l" rtl="0" eaLnBrk="1" fontAlgn="base" hangingPunct="1">
        <a:spcBef>
          <a:spcPct val="0"/>
        </a:spcBef>
        <a:spcAft>
          <a:spcPct val="0"/>
        </a:spcAft>
        <a:defRPr sz="4600" cap="all">
          <a:solidFill>
            <a:srgbClr val="FFFFFF"/>
          </a:solidFill>
          <a:latin typeface="+mj-lt"/>
          <a:ea typeface="+mj-ea"/>
          <a:cs typeface="+mj-cs"/>
          <a:sym typeface="Arial Black" pitchFamily="34" charset="0"/>
        </a:defRPr>
      </a:lvl1pPr>
      <a:lvl2pPr algn="l" rtl="0" eaLnBrk="1" fontAlgn="base" hangingPunct="1">
        <a:spcBef>
          <a:spcPct val="0"/>
        </a:spcBef>
        <a:spcAft>
          <a:spcPct val="0"/>
        </a:spcAft>
        <a:defRPr sz="4600">
          <a:solidFill>
            <a:srgbClr val="FFFFFF"/>
          </a:solidFill>
          <a:latin typeface="Arial Black" charset="0"/>
          <a:ea typeface="ヒラギノ角ゴ ProN W6" charset="0"/>
          <a:cs typeface="ヒラギノ角ゴ ProN W6" charset="0"/>
          <a:sym typeface="Arial Black" pitchFamily="34" charset="0"/>
        </a:defRPr>
      </a:lvl2pPr>
      <a:lvl3pPr algn="l" rtl="0" eaLnBrk="1" fontAlgn="base" hangingPunct="1">
        <a:spcBef>
          <a:spcPct val="0"/>
        </a:spcBef>
        <a:spcAft>
          <a:spcPct val="0"/>
        </a:spcAft>
        <a:defRPr sz="4600">
          <a:solidFill>
            <a:srgbClr val="FFFFFF"/>
          </a:solidFill>
          <a:latin typeface="Arial Black" charset="0"/>
          <a:ea typeface="ヒラギノ角ゴ ProN W6" charset="0"/>
          <a:cs typeface="ヒラギノ角ゴ ProN W6" charset="0"/>
          <a:sym typeface="Arial Black" pitchFamily="34" charset="0"/>
        </a:defRPr>
      </a:lvl3pPr>
      <a:lvl4pPr algn="l" rtl="0" eaLnBrk="1" fontAlgn="base" hangingPunct="1">
        <a:spcBef>
          <a:spcPct val="0"/>
        </a:spcBef>
        <a:spcAft>
          <a:spcPct val="0"/>
        </a:spcAft>
        <a:defRPr sz="4600">
          <a:solidFill>
            <a:srgbClr val="FFFFFF"/>
          </a:solidFill>
          <a:latin typeface="Arial Black" charset="0"/>
          <a:ea typeface="ヒラギノ角ゴ ProN W6" charset="0"/>
          <a:cs typeface="ヒラギノ角ゴ ProN W6" charset="0"/>
          <a:sym typeface="Arial Black" pitchFamily="34" charset="0"/>
        </a:defRPr>
      </a:lvl4pPr>
      <a:lvl5pPr algn="l" rtl="0" eaLnBrk="1" fontAlgn="base" hangingPunct="1">
        <a:spcBef>
          <a:spcPct val="0"/>
        </a:spcBef>
        <a:spcAft>
          <a:spcPct val="0"/>
        </a:spcAft>
        <a:defRPr sz="4600">
          <a:solidFill>
            <a:srgbClr val="FFFFFF"/>
          </a:solidFill>
          <a:latin typeface="Arial Black" charset="0"/>
          <a:ea typeface="ヒラギノ角ゴ ProN W6" charset="0"/>
          <a:cs typeface="ヒラギノ角ゴ ProN W6" charset="0"/>
          <a:sym typeface="Arial Black" pitchFamily="34" charset="0"/>
        </a:defRPr>
      </a:lvl5pPr>
      <a:lvl6pPr marL="457200" algn="l" rtl="0" eaLnBrk="1" fontAlgn="base" hangingPunct="1">
        <a:spcBef>
          <a:spcPct val="0"/>
        </a:spcBef>
        <a:spcAft>
          <a:spcPct val="0"/>
        </a:spcAft>
        <a:defRPr sz="4600">
          <a:solidFill>
            <a:srgbClr val="FFFFFF"/>
          </a:solidFill>
          <a:latin typeface="Arial Black" charset="0"/>
          <a:ea typeface="ヒラギノ角ゴ ProN W6" charset="0"/>
          <a:cs typeface="ヒラギノ角ゴ ProN W6" charset="0"/>
          <a:sym typeface="Arial Black" charset="0"/>
        </a:defRPr>
      </a:lvl6pPr>
      <a:lvl7pPr marL="914400" algn="l" rtl="0" eaLnBrk="1" fontAlgn="base" hangingPunct="1">
        <a:spcBef>
          <a:spcPct val="0"/>
        </a:spcBef>
        <a:spcAft>
          <a:spcPct val="0"/>
        </a:spcAft>
        <a:defRPr sz="4600">
          <a:solidFill>
            <a:srgbClr val="FFFFFF"/>
          </a:solidFill>
          <a:latin typeface="Arial Black" charset="0"/>
          <a:ea typeface="ヒラギノ角ゴ ProN W6" charset="0"/>
          <a:cs typeface="ヒラギノ角ゴ ProN W6" charset="0"/>
          <a:sym typeface="Arial Black" charset="0"/>
        </a:defRPr>
      </a:lvl7pPr>
      <a:lvl8pPr marL="1371600" algn="l" rtl="0" eaLnBrk="1" fontAlgn="base" hangingPunct="1">
        <a:spcBef>
          <a:spcPct val="0"/>
        </a:spcBef>
        <a:spcAft>
          <a:spcPct val="0"/>
        </a:spcAft>
        <a:defRPr sz="4600">
          <a:solidFill>
            <a:srgbClr val="FFFFFF"/>
          </a:solidFill>
          <a:latin typeface="Arial Black" charset="0"/>
          <a:ea typeface="ヒラギノ角ゴ ProN W6" charset="0"/>
          <a:cs typeface="ヒラギノ角ゴ ProN W6" charset="0"/>
          <a:sym typeface="Arial Black" charset="0"/>
        </a:defRPr>
      </a:lvl8pPr>
      <a:lvl9pPr marL="1828800" algn="l" rtl="0" eaLnBrk="1" fontAlgn="base" hangingPunct="1">
        <a:spcBef>
          <a:spcPct val="0"/>
        </a:spcBef>
        <a:spcAft>
          <a:spcPct val="0"/>
        </a:spcAft>
        <a:defRPr sz="4600">
          <a:solidFill>
            <a:srgbClr val="FFFFFF"/>
          </a:solidFill>
          <a:latin typeface="Arial Black" charset="0"/>
          <a:ea typeface="ヒラギノ角ゴ ProN W6" charset="0"/>
          <a:cs typeface="ヒラギノ角ゴ ProN W6" charset="0"/>
          <a:sym typeface="Arial Black" charset="0"/>
        </a:defRPr>
      </a:lvl9pPr>
    </p:titleStyle>
    <p:bodyStyle>
      <a:lvl1pPr marL="342900" indent="-342900" algn="ctr" rtl="0" eaLnBrk="1" fontAlgn="base" hangingPunct="1">
        <a:spcBef>
          <a:spcPct val="0"/>
        </a:spcBef>
        <a:spcAft>
          <a:spcPct val="0"/>
        </a:spcAft>
        <a:defRPr sz="3600">
          <a:solidFill>
            <a:schemeClr val="tx1"/>
          </a:solidFill>
          <a:latin typeface="+mn-lt"/>
          <a:ea typeface="+mn-ea"/>
          <a:cs typeface="+mn-cs"/>
          <a:sym typeface="Gill Sans" pitchFamily="1" charset="0"/>
        </a:defRPr>
      </a:lvl1pPr>
      <a:lvl2pPr marL="742950" indent="-285750" algn="ctr" rtl="0" eaLnBrk="1" fontAlgn="base" hangingPunct="1">
        <a:spcBef>
          <a:spcPct val="0"/>
        </a:spcBef>
        <a:spcAft>
          <a:spcPct val="0"/>
        </a:spcAft>
        <a:defRPr sz="3600">
          <a:solidFill>
            <a:schemeClr val="tx1"/>
          </a:solidFill>
          <a:latin typeface="+mn-lt"/>
          <a:ea typeface="+mn-ea"/>
          <a:cs typeface="+mn-cs"/>
          <a:sym typeface="Gill Sans" pitchFamily="1" charset="0"/>
        </a:defRPr>
      </a:lvl2pPr>
      <a:lvl3pPr marL="1143000" indent="-228600" algn="ctr" rtl="0" eaLnBrk="1" fontAlgn="base" hangingPunct="1">
        <a:spcBef>
          <a:spcPct val="0"/>
        </a:spcBef>
        <a:spcAft>
          <a:spcPct val="0"/>
        </a:spcAft>
        <a:defRPr sz="3600">
          <a:solidFill>
            <a:schemeClr val="tx1"/>
          </a:solidFill>
          <a:latin typeface="+mn-lt"/>
          <a:ea typeface="+mn-ea"/>
          <a:cs typeface="+mn-cs"/>
          <a:sym typeface="Gill Sans" pitchFamily="1" charset="0"/>
        </a:defRPr>
      </a:lvl3pPr>
      <a:lvl4pPr marL="1600200" indent="-228600" algn="ctr" rtl="0" eaLnBrk="1" fontAlgn="base" hangingPunct="1">
        <a:spcBef>
          <a:spcPct val="0"/>
        </a:spcBef>
        <a:spcAft>
          <a:spcPct val="0"/>
        </a:spcAft>
        <a:defRPr sz="3600">
          <a:solidFill>
            <a:schemeClr val="tx1"/>
          </a:solidFill>
          <a:latin typeface="+mn-lt"/>
          <a:ea typeface="+mn-ea"/>
          <a:cs typeface="+mn-cs"/>
          <a:sym typeface="Gill Sans" pitchFamily="1" charset="0"/>
        </a:defRPr>
      </a:lvl4pPr>
      <a:lvl5pPr marL="2057400" indent="-228600" algn="ctr" rtl="0" eaLnBrk="1" fontAlgn="base" hangingPunct="1">
        <a:spcBef>
          <a:spcPct val="0"/>
        </a:spcBef>
        <a:spcAft>
          <a:spcPct val="0"/>
        </a:spcAft>
        <a:defRPr sz="3600">
          <a:solidFill>
            <a:schemeClr val="tx1"/>
          </a:solidFill>
          <a:latin typeface="+mn-lt"/>
          <a:ea typeface="+mn-ea"/>
          <a:cs typeface="+mn-cs"/>
          <a:sym typeface="Gill Sans" pitchFamily="1" charset="0"/>
        </a:defRPr>
      </a:lvl5pPr>
      <a:lvl6pPr marL="457200" algn="ctr" rtl="0" eaLnBrk="1" fontAlgn="base" hangingPunct="1">
        <a:spcBef>
          <a:spcPct val="0"/>
        </a:spcBef>
        <a:spcAft>
          <a:spcPct val="0"/>
        </a:spcAft>
        <a:defRPr sz="3600">
          <a:solidFill>
            <a:schemeClr val="tx1"/>
          </a:solidFill>
          <a:latin typeface="+mn-lt"/>
          <a:ea typeface="+mn-ea"/>
          <a:cs typeface="+mn-cs"/>
          <a:sym typeface="Gill Sans" charset="0"/>
        </a:defRPr>
      </a:lvl6pPr>
      <a:lvl7pPr marL="914400" algn="ctr" rtl="0" eaLnBrk="1" fontAlgn="base" hangingPunct="1">
        <a:spcBef>
          <a:spcPct val="0"/>
        </a:spcBef>
        <a:spcAft>
          <a:spcPct val="0"/>
        </a:spcAft>
        <a:defRPr sz="3600">
          <a:solidFill>
            <a:schemeClr val="tx1"/>
          </a:solidFill>
          <a:latin typeface="+mn-lt"/>
          <a:ea typeface="+mn-ea"/>
          <a:cs typeface="+mn-cs"/>
          <a:sym typeface="Gill Sans" charset="0"/>
        </a:defRPr>
      </a:lvl7pPr>
      <a:lvl8pPr marL="1371600" algn="ctr" rtl="0" eaLnBrk="1" fontAlgn="base" hangingPunct="1">
        <a:spcBef>
          <a:spcPct val="0"/>
        </a:spcBef>
        <a:spcAft>
          <a:spcPct val="0"/>
        </a:spcAft>
        <a:defRPr sz="3600">
          <a:solidFill>
            <a:schemeClr val="tx1"/>
          </a:solidFill>
          <a:latin typeface="+mn-lt"/>
          <a:ea typeface="+mn-ea"/>
          <a:cs typeface="+mn-cs"/>
          <a:sym typeface="Gill Sans" charset="0"/>
        </a:defRPr>
      </a:lvl8pPr>
      <a:lvl9pPr marL="1828800" algn="ctr" rtl="0" eaLnBrk="1" fontAlgn="base" hangingPunct="1">
        <a:spcBef>
          <a:spcPct val="0"/>
        </a:spcBef>
        <a:spcAft>
          <a:spcPct val="0"/>
        </a:spcAft>
        <a:defRPr sz="3600">
          <a:solidFill>
            <a:schemeClr val="tx1"/>
          </a:solidFill>
          <a:latin typeface="+mn-lt"/>
          <a:ea typeface="+mn-ea"/>
          <a:cs typeface="+mn-cs"/>
          <a:sym typeface="Gill Sans"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053" name="Rectangle 5"/>
          <p:cNvSpPr>
            <a:spLocks noGrp="1" noChangeArrowheads="1"/>
          </p:cNvSpPr>
          <p:nvPr>
            <p:ph type="title"/>
          </p:nvPr>
        </p:nvSpPr>
        <p:spPr bwMode="auto">
          <a:xfrm>
            <a:off x="1270000" y="1917700"/>
            <a:ext cx="10464800" cy="1016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50800" bIns="50800" numCol="1" anchor="t" anchorCtr="0" compatLnSpc="1">
            <a:prstTxWarp prst="textNoShape">
              <a:avLst/>
            </a:prstTxWarp>
          </a:bodyPr>
          <a:lstStyle/>
          <a:p>
            <a:pPr lvl="0"/>
            <a:r>
              <a:rPr lang="en-US" dirty="0">
                <a:sym typeface="Arial Black" charset="0"/>
              </a:rPr>
              <a:t>Click to edit Master title style</a:t>
            </a:r>
          </a:p>
        </p:txBody>
      </p:sp>
      <p:sp>
        <p:nvSpPr>
          <p:cNvPr id="2054" name="Rectangle 6"/>
          <p:cNvSpPr>
            <a:spLocks noGrp="1" noChangeArrowheads="1"/>
          </p:cNvSpPr>
          <p:nvPr>
            <p:ph type="body" idx="1"/>
          </p:nvPr>
        </p:nvSpPr>
        <p:spPr bwMode="auto">
          <a:xfrm>
            <a:off x="1270000" y="3035300"/>
            <a:ext cx="10464800" cy="544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50800" bIns="50800" numCol="1" anchor="t" anchorCtr="0" compatLnSpc="1">
            <a:prstTxWarp prst="textNoShape">
              <a:avLst/>
            </a:prstTxWarp>
          </a:bodyPr>
          <a:lstStyle/>
          <a:p>
            <a:pPr lvl="0"/>
            <a:r>
              <a:rPr lang="en-US" dirty="0">
                <a:sym typeface="Arial" charset="0"/>
              </a:rPr>
              <a:t>Click to edit Master text styles</a:t>
            </a:r>
          </a:p>
          <a:p>
            <a:pPr lvl="1"/>
            <a:r>
              <a:rPr lang="en-US" dirty="0">
                <a:sym typeface="Arial" charset="0"/>
              </a:rPr>
              <a:t>Second level</a:t>
            </a:r>
          </a:p>
          <a:p>
            <a:pPr lvl="2"/>
            <a:r>
              <a:rPr lang="en-US" dirty="0">
                <a:sym typeface="Arial" charset="0"/>
              </a:rPr>
              <a:t>Third level</a:t>
            </a:r>
          </a:p>
          <a:p>
            <a:pPr lvl="3"/>
            <a:r>
              <a:rPr lang="en-US" dirty="0">
                <a:sym typeface="Arial" charset="0"/>
              </a:rPr>
              <a:t>Fourth level</a:t>
            </a:r>
          </a:p>
          <a:p>
            <a:pPr lvl="4"/>
            <a:r>
              <a:rPr lang="en-US" dirty="0">
                <a:sym typeface="Arial" charset="0"/>
              </a:rPr>
              <a:t>Fifth level</a:t>
            </a:r>
          </a:p>
        </p:txBody>
      </p:sp>
      <p:sp>
        <p:nvSpPr>
          <p:cNvPr id="2" name="TextBox 1"/>
          <p:cNvSpPr txBox="1"/>
          <p:nvPr/>
        </p:nvSpPr>
        <p:spPr>
          <a:xfrm>
            <a:off x="12020107" y="9170545"/>
            <a:ext cx="838200" cy="400110"/>
          </a:xfrm>
          <a:prstGeom prst="rect">
            <a:avLst/>
          </a:prstGeom>
          <a:noFill/>
        </p:spPr>
        <p:txBody>
          <a:bodyPr wrap="square" rtlCol="0">
            <a:spAutoFit/>
          </a:bodyPr>
          <a:lstStyle/>
          <a:p>
            <a:pPr algn="r"/>
            <a:endParaRPr lang="en-US" sz="2000" dirty="0">
              <a:latin typeface="+mn-lt"/>
            </a:endParaRPr>
          </a:p>
        </p:txBody>
      </p:sp>
      <p:sp>
        <p:nvSpPr>
          <p:cNvPr id="3" name="TextBox 2"/>
          <p:cNvSpPr txBox="1"/>
          <p:nvPr/>
        </p:nvSpPr>
        <p:spPr>
          <a:xfrm>
            <a:off x="12020106" y="9170545"/>
            <a:ext cx="654493" cy="400110"/>
          </a:xfrm>
          <a:prstGeom prst="rect">
            <a:avLst/>
          </a:prstGeom>
          <a:noFill/>
          <a:ln>
            <a:noFill/>
          </a:ln>
        </p:spPr>
        <p:txBody>
          <a:bodyPr wrap="square" rtlCol="0">
            <a:spAutoFit/>
          </a:bodyPr>
          <a:lstStyle/>
          <a:p>
            <a:pPr algn="r"/>
            <a:fld id="{FDF84746-EB80-4CC2-B4C5-422C242F259D}" type="slidenum">
              <a:rPr lang="en-US" sz="2000" b="1" smtClean="0">
                <a:solidFill>
                  <a:schemeClr val="bg1"/>
                </a:solidFill>
                <a:latin typeface="+mn-lt"/>
              </a:rPr>
              <a:pPr algn="r"/>
              <a:t>‹#›</a:t>
            </a:fld>
            <a:endParaRPr lang="en-US" sz="2000" b="1" dirty="0">
              <a:solidFill>
                <a:schemeClr val="bg1"/>
              </a:solidFill>
              <a:latin typeface="+mn-lt"/>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ransition/>
  <p:hf hdr="0" ftr="0" dt="0"/>
  <p:txStyles>
    <p:titleStyle>
      <a:lvl1pPr marL="457200" indent="-457200" algn="l" rtl="0" eaLnBrk="0" fontAlgn="base" hangingPunct="0">
        <a:spcBef>
          <a:spcPct val="0"/>
        </a:spcBef>
        <a:spcAft>
          <a:spcPct val="0"/>
        </a:spcAft>
        <a:buSzPct val="100000"/>
        <a:buBlip>
          <a:blip r:embed="rId15"/>
        </a:buBlip>
        <a:defRPr sz="3600" cap="all">
          <a:solidFill>
            <a:srgbClr val="7AC142"/>
          </a:solidFill>
          <a:latin typeface="+mj-lt"/>
          <a:ea typeface="+mj-ea"/>
          <a:cs typeface="+mj-cs"/>
          <a:sym typeface="Arial Black" pitchFamily="34" charset="0"/>
        </a:defRPr>
      </a:lvl1pPr>
      <a:lvl2pPr marL="457200" indent="-457200" algn="l" rtl="0" eaLnBrk="0" fontAlgn="base" hangingPunct="0">
        <a:spcBef>
          <a:spcPct val="0"/>
        </a:spcBef>
        <a:spcAft>
          <a:spcPct val="0"/>
        </a:spcAft>
        <a:buSzPct val="100000"/>
        <a:buBlip>
          <a:blip r:embed="rId15"/>
        </a:buBlip>
        <a:defRPr sz="3600">
          <a:solidFill>
            <a:srgbClr val="7AC142"/>
          </a:solidFill>
          <a:latin typeface="Arial Black" charset="0"/>
          <a:ea typeface="ヒラギノ角ゴ ProN W6" charset="0"/>
          <a:cs typeface="ヒラギノ角ゴ ProN W6" charset="0"/>
          <a:sym typeface="Arial Black" pitchFamily="34" charset="0"/>
        </a:defRPr>
      </a:lvl2pPr>
      <a:lvl3pPr marL="457200" indent="-457200" algn="l" rtl="0" eaLnBrk="0" fontAlgn="base" hangingPunct="0">
        <a:spcBef>
          <a:spcPct val="0"/>
        </a:spcBef>
        <a:spcAft>
          <a:spcPct val="0"/>
        </a:spcAft>
        <a:buSzPct val="100000"/>
        <a:buBlip>
          <a:blip r:embed="rId15"/>
        </a:buBlip>
        <a:defRPr sz="3600">
          <a:solidFill>
            <a:srgbClr val="7AC142"/>
          </a:solidFill>
          <a:latin typeface="Arial Black" charset="0"/>
          <a:ea typeface="ヒラギノ角ゴ ProN W6" charset="0"/>
          <a:cs typeface="ヒラギノ角ゴ ProN W6" charset="0"/>
          <a:sym typeface="Arial Black" pitchFamily="34" charset="0"/>
        </a:defRPr>
      </a:lvl3pPr>
      <a:lvl4pPr marL="457200" indent="-457200" algn="l" rtl="0" eaLnBrk="0" fontAlgn="base" hangingPunct="0">
        <a:spcBef>
          <a:spcPct val="0"/>
        </a:spcBef>
        <a:spcAft>
          <a:spcPct val="0"/>
        </a:spcAft>
        <a:buSzPct val="100000"/>
        <a:buBlip>
          <a:blip r:embed="rId15"/>
        </a:buBlip>
        <a:defRPr sz="3600">
          <a:solidFill>
            <a:srgbClr val="7AC142"/>
          </a:solidFill>
          <a:latin typeface="Arial Black" charset="0"/>
          <a:ea typeface="ヒラギノ角ゴ ProN W6" charset="0"/>
          <a:cs typeface="ヒラギノ角ゴ ProN W6" charset="0"/>
          <a:sym typeface="Arial Black" pitchFamily="34" charset="0"/>
        </a:defRPr>
      </a:lvl4pPr>
      <a:lvl5pPr marL="457200" indent="-457200" algn="l" rtl="0" eaLnBrk="0" fontAlgn="base" hangingPunct="0">
        <a:spcBef>
          <a:spcPct val="0"/>
        </a:spcBef>
        <a:spcAft>
          <a:spcPct val="0"/>
        </a:spcAft>
        <a:buSzPct val="100000"/>
        <a:buBlip>
          <a:blip r:embed="rId15"/>
        </a:buBlip>
        <a:defRPr sz="3600">
          <a:solidFill>
            <a:srgbClr val="7AC142"/>
          </a:solidFill>
          <a:latin typeface="Arial Black" charset="0"/>
          <a:ea typeface="ヒラギノ角ゴ ProN W6" charset="0"/>
          <a:cs typeface="ヒラギノ角ゴ ProN W6" charset="0"/>
          <a:sym typeface="Arial Black" pitchFamily="34" charset="0"/>
        </a:defRPr>
      </a:lvl5pPr>
      <a:lvl6pPr marL="914400" indent="-457200" algn="l" rtl="0" fontAlgn="base">
        <a:spcBef>
          <a:spcPct val="0"/>
        </a:spcBef>
        <a:spcAft>
          <a:spcPct val="0"/>
        </a:spcAft>
        <a:buSzPct val="77000"/>
        <a:buChar char="•"/>
        <a:defRPr sz="3600">
          <a:solidFill>
            <a:srgbClr val="7AC142"/>
          </a:solidFill>
          <a:latin typeface="Arial Black" charset="0"/>
          <a:ea typeface="ヒラギノ角ゴ ProN W6" charset="0"/>
          <a:cs typeface="ヒラギノ角ゴ ProN W6" charset="0"/>
          <a:sym typeface="Arial Black" charset="0"/>
        </a:defRPr>
      </a:lvl6pPr>
      <a:lvl7pPr marL="1371600" indent="-457200" algn="l" rtl="0" fontAlgn="base">
        <a:spcBef>
          <a:spcPct val="0"/>
        </a:spcBef>
        <a:spcAft>
          <a:spcPct val="0"/>
        </a:spcAft>
        <a:buSzPct val="77000"/>
        <a:buChar char="•"/>
        <a:defRPr sz="3600">
          <a:solidFill>
            <a:srgbClr val="7AC142"/>
          </a:solidFill>
          <a:latin typeface="Arial Black" charset="0"/>
          <a:ea typeface="ヒラギノ角ゴ ProN W6" charset="0"/>
          <a:cs typeface="ヒラギノ角ゴ ProN W6" charset="0"/>
          <a:sym typeface="Arial Black" charset="0"/>
        </a:defRPr>
      </a:lvl7pPr>
      <a:lvl8pPr marL="1828800" indent="-457200" algn="l" rtl="0" fontAlgn="base">
        <a:spcBef>
          <a:spcPct val="0"/>
        </a:spcBef>
        <a:spcAft>
          <a:spcPct val="0"/>
        </a:spcAft>
        <a:buSzPct val="77000"/>
        <a:buChar char="•"/>
        <a:defRPr sz="3600">
          <a:solidFill>
            <a:srgbClr val="7AC142"/>
          </a:solidFill>
          <a:latin typeface="Arial Black" charset="0"/>
          <a:ea typeface="ヒラギノ角ゴ ProN W6" charset="0"/>
          <a:cs typeface="ヒラギノ角ゴ ProN W6" charset="0"/>
          <a:sym typeface="Arial Black" charset="0"/>
        </a:defRPr>
      </a:lvl8pPr>
      <a:lvl9pPr marL="2286000" indent="-457200" algn="l" rtl="0" fontAlgn="base">
        <a:spcBef>
          <a:spcPct val="0"/>
        </a:spcBef>
        <a:spcAft>
          <a:spcPct val="0"/>
        </a:spcAft>
        <a:buSzPct val="77000"/>
        <a:buChar char="•"/>
        <a:defRPr sz="3600">
          <a:solidFill>
            <a:srgbClr val="7AC142"/>
          </a:solidFill>
          <a:latin typeface="Arial Black" charset="0"/>
          <a:ea typeface="ヒラギノ角ゴ ProN W6" charset="0"/>
          <a:cs typeface="ヒラギノ角ゴ ProN W6" charset="0"/>
          <a:sym typeface="Arial Black" charset="0"/>
        </a:defRPr>
      </a:lvl9pPr>
    </p:titleStyle>
    <p:bodyStyle>
      <a:lvl1pPr marL="457200" indent="-457200" algn="l" rtl="0" eaLnBrk="0" fontAlgn="base" hangingPunct="0">
        <a:spcBef>
          <a:spcPts val="2400"/>
        </a:spcBef>
        <a:spcAft>
          <a:spcPct val="0"/>
        </a:spcAft>
        <a:buSzPct val="100000"/>
        <a:buFont typeface="Wingdings" panose="05000000000000000000" pitchFamily="2" charset="2"/>
        <a:buChar char="ü"/>
        <a:defRPr sz="3600">
          <a:solidFill>
            <a:schemeClr val="tx1"/>
          </a:solidFill>
          <a:latin typeface="+mn-lt"/>
          <a:ea typeface="+mn-ea"/>
          <a:cs typeface="+mn-cs"/>
          <a:sym typeface="Arial" pitchFamily="34" charset="0"/>
        </a:defRPr>
      </a:lvl1pPr>
      <a:lvl2pPr marL="914400" indent="-457200" algn="l" rtl="0" eaLnBrk="0" fontAlgn="base" hangingPunct="0">
        <a:spcBef>
          <a:spcPts val="2400"/>
        </a:spcBef>
        <a:spcAft>
          <a:spcPct val="0"/>
        </a:spcAft>
        <a:buSzPct val="100000"/>
        <a:buFont typeface="Arial" pitchFamily="34" charset="0"/>
        <a:buChar char="•"/>
        <a:defRPr sz="3600">
          <a:solidFill>
            <a:schemeClr val="tx1"/>
          </a:solidFill>
          <a:latin typeface="+mn-lt"/>
          <a:ea typeface="+mn-ea"/>
          <a:cs typeface="+mn-cs"/>
          <a:sym typeface="Arial" pitchFamily="34" charset="0"/>
        </a:defRPr>
      </a:lvl2pPr>
      <a:lvl3pPr marL="1371600" indent="-457200" algn="l" rtl="0" eaLnBrk="0" fontAlgn="base" hangingPunct="0">
        <a:spcBef>
          <a:spcPts val="2400"/>
        </a:spcBef>
        <a:spcAft>
          <a:spcPct val="0"/>
        </a:spcAft>
        <a:buSzPct val="100000"/>
        <a:buFont typeface="Wingdings" panose="05000000000000000000" pitchFamily="2" charset="2"/>
        <a:buChar char="§"/>
        <a:defRPr sz="3600">
          <a:solidFill>
            <a:schemeClr val="tx1"/>
          </a:solidFill>
          <a:latin typeface="+mn-lt"/>
          <a:ea typeface="+mn-ea"/>
          <a:cs typeface="+mn-cs"/>
          <a:sym typeface="Arial" pitchFamily="34" charset="0"/>
        </a:defRPr>
      </a:lvl3pPr>
      <a:lvl4pPr marL="1828800" indent="-457200" algn="l" rtl="0" eaLnBrk="0" fontAlgn="base" hangingPunct="0">
        <a:spcBef>
          <a:spcPts val="2400"/>
        </a:spcBef>
        <a:spcAft>
          <a:spcPct val="0"/>
        </a:spcAft>
        <a:buSzPct val="100000"/>
        <a:buFont typeface="Symbol" panose="05050102010706020507" pitchFamily="18" charset="2"/>
        <a:buChar char="*"/>
        <a:defRPr sz="3600">
          <a:solidFill>
            <a:schemeClr val="tx1"/>
          </a:solidFill>
          <a:latin typeface="+mn-lt"/>
          <a:ea typeface="+mn-ea"/>
          <a:cs typeface="+mn-cs"/>
          <a:sym typeface="Arial" pitchFamily="34" charset="0"/>
        </a:defRPr>
      </a:lvl4pPr>
      <a:lvl5pPr marL="2286000" indent="-457200" algn="l" rtl="0" eaLnBrk="0" fontAlgn="base" hangingPunct="0">
        <a:spcBef>
          <a:spcPts val="2400"/>
        </a:spcBef>
        <a:spcAft>
          <a:spcPct val="0"/>
        </a:spcAft>
        <a:buSzPct val="100000"/>
        <a:buFont typeface="Wingdings" panose="05000000000000000000" pitchFamily="2" charset="2"/>
        <a:buChar char="Ø"/>
        <a:defRPr sz="3600">
          <a:solidFill>
            <a:schemeClr val="tx1"/>
          </a:solidFill>
          <a:latin typeface="+mn-lt"/>
          <a:ea typeface="+mn-ea"/>
          <a:cs typeface="+mn-cs"/>
          <a:sym typeface="Arial" pitchFamily="34" charset="0"/>
        </a:defRPr>
      </a:lvl5pPr>
      <a:lvl6pPr marL="3149600" indent="-457200" algn="l" rtl="0" fontAlgn="base">
        <a:spcBef>
          <a:spcPts val="2400"/>
        </a:spcBef>
        <a:spcAft>
          <a:spcPct val="0"/>
        </a:spcAft>
        <a:buSzPct val="100000"/>
        <a:buFont typeface="Arial" charset="0"/>
        <a:buChar char="•"/>
        <a:defRPr sz="3600">
          <a:solidFill>
            <a:schemeClr val="tx1"/>
          </a:solidFill>
          <a:latin typeface="+mn-lt"/>
          <a:ea typeface="+mn-ea"/>
          <a:cs typeface="+mn-cs"/>
          <a:sym typeface="Arial" charset="0"/>
        </a:defRPr>
      </a:lvl6pPr>
      <a:lvl7pPr marL="3606800" indent="-457200" algn="l" rtl="0" fontAlgn="base">
        <a:spcBef>
          <a:spcPts val="2400"/>
        </a:spcBef>
        <a:spcAft>
          <a:spcPct val="0"/>
        </a:spcAft>
        <a:buSzPct val="100000"/>
        <a:buFont typeface="Arial" charset="0"/>
        <a:buChar char="•"/>
        <a:defRPr sz="3600">
          <a:solidFill>
            <a:schemeClr val="tx1"/>
          </a:solidFill>
          <a:latin typeface="+mn-lt"/>
          <a:ea typeface="+mn-ea"/>
          <a:cs typeface="+mn-cs"/>
          <a:sym typeface="Arial" charset="0"/>
        </a:defRPr>
      </a:lvl7pPr>
      <a:lvl8pPr marL="4064000" indent="-457200" algn="l" rtl="0" fontAlgn="base">
        <a:spcBef>
          <a:spcPts val="2400"/>
        </a:spcBef>
        <a:spcAft>
          <a:spcPct val="0"/>
        </a:spcAft>
        <a:buSzPct val="100000"/>
        <a:buFont typeface="Arial" charset="0"/>
        <a:buChar char="•"/>
        <a:defRPr sz="3600">
          <a:solidFill>
            <a:schemeClr val="tx1"/>
          </a:solidFill>
          <a:latin typeface="+mn-lt"/>
          <a:ea typeface="+mn-ea"/>
          <a:cs typeface="+mn-cs"/>
          <a:sym typeface="Arial" charset="0"/>
        </a:defRPr>
      </a:lvl8pPr>
      <a:lvl9pPr marL="4521200" indent="-457200" algn="l" rtl="0" fontAlgn="base">
        <a:spcBef>
          <a:spcPts val="2400"/>
        </a:spcBef>
        <a:spcAft>
          <a:spcPct val="0"/>
        </a:spcAft>
        <a:buSzPct val="100000"/>
        <a:buFont typeface="Arial" charset="0"/>
        <a:buChar char="•"/>
        <a:defRPr sz="3600">
          <a:solidFill>
            <a:schemeClr val="tx1"/>
          </a:solidFill>
          <a:latin typeface="+mn-lt"/>
          <a:ea typeface="+mn-ea"/>
          <a:cs typeface="+mn-cs"/>
          <a:sym typeface="Arial"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hyperlink" Target="https://www.medicaid.gov/media/173116" TargetMode="External"/><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hyperlink" Target="http://www.medicaid.gov/medicaid/financial-management/downloads/ccbhc-cost-rpt-instr.pdf"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12.png"/><Relationship Id="rId5" Type="http://schemas.openxmlformats.org/officeDocument/2006/relationships/image" Target="../media/image1.jpeg"/><Relationship Id="rId4" Type="http://schemas.openxmlformats.org/officeDocument/2006/relationships/image" Target="../media/image11.png"/></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jpeg"/></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jpeg"/></Relationships>
</file>

<file path=ppt/slides/_rels/slide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jpeg"/></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1.jpeg"/></Relationships>
</file>

<file path=ppt/slides/_rels/slide3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20.png"/><Relationship Id="rId4" Type="http://schemas.openxmlformats.org/officeDocument/2006/relationships/image" Target="../media/image1.jpeg"/></Relationships>
</file>

<file path=ppt/slides/_rels/slide3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10.xml"/><Relationship Id="rId5" Type="http://schemas.openxmlformats.org/officeDocument/2006/relationships/image" Target="../media/image1.jpeg"/><Relationship Id="rId4" Type="http://schemas.openxmlformats.org/officeDocument/2006/relationships/image" Target="../media/image22.png"/></Relationships>
</file>

<file path=ppt/slides/_rels/slide3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10.xml"/><Relationship Id="rId5" Type="http://schemas.openxmlformats.org/officeDocument/2006/relationships/image" Target="../media/image1.jpeg"/><Relationship Id="rId4" Type="http://schemas.openxmlformats.org/officeDocument/2006/relationships/image" Target="../media/image24.png"/></Relationships>
</file>

<file path=ppt/slides/_rels/slide4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10.xml"/><Relationship Id="rId6" Type="http://schemas.openxmlformats.org/officeDocument/2006/relationships/image" Target="../media/image1.jpeg"/><Relationship Id="rId5" Type="http://schemas.openxmlformats.org/officeDocument/2006/relationships/image" Target="../media/image27.png"/><Relationship Id="rId4" Type="http://schemas.openxmlformats.org/officeDocument/2006/relationships/image" Target="../media/image2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32.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hyperlink" Target="https://www.medicaid.gov/medicaid/financial-management/section-223-demonstration-program-improve-community-mental-health-services/index.html" TargetMode="External"/><Relationship Id="rId2" Type="http://schemas.openxmlformats.org/officeDocument/2006/relationships/notesSlide" Target="../notesSlides/notesSlide33.xml"/><Relationship Id="rId1" Type="http://schemas.openxmlformats.org/officeDocument/2006/relationships/slideLayout" Target="../slideLayouts/slideLayout10.xml"/><Relationship Id="rId5" Type="http://schemas.openxmlformats.org/officeDocument/2006/relationships/hyperlink" Target="https://www.thenationalcouncil.org/ccbhc-success-center/" TargetMode="External"/><Relationship Id="rId4" Type="http://schemas.openxmlformats.org/officeDocument/2006/relationships/hyperlink" Target="https://www.samhsa.gov/section-223/certification-resource-guides/state-certification-guide" TargetMode="External"/></Relationships>
</file>

<file path=ppt/slides/_rels/slide57.xml.rels><?xml version="1.0" encoding="UTF-8" standalone="yes"?>
<Relationships xmlns="http://schemas.openxmlformats.org/package/2006/relationships"><Relationship Id="rId3" Type="http://schemas.openxmlformats.org/officeDocument/2006/relationships/hyperlink" Target="mailto:Jwright@mslc.com" TargetMode="External"/><Relationship Id="rId2" Type="http://schemas.openxmlformats.org/officeDocument/2006/relationships/notesSlide" Target="../notesSlides/notesSlide34.xml"/><Relationship Id="rId1" Type="http://schemas.openxmlformats.org/officeDocument/2006/relationships/slideLayout" Target="../slideLayouts/slideLayout10.xml"/><Relationship Id="rId4" Type="http://schemas.openxmlformats.org/officeDocument/2006/relationships/hyperlink" Target="mailto:MLee@mslc.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Grp="1" noChangeArrowheads="1"/>
          </p:cNvSpPr>
          <p:nvPr>
            <p:ph type="title"/>
          </p:nvPr>
        </p:nvSpPr>
        <p:spPr>
          <a:xfrm>
            <a:off x="1270000" y="3048000"/>
            <a:ext cx="10464800" cy="2070100"/>
          </a:xfrm>
        </p:spPr>
        <p:txBody>
          <a:bodyPr/>
          <a:lstStyle/>
          <a:p>
            <a:pPr algn="ctr" eaLnBrk="1" hangingPunct="1">
              <a:defRPr/>
            </a:pPr>
            <a:r>
              <a:rPr lang="en-US" sz="3600" dirty="0">
                <a:sym typeface="Arial Black" charset="0"/>
              </a:rPr>
              <a:t>Maryland certified community behavioral health clinic (CCBHC) Cost Report Training</a:t>
            </a:r>
            <a:br>
              <a:rPr lang="en-US" sz="3600" dirty="0">
                <a:sym typeface="Arial Black" charset="0"/>
              </a:rPr>
            </a:br>
            <a:r>
              <a:rPr lang="en-US" sz="3200" dirty="0">
                <a:sym typeface="Arial Black" charset="0"/>
              </a:rPr>
              <a:t> </a:t>
            </a:r>
            <a:br>
              <a:rPr lang="en-US" dirty="0">
                <a:sym typeface="Arial Black" charset="0"/>
              </a:rPr>
            </a:br>
            <a:r>
              <a:rPr lang="en-US" sz="1800" dirty="0">
                <a:sym typeface="Arial Black" charset="0"/>
              </a:rPr>
              <a:t> </a:t>
            </a:r>
            <a:br>
              <a:rPr lang="en-US" sz="1800" dirty="0">
                <a:sym typeface="Arial Black" charset="0"/>
              </a:rPr>
            </a:br>
            <a:endParaRPr lang="en-US" sz="2800" dirty="0">
              <a:sym typeface="Arial Black" charset="0"/>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70000" y="3035300"/>
            <a:ext cx="11252200" cy="5448300"/>
          </a:xfrm>
        </p:spPr>
        <p:txBody>
          <a:bodyPr/>
          <a:lstStyle/>
          <a:p>
            <a:r>
              <a:rPr lang="en-US" sz="2800" dirty="0"/>
              <a:t>Overview of the CCBHC Prospective Payment System (PPS) Rate.</a:t>
            </a:r>
          </a:p>
          <a:p>
            <a:r>
              <a:rPr lang="en-US" sz="2800" dirty="0"/>
              <a:t>Overview of Terms and Documentation.</a:t>
            </a:r>
          </a:p>
          <a:p>
            <a:r>
              <a:rPr lang="en-US" sz="2800" dirty="0"/>
              <a:t>Overview of CCBHC Cost Report Process.</a:t>
            </a:r>
          </a:p>
          <a:p>
            <a:r>
              <a:rPr lang="en-US" sz="2800" dirty="0"/>
              <a:t>Guidance on Next Steps.</a:t>
            </a:r>
          </a:p>
        </p:txBody>
      </p:sp>
      <p:sp>
        <p:nvSpPr>
          <p:cNvPr id="5" name="Title 1"/>
          <p:cNvSpPr>
            <a:spLocks noGrp="1"/>
          </p:cNvSpPr>
          <p:nvPr>
            <p:ph type="title"/>
          </p:nvPr>
        </p:nvSpPr>
        <p:spPr>
          <a:xfrm>
            <a:off x="1270000" y="1981200"/>
            <a:ext cx="10464800" cy="673100"/>
          </a:xfrm>
        </p:spPr>
        <p:txBody>
          <a:bodyPr/>
          <a:lstStyle/>
          <a:p>
            <a:r>
              <a:rPr lang="en-US" dirty="0"/>
              <a:t>agenda</a:t>
            </a:r>
          </a:p>
        </p:txBody>
      </p:sp>
    </p:spTree>
    <p:extLst>
      <p:ext uri="{BB962C8B-B14F-4D97-AF65-F5344CB8AC3E}">
        <p14:creationId xmlns:p14="http://schemas.microsoft.com/office/powerpoint/2010/main" val="152645226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16000" y="3581400"/>
            <a:ext cx="11055350" cy="990600"/>
          </a:xfrm>
        </p:spPr>
        <p:txBody>
          <a:bodyPr/>
          <a:lstStyle/>
          <a:p>
            <a:r>
              <a:rPr lang="en-US" dirty="0">
                <a:solidFill>
                  <a:schemeClr val="bg1"/>
                </a:solidFill>
              </a:rPr>
              <a:t>Background of CCBHC</a:t>
            </a:r>
          </a:p>
        </p:txBody>
      </p:sp>
    </p:spTree>
    <p:extLst>
      <p:ext uri="{BB962C8B-B14F-4D97-AF65-F5344CB8AC3E}">
        <p14:creationId xmlns:p14="http://schemas.microsoft.com/office/powerpoint/2010/main" val="405809710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70000" y="3581400"/>
            <a:ext cx="10795000" cy="5105400"/>
          </a:xfrm>
        </p:spPr>
        <p:txBody>
          <a:bodyPr/>
          <a:lstStyle/>
          <a:p>
            <a:pPr>
              <a:spcBef>
                <a:spcPts val="600"/>
              </a:spcBef>
            </a:pPr>
            <a:r>
              <a:rPr lang="en-US" sz="2400" dirty="0"/>
              <a:t>Established criteria that states will use to certify community behavioral health clinics that will participate in two-year demonstration programs to improve community behavioral health services.</a:t>
            </a:r>
          </a:p>
          <a:p>
            <a:pPr>
              <a:spcBef>
                <a:spcPts val="600"/>
              </a:spcBef>
            </a:pPr>
            <a:r>
              <a:rPr lang="en-US" sz="2400" dirty="0"/>
              <a:t>Provided guidance on the development of a Prospective Payment System (PPS).</a:t>
            </a:r>
          </a:p>
          <a:p>
            <a:pPr>
              <a:spcBef>
                <a:spcPts val="600"/>
              </a:spcBef>
            </a:pPr>
            <a:r>
              <a:rPr lang="en-US" sz="2400" dirty="0"/>
              <a:t>Awarded grants to states for planning purposes and developing proposals to participate in demonstration program.</a:t>
            </a:r>
          </a:p>
          <a:p>
            <a:pPr>
              <a:spcBef>
                <a:spcPts val="600"/>
              </a:spcBef>
            </a:pPr>
            <a:r>
              <a:rPr lang="en-US" sz="2400" dirty="0"/>
              <a:t>Selected eight states to participate in the demonstration program.</a:t>
            </a:r>
          </a:p>
          <a:p>
            <a:pPr>
              <a:spcBef>
                <a:spcPts val="600"/>
              </a:spcBef>
            </a:pPr>
            <a:r>
              <a:rPr lang="en-US" sz="2400" dirty="0"/>
              <a:t>Paid states that are participating in the demonstration federal matching funds equivalent to the standard Children’s Health Insurance Program (CHIP) matching rate for services, with some exceptions.</a:t>
            </a:r>
          </a:p>
          <a:p>
            <a:pPr>
              <a:spcBef>
                <a:spcPts val="600"/>
              </a:spcBef>
            </a:pPr>
            <a:r>
              <a:rPr lang="en-US" sz="2400" dirty="0"/>
              <a:t>Evaluated the project and prepared annual reports to Congress.</a:t>
            </a:r>
            <a:endParaRPr lang="en-US" dirty="0"/>
          </a:p>
        </p:txBody>
      </p:sp>
      <p:sp>
        <p:nvSpPr>
          <p:cNvPr id="4" name="Title 3"/>
          <p:cNvSpPr>
            <a:spLocks noGrp="1"/>
          </p:cNvSpPr>
          <p:nvPr>
            <p:ph type="title"/>
          </p:nvPr>
        </p:nvSpPr>
        <p:spPr>
          <a:xfrm>
            <a:off x="1270000" y="1828800"/>
            <a:ext cx="10185400" cy="1016000"/>
          </a:xfrm>
        </p:spPr>
        <p:txBody>
          <a:bodyPr/>
          <a:lstStyle/>
          <a:p>
            <a:r>
              <a:rPr lang="en-US" sz="3200" dirty="0"/>
              <a:t>Protecting Access to Medicare Act (PAMA) of 2014, Effective April 1, 2014 (P.L. 113-93, Section 223)</a:t>
            </a:r>
          </a:p>
        </p:txBody>
      </p:sp>
    </p:spTree>
    <p:extLst>
      <p:ext uri="{BB962C8B-B14F-4D97-AF65-F5344CB8AC3E}">
        <p14:creationId xmlns:p14="http://schemas.microsoft.com/office/powerpoint/2010/main" val="232695282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F96A7-898E-3F36-09F6-897279511579}"/>
              </a:ext>
            </a:extLst>
          </p:cNvPr>
          <p:cNvSpPr>
            <a:spLocks noGrp="1"/>
          </p:cNvSpPr>
          <p:nvPr>
            <p:ph type="title"/>
          </p:nvPr>
        </p:nvSpPr>
        <p:spPr/>
        <p:txBody>
          <a:bodyPr/>
          <a:lstStyle/>
          <a:p>
            <a:r>
              <a:rPr lang="en-US" dirty="0"/>
              <a:t>Bipartisan safer communities act (</a:t>
            </a:r>
            <a:r>
              <a:rPr lang="en-US" dirty="0" err="1"/>
              <a:t>bsca</a:t>
            </a:r>
            <a:r>
              <a:rPr lang="en-US" dirty="0"/>
              <a:t>) of 2022</a:t>
            </a:r>
          </a:p>
        </p:txBody>
      </p:sp>
      <p:sp>
        <p:nvSpPr>
          <p:cNvPr id="3" name="Content Placeholder 2">
            <a:extLst>
              <a:ext uri="{FF2B5EF4-FFF2-40B4-BE49-F238E27FC236}">
                <a16:creationId xmlns:a16="http://schemas.microsoft.com/office/drawing/2014/main" id="{3AD99155-7ADB-8B54-B7A2-269AEC058FAC}"/>
              </a:ext>
            </a:extLst>
          </p:cNvPr>
          <p:cNvSpPr>
            <a:spLocks noGrp="1"/>
          </p:cNvSpPr>
          <p:nvPr>
            <p:ph idx="1"/>
          </p:nvPr>
        </p:nvSpPr>
        <p:spPr>
          <a:xfrm>
            <a:off x="349250" y="3200400"/>
            <a:ext cx="12306300" cy="5448300"/>
          </a:xfrm>
        </p:spPr>
        <p:txBody>
          <a:bodyPr/>
          <a:lstStyle/>
          <a:p>
            <a:r>
              <a:rPr lang="en-US" sz="2400" dirty="0"/>
              <a:t>Since 2015, over $1.1 billion appropriated to develop and expand CCBHCs through:</a:t>
            </a:r>
          </a:p>
          <a:p>
            <a:pPr marL="914400" lvl="2">
              <a:buFont typeface="Wingdings" panose="05000000000000000000" pitchFamily="2" charset="2"/>
              <a:buChar char="ü"/>
            </a:pPr>
            <a:r>
              <a:rPr lang="en-US" sz="2400" dirty="0"/>
              <a:t>Direct grants to eligible providers: Expansion, Planning, Development, and Implementation; and Improvement and Advancement.</a:t>
            </a:r>
          </a:p>
          <a:p>
            <a:pPr marL="914400" lvl="2">
              <a:buFont typeface="Wingdings" panose="05000000000000000000" pitchFamily="2" charset="2"/>
              <a:buChar char="ü"/>
            </a:pPr>
            <a:r>
              <a:rPr lang="en-US" sz="2400" dirty="0"/>
              <a:t>Planning grants to states.</a:t>
            </a:r>
          </a:p>
          <a:p>
            <a:pPr marL="914400" lvl="2">
              <a:buFont typeface="Wingdings" panose="05000000000000000000" pitchFamily="2" charset="2"/>
              <a:buChar char="ü"/>
            </a:pPr>
            <a:r>
              <a:rPr lang="en-US" sz="2400" dirty="0"/>
              <a:t>State Medicaid demonstration.</a:t>
            </a:r>
          </a:p>
          <a:p>
            <a:pPr marL="457200" lvl="1">
              <a:buFont typeface="Wingdings" panose="05000000000000000000" pitchFamily="2" charset="2"/>
              <a:buChar char="ü"/>
            </a:pPr>
            <a:r>
              <a:rPr lang="en-US" sz="2400" dirty="0"/>
              <a:t>2022 BSCA:</a:t>
            </a:r>
          </a:p>
          <a:p>
            <a:pPr marL="914400" lvl="2">
              <a:buFont typeface="Wingdings" panose="05000000000000000000" pitchFamily="2" charset="2"/>
              <a:buChar char="ü"/>
            </a:pPr>
            <a:r>
              <a:rPr lang="en-US" sz="2400" dirty="0"/>
              <a:t>Extends the existing CCBHC Medicaid demonstration through September 30, 2025.</a:t>
            </a:r>
          </a:p>
          <a:p>
            <a:pPr marL="914400" lvl="2">
              <a:buFont typeface="Wingdings" panose="05000000000000000000" pitchFamily="2" charset="2"/>
              <a:buChar char="ü"/>
            </a:pPr>
            <a:r>
              <a:rPr lang="en-US" sz="2400" dirty="0"/>
              <a:t>Expands the CCBHC Medicaid demonstration to an additional 10 states every two years. New states have a four-year demonstration period.</a:t>
            </a:r>
          </a:p>
        </p:txBody>
      </p:sp>
    </p:spTree>
    <p:extLst>
      <p:ext uri="{BB962C8B-B14F-4D97-AF65-F5344CB8AC3E}">
        <p14:creationId xmlns:p14="http://schemas.microsoft.com/office/powerpoint/2010/main" val="421667709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206500" y="1981200"/>
            <a:ext cx="10464800" cy="609600"/>
          </a:xfrm>
        </p:spPr>
        <p:txBody>
          <a:bodyPr/>
          <a:lstStyle/>
          <a:p>
            <a:r>
              <a:rPr lang="en-US" dirty="0"/>
              <a:t>CCBHC required services</a:t>
            </a:r>
          </a:p>
        </p:txBody>
      </p:sp>
      <p:graphicFrame>
        <p:nvGraphicFramePr>
          <p:cNvPr id="11" name="Table 10"/>
          <p:cNvGraphicFramePr>
            <a:graphicFrameLocks noGrp="1"/>
          </p:cNvGraphicFramePr>
          <p:nvPr>
            <p:extLst>
              <p:ext uri="{D42A27DB-BD31-4B8C-83A1-F6EECF244321}">
                <p14:modId xmlns:p14="http://schemas.microsoft.com/office/powerpoint/2010/main" val="36341090"/>
              </p:ext>
            </p:extLst>
          </p:nvPr>
        </p:nvGraphicFramePr>
        <p:xfrm>
          <a:off x="635000" y="2743200"/>
          <a:ext cx="8229600" cy="5644753"/>
        </p:xfrm>
        <a:graphic>
          <a:graphicData uri="http://schemas.openxmlformats.org/drawingml/2006/table">
            <a:tbl>
              <a:tblPr firstRow="1" bandRow="1">
                <a:tableStyleId>{5C22544A-7EE6-4342-B048-85BDC9FD1C3A}</a:tableStyleId>
              </a:tblPr>
              <a:tblGrid>
                <a:gridCol w="8229600">
                  <a:extLst>
                    <a:ext uri="{9D8B030D-6E8A-4147-A177-3AD203B41FA5}">
                      <a16:colId xmlns:a16="http://schemas.microsoft.com/office/drawing/2014/main" val="20000"/>
                    </a:ext>
                  </a:extLst>
                </a:gridCol>
              </a:tblGrid>
              <a:tr h="1098889">
                <a:tc>
                  <a:txBody>
                    <a:bodyPr/>
                    <a:lstStyle/>
                    <a:p>
                      <a:pPr algn="ctr"/>
                      <a:r>
                        <a:rPr lang="en-US" sz="3200" dirty="0"/>
                        <a:t>Services</a:t>
                      </a:r>
                    </a:p>
                  </a:txBody>
                  <a:tcPr anchor="ctr">
                    <a:lnR w="12700" cmpd="sng">
                      <a:noFill/>
                    </a:lnR>
                  </a:tcPr>
                </a:tc>
                <a:extLst>
                  <a:ext uri="{0D108BD9-81ED-4DB2-BD59-A6C34878D82A}">
                    <a16:rowId xmlns:a16="http://schemas.microsoft.com/office/drawing/2014/main" val="10000"/>
                  </a:ext>
                </a:extLst>
              </a:tr>
              <a:tr h="549445">
                <a:tc>
                  <a:txBody>
                    <a:bodyPr/>
                    <a:lstStyle/>
                    <a:p>
                      <a:pPr marL="0" marR="0" lvl="0" indent="0" algn="l" defTabSz="457200" rtl="0" eaLnBrk="1" fontAlgn="auto" latinLnBrk="0" hangingPunct="1">
                        <a:lnSpc>
                          <a:spcPct val="100000"/>
                        </a:lnSpc>
                        <a:spcBef>
                          <a:spcPts val="1200"/>
                        </a:spcBef>
                        <a:spcAft>
                          <a:spcPts val="1200"/>
                        </a:spcAft>
                        <a:buClrTx/>
                        <a:buSzTx/>
                        <a:buFontTx/>
                        <a:buNone/>
                        <a:tabLst/>
                        <a:defRPr/>
                      </a:pPr>
                      <a:r>
                        <a:rPr lang="en-US" sz="1800" dirty="0">
                          <a:latin typeface="+mn-lt"/>
                        </a:rPr>
                        <a:t>Crisis mental health services, including 24-hour mobile crisis teams, emergency crisis intervention services and crisis stabilization</a:t>
                      </a:r>
                      <a:endParaRPr lang="en-US" dirty="0"/>
                    </a:p>
                  </a:txBody>
                  <a:tcPr anchor="ctr"/>
                </a:tc>
                <a:extLst>
                  <a:ext uri="{0D108BD9-81ED-4DB2-BD59-A6C34878D82A}">
                    <a16:rowId xmlns:a16="http://schemas.microsoft.com/office/drawing/2014/main" val="10002"/>
                  </a:ext>
                </a:extLst>
              </a:tr>
              <a:tr h="391884">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US" sz="1800" dirty="0">
                          <a:latin typeface="+mn-lt"/>
                        </a:rPr>
                        <a:t>Screening, assessment and diagnosis, including risk assessment</a:t>
                      </a:r>
                      <a:endParaRPr lang="en-US" dirty="0"/>
                    </a:p>
                  </a:txBody>
                  <a:tcPr anchor="ctr"/>
                </a:tc>
                <a:extLst>
                  <a:ext uri="{0D108BD9-81ED-4DB2-BD59-A6C34878D82A}">
                    <a16:rowId xmlns:a16="http://schemas.microsoft.com/office/drawing/2014/main" val="10003"/>
                  </a:ext>
                </a:extLst>
              </a:tr>
              <a:tr h="391884">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US" sz="1800" dirty="0">
                          <a:latin typeface="+mn-lt"/>
                        </a:rPr>
                        <a:t>Patient-centered treatment planning</a:t>
                      </a:r>
                      <a:endParaRPr lang="en-US" dirty="0"/>
                    </a:p>
                  </a:txBody>
                  <a:tcPr anchor="ctr"/>
                </a:tc>
                <a:extLst>
                  <a:ext uri="{0D108BD9-81ED-4DB2-BD59-A6C34878D82A}">
                    <a16:rowId xmlns:a16="http://schemas.microsoft.com/office/drawing/2014/main" val="10004"/>
                  </a:ext>
                </a:extLst>
              </a:tr>
              <a:tr h="391884">
                <a:tc>
                  <a:txBody>
                    <a:bodyPr/>
                    <a:lstStyle/>
                    <a:p>
                      <a:pPr algn="l">
                        <a:spcBef>
                          <a:spcPts val="600"/>
                        </a:spcBef>
                        <a:spcAft>
                          <a:spcPts val="600"/>
                        </a:spcAft>
                      </a:pPr>
                      <a:r>
                        <a:rPr lang="en-US" sz="1800" dirty="0">
                          <a:latin typeface="+mn-lt"/>
                        </a:rPr>
                        <a:t>Outpatient mental health and substance use services</a:t>
                      </a:r>
                      <a:endParaRPr lang="en-US" dirty="0"/>
                    </a:p>
                  </a:txBody>
                  <a:tcPr anchor="ctr"/>
                </a:tc>
                <a:extLst>
                  <a:ext uri="{0D108BD9-81ED-4DB2-BD59-A6C34878D82A}">
                    <a16:rowId xmlns:a16="http://schemas.microsoft.com/office/drawing/2014/main" val="10005"/>
                  </a:ext>
                </a:extLst>
              </a:tr>
              <a:tr h="549445">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US" sz="1800" dirty="0">
                          <a:latin typeface="+mn-lt"/>
                        </a:rPr>
                        <a:t>Outpatient clinic primary care screening and monitoring of key health indicators and health risk</a:t>
                      </a:r>
                      <a:endParaRPr lang="en-US" dirty="0"/>
                    </a:p>
                  </a:txBody>
                  <a:tcPr anchor="ctr"/>
                </a:tc>
                <a:extLst>
                  <a:ext uri="{0D108BD9-81ED-4DB2-BD59-A6C34878D82A}">
                    <a16:rowId xmlns:a16="http://schemas.microsoft.com/office/drawing/2014/main" val="10006"/>
                  </a:ext>
                </a:extLst>
              </a:tr>
              <a:tr h="391884">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US" sz="1800" dirty="0">
                          <a:latin typeface="+mn-lt"/>
                        </a:rPr>
                        <a:t>Targeted case-management</a:t>
                      </a:r>
                      <a:endParaRPr lang="en-US" dirty="0"/>
                    </a:p>
                  </a:txBody>
                  <a:tcPr anchor="ctr"/>
                </a:tc>
                <a:extLst>
                  <a:ext uri="{0D108BD9-81ED-4DB2-BD59-A6C34878D82A}">
                    <a16:rowId xmlns:a16="http://schemas.microsoft.com/office/drawing/2014/main" val="10007"/>
                  </a:ext>
                </a:extLst>
              </a:tr>
              <a:tr h="391884">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US" sz="1800" dirty="0">
                          <a:latin typeface="+mn-lt"/>
                        </a:rPr>
                        <a:t>Psychiatric rehabilitation services</a:t>
                      </a:r>
                      <a:endParaRPr lang="en-US" dirty="0"/>
                    </a:p>
                  </a:txBody>
                  <a:tcPr anchor="ctr"/>
                </a:tc>
                <a:extLst>
                  <a:ext uri="{0D108BD9-81ED-4DB2-BD59-A6C34878D82A}">
                    <a16:rowId xmlns:a16="http://schemas.microsoft.com/office/drawing/2014/main" val="10008"/>
                  </a:ext>
                </a:extLst>
              </a:tr>
              <a:tr h="391884">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US" sz="1800" dirty="0">
                          <a:latin typeface="+mn-lt"/>
                        </a:rPr>
                        <a:t>Peer support, counseling services, and family support</a:t>
                      </a:r>
                      <a:r>
                        <a:rPr lang="en-US" sz="1800" baseline="0" dirty="0">
                          <a:latin typeface="+mn-lt"/>
                        </a:rPr>
                        <a:t> services</a:t>
                      </a:r>
                      <a:endParaRPr lang="en-US" dirty="0"/>
                    </a:p>
                  </a:txBody>
                  <a:tcPr anchor="ctr"/>
                </a:tc>
                <a:extLst>
                  <a:ext uri="{0D108BD9-81ED-4DB2-BD59-A6C34878D82A}">
                    <a16:rowId xmlns:a16="http://schemas.microsoft.com/office/drawing/2014/main" val="10009"/>
                  </a:ext>
                </a:extLst>
              </a:tr>
              <a:tr h="784921">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US" sz="1800" dirty="0">
                          <a:latin typeface="+mn-lt"/>
                        </a:rPr>
                        <a:t>Intensive, community-based mental health care for members of the armed forces and veterans, particularly in rural areas; care</a:t>
                      </a:r>
                      <a:r>
                        <a:rPr lang="en-US" sz="1800" baseline="0" dirty="0">
                          <a:latin typeface="+mn-lt"/>
                        </a:rPr>
                        <a:t> consistent with minimum clinical health VA guideline</a:t>
                      </a:r>
                      <a:endParaRPr lang="en-US" dirty="0"/>
                    </a:p>
                  </a:txBody>
                  <a:tcPr anchor="ctr"/>
                </a:tc>
                <a:extLst>
                  <a:ext uri="{0D108BD9-81ED-4DB2-BD59-A6C34878D82A}">
                    <a16:rowId xmlns:a16="http://schemas.microsoft.com/office/drawing/2014/main" val="10010"/>
                  </a:ext>
                </a:extLst>
              </a:tr>
            </a:tbl>
          </a:graphicData>
        </a:graphic>
      </p:graphicFrame>
      <p:sp>
        <p:nvSpPr>
          <p:cNvPr id="3" name="TextBox 2">
            <a:extLst>
              <a:ext uri="{FF2B5EF4-FFF2-40B4-BE49-F238E27FC236}">
                <a16:creationId xmlns:a16="http://schemas.microsoft.com/office/drawing/2014/main" id="{B40892AF-2C36-6EF8-D67D-7B941568D602}"/>
              </a:ext>
            </a:extLst>
          </p:cNvPr>
          <p:cNvSpPr txBox="1"/>
          <p:nvPr/>
        </p:nvSpPr>
        <p:spPr>
          <a:xfrm>
            <a:off x="9017000" y="3857416"/>
            <a:ext cx="3657600" cy="3416320"/>
          </a:xfrm>
          <a:prstGeom prst="rect">
            <a:avLst/>
          </a:prstGeom>
          <a:noFill/>
        </p:spPr>
        <p:txBody>
          <a:bodyPr wrap="square" rtlCol="0">
            <a:spAutoFit/>
          </a:bodyPr>
          <a:lstStyle/>
          <a:p>
            <a:pPr marL="457200" indent="-457200" algn="l">
              <a:buFont typeface="Wingdings" panose="05000000000000000000" pitchFamily="2" charset="2"/>
              <a:buChar char="ü"/>
            </a:pPr>
            <a:r>
              <a:rPr lang="en-US" sz="2400" dirty="0">
                <a:latin typeface="+mn-lt"/>
              </a:rPr>
              <a:t>CCBHCs must deliver 51% or more of encounters across all services (excluding crisis services) directly, rather than through a Designated Collaborating Organization (DCO).</a:t>
            </a:r>
          </a:p>
        </p:txBody>
      </p:sp>
    </p:spTree>
    <p:extLst>
      <p:ext uri="{BB962C8B-B14F-4D97-AF65-F5344CB8AC3E}">
        <p14:creationId xmlns:p14="http://schemas.microsoft.com/office/powerpoint/2010/main" val="49416528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3EF2FC-DE46-4B57-B2F4-B8B6CEE2E3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193B18-EEB3-6BB3-571C-3AF6118A2B38}"/>
              </a:ext>
            </a:extLst>
          </p:cNvPr>
          <p:cNvSpPr>
            <a:spLocks noGrp="1"/>
          </p:cNvSpPr>
          <p:nvPr>
            <p:ph type="ctrTitle"/>
          </p:nvPr>
        </p:nvSpPr>
        <p:spPr>
          <a:xfrm>
            <a:off x="974725" y="3276600"/>
            <a:ext cx="11055350" cy="990600"/>
          </a:xfrm>
        </p:spPr>
        <p:txBody>
          <a:bodyPr/>
          <a:lstStyle/>
          <a:p>
            <a:r>
              <a:rPr lang="en-US" dirty="0">
                <a:solidFill>
                  <a:schemeClr val="bg1"/>
                </a:solidFill>
              </a:rPr>
              <a:t>CCBHC reimbursement elements</a:t>
            </a:r>
          </a:p>
        </p:txBody>
      </p:sp>
    </p:spTree>
    <p:extLst>
      <p:ext uri="{BB962C8B-B14F-4D97-AF65-F5344CB8AC3E}">
        <p14:creationId xmlns:p14="http://schemas.microsoft.com/office/powerpoint/2010/main" val="129566259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151" descr="The key elements of CC PPS-1 and CC PPS-2 that were just addressed are reflected in this table. As you can see, the base rate differs between the two, with CC PPS-1 being daily, while CC PPS-2 is monthly. &#10;&#10;Both methods have the option of using either MEI or rebasing for developing Demo Year 2 rates. &#10;&#10;Additionally, this table highlights the requirements for CC PPS-2 to develop separate rates specific to clinic users with certain conditions (in row two), and the development of outlier payments (in row 4). While CC PPS-1 includes one flat rate for all CCBHC services. &#10;&#10;Finally, we see that Quality Bonus Payments are optional under CC PPS-1 but required under CC PPS-2.&#10;"/>
          <p:cNvGraphicFramePr/>
          <p:nvPr>
            <p:extLst>
              <p:ext uri="{D42A27DB-BD31-4B8C-83A1-F6EECF244321}">
                <p14:modId xmlns:p14="http://schemas.microsoft.com/office/powerpoint/2010/main" val="1122794547"/>
              </p:ext>
            </p:extLst>
          </p:nvPr>
        </p:nvGraphicFramePr>
        <p:xfrm>
          <a:off x="1054100" y="3581400"/>
          <a:ext cx="10782300" cy="4267200"/>
        </p:xfrm>
        <a:graphic>
          <a:graphicData uri="http://schemas.openxmlformats.org/drawingml/2006/table">
            <a:tbl>
              <a:tblPr firstRow="1" bandRow="1">
                <a:tableStyleId>{5C22544A-7EE6-4342-B048-85BDC9FD1C3A}</a:tableStyleId>
              </a:tblPr>
              <a:tblGrid>
                <a:gridCol w="2915501">
                  <a:extLst>
                    <a:ext uri="{9D8B030D-6E8A-4147-A177-3AD203B41FA5}">
                      <a16:colId xmlns:a16="http://schemas.microsoft.com/office/drawing/2014/main" val="20000"/>
                    </a:ext>
                  </a:extLst>
                </a:gridCol>
                <a:gridCol w="3523399">
                  <a:extLst>
                    <a:ext uri="{9D8B030D-6E8A-4147-A177-3AD203B41FA5}">
                      <a16:colId xmlns:a16="http://schemas.microsoft.com/office/drawing/2014/main" val="20001"/>
                    </a:ext>
                  </a:extLst>
                </a:gridCol>
                <a:gridCol w="4343400">
                  <a:extLst>
                    <a:ext uri="{9D8B030D-6E8A-4147-A177-3AD203B41FA5}">
                      <a16:colId xmlns:a16="http://schemas.microsoft.com/office/drawing/2014/main" val="20002"/>
                    </a:ext>
                  </a:extLst>
                </a:gridCol>
              </a:tblGrid>
              <a:tr h="661968">
                <a:tc>
                  <a:txBody>
                    <a:bodyPr/>
                    <a:lstStyle/>
                    <a:p>
                      <a:pPr lvl="0" algn="ctr">
                        <a:lnSpc>
                          <a:spcPct val="115000"/>
                        </a:lnSpc>
                        <a:spcBef>
                          <a:spcPts val="300"/>
                        </a:spcBef>
                        <a:defRPr sz="1800" b="0" i="0"/>
                      </a:pPr>
                      <a:r>
                        <a:rPr sz="2400" b="1" dirty="0">
                          <a:latin typeface="+mn-lt"/>
                          <a:cs typeface="Arial" panose="020B0604020202020204" pitchFamily="34" charset="0"/>
                        </a:rPr>
                        <a:t>Rate Element</a:t>
                      </a:r>
                      <a:endParaRPr sz="2400" b="1" dirty="0">
                        <a:solidFill>
                          <a:srgbClr val="002060"/>
                        </a:solidFill>
                        <a:latin typeface="+mn-lt"/>
                        <a:ea typeface="Calibri"/>
                        <a:cs typeface="Arial" panose="020B0604020202020204" pitchFamily="34" charset="0"/>
                      </a:endParaRPr>
                    </a:p>
                  </a:txBody>
                  <a:tcPr marL="73152" marR="73152" marT="73152" marB="7315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ctr">
                        <a:lnSpc>
                          <a:spcPct val="115000"/>
                        </a:lnSpc>
                        <a:spcBef>
                          <a:spcPts val="300"/>
                        </a:spcBef>
                        <a:defRPr sz="1800" b="0" i="0"/>
                      </a:pPr>
                      <a:r>
                        <a:rPr lang="en-US" sz="2400" b="1" dirty="0">
                          <a:latin typeface="+mn-lt"/>
                          <a:cs typeface="Arial" panose="020B0604020202020204" pitchFamily="34" charset="0"/>
                        </a:rPr>
                        <a:t>Description</a:t>
                      </a:r>
                      <a:endParaRPr sz="2400" b="1" dirty="0">
                        <a:solidFill>
                          <a:srgbClr val="002060"/>
                        </a:solidFill>
                        <a:latin typeface="+mn-lt"/>
                        <a:ea typeface="Calibri"/>
                        <a:cs typeface="Arial" panose="020B0604020202020204" pitchFamily="34" charset="0"/>
                      </a:endParaRPr>
                    </a:p>
                  </a:txBody>
                  <a:tcPr marL="73152" marR="73152" marT="73152" marB="7315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ctr">
                        <a:lnSpc>
                          <a:spcPct val="115000"/>
                        </a:lnSpc>
                        <a:spcBef>
                          <a:spcPts val="300"/>
                        </a:spcBef>
                        <a:defRPr sz="1800" b="0" i="0"/>
                      </a:pPr>
                      <a:r>
                        <a:rPr lang="en-US" sz="2400" b="1">
                          <a:latin typeface="+mn-lt"/>
                          <a:cs typeface="Arial" panose="020B0604020202020204" pitchFamily="34" charset="0"/>
                        </a:rPr>
                        <a:t>CCBHC</a:t>
                      </a:r>
                      <a:r>
                        <a:rPr lang="en-US" sz="2400" b="1" dirty="0">
                          <a:latin typeface="+mn-lt"/>
                          <a:cs typeface="Arial" panose="020B0604020202020204" pitchFamily="34" charset="0"/>
                        </a:rPr>
                        <a:t> Cost Report</a:t>
                      </a:r>
                      <a:endParaRPr sz="2400" b="1" dirty="0">
                        <a:solidFill>
                          <a:srgbClr val="002060"/>
                        </a:solidFill>
                        <a:latin typeface="+mn-lt"/>
                        <a:ea typeface="Calibri"/>
                        <a:cs typeface="Arial" panose="020B0604020202020204" pitchFamily="34" charset="0"/>
                      </a:endParaRPr>
                    </a:p>
                  </a:txBody>
                  <a:tcPr marL="73152" marR="73152" marT="73152" marB="7315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201744">
                <a:tc>
                  <a:txBody>
                    <a:bodyPr/>
                    <a:lstStyle/>
                    <a:p>
                      <a:pPr marL="0" lvl="0" indent="0" algn="l">
                        <a:spcBef>
                          <a:spcPts val="600"/>
                        </a:spcBef>
                        <a:defRPr sz="1800" b="0" i="0"/>
                      </a:pPr>
                      <a:r>
                        <a:rPr lang="en-US" sz="1800" b="1" dirty="0">
                          <a:latin typeface="+mn-lt"/>
                          <a:cs typeface="Arial" panose="020B0604020202020204" pitchFamily="34" charset="0"/>
                        </a:rPr>
                        <a:t>CC</a:t>
                      </a:r>
                      <a:r>
                        <a:rPr lang="en-US" sz="1800" b="1" baseline="0" dirty="0">
                          <a:latin typeface="+mn-lt"/>
                          <a:cs typeface="Arial" panose="020B0604020202020204" pitchFamily="34" charset="0"/>
                        </a:rPr>
                        <a:t> PPS-1 </a:t>
                      </a:r>
                      <a:r>
                        <a:rPr sz="1800" b="1" dirty="0">
                          <a:latin typeface="+mn-lt"/>
                          <a:cs typeface="Arial" panose="020B0604020202020204" pitchFamily="34" charset="0"/>
                        </a:rPr>
                        <a:t>Base </a:t>
                      </a:r>
                      <a:r>
                        <a:rPr lang="en-US" sz="1800" b="1" dirty="0">
                          <a:latin typeface="+mn-lt"/>
                          <a:cs typeface="Arial" panose="020B0604020202020204" pitchFamily="34" charset="0"/>
                        </a:rPr>
                        <a:t>R</a:t>
                      </a:r>
                      <a:r>
                        <a:rPr sz="1800" b="1" dirty="0">
                          <a:latin typeface="+mn-lt"/>
                          <a:cs typeface="Arial" panose="020B0604020202020204" pitchFamily="34" charset="0"/>
                        </a:rPr>
                        <a:t>ate</a:t>
                      </a:r>
                      <a:r>
                        <a:rPr lang="en-US" sz="1800" b="1" dirty="0">
                          <a:latin typeface="+mn-lt"/>
                          <a:cs typeface="Arial" panose="020B0604020202020204" pitchFamily="34" charset="0"/>
                        </a:rPr>
                        <a:t> </a:t>
                      </a:r>
                      <a:endParaRPr sz="1800" b="1" dirty="0">
                        <a:solidFill>
                          <a:schemeClr val="tx1"/>
                        </a:solidFill>
                        <a:latin typeface="+mn-lt"/>
                        <a:ea typeface="Calibri"/>
                        <a:cs typeface="Arial" panose="020B0604020202020204" pitchFamily="34" charset="0"/>
                      </a:endParaRPr>
                    </a:p>
                  </a:txBody>
                  <a:tcPr marL="73152" marR="73152" marT="73152" marB="7315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600"/>
                        </a:spcBef>
                        <a:spcAft>
                          <a:spcPts val="0"/>
                        </a:spcAft>
                        <a:buClrTx/>
                        <a:buSzTx/>
                        <a:buFontTx/>
                        <a:buNone/>
                        <a:tabLst/>
                        <a:defRPr sz="1800" b="0" i="0"/>
                      </a:pPr>
                      <a:r>
                        <a:rPr sz="1800" i="1" dirty="0">
                          <a:latin typeface="+mn-lt"/>
                          <a:cs typeface="Arial" panose="020B0604020202020204" pitchFamily="34" charset="0"/>
                        </a:rPr>
                        <a:t>Daily </a:t>
                      </a:r>
                      <a:r>
                        <a:rPr lang="en-US" sz="1800" i="1" dirty="0">
                          <a:latin typeface="+mn-lt"/>
                          <a:cs typeface="Arial" panose="020B0604020202020204" pitchFamily="34" charset="0"/>
                        </a:rPr>
                        <a:t>R</a:t>
                      </a:r>
                      <a:r>
                        <a:rPr sz="1800" i="1" dirty="0">
                          <a:latin typeface="+mn-lt"/>
                          <a:cs typeface="Arial" panose="020B0604020202020204" pitchFamily="34" charset="0"/>
                        </a:rPr>
                        <a:t>ate</a:t>
                      </a:r>
                      <a:r>
                        <a:rPr lang="en-US" sz="1800" i="1" dirty="0">
                          <a:latin typeface="+mn-lt"/>
                          <a:cs typeface="Arial" panose="020B0604020202020204" pitchFamily="34" charset="0"/>
                        </a:rPr>
                        <a:t> - </a:t>
                      </a:r>
                      <a:r>
                        <a:rPr sz="1800" i="1" dirty="0">
                          <a:latin typeface="+mn-lt"/>
                          <a:cs typeface="Arial" panose="020B0604020202020204" pitchFamily="34" charset="0"/>
                        </a:rPr>
                        <a:t> </a:t>
                      </a:r>
                      <a:r>
                        <a:rPr lang="en-US" sz="1800" i="1" dirty="0">
                          <a:latin typeface="+mn-lt"/>
                        </a:rPr>
                        <a:t>Uniform payment per day, regardless of the intensity of services or individual needs of clinic users</a:t>
                      </a:r>
                      <a:r>
                        <a:rPr sz="1800" dirty="0">
                          <a:latin typeface="+mn-lt"/>
                          <a:cs typeface="Arial" panose="020B0604020202020204" pitchFamily="34" charset="0"/>
                        </a:rPr>
                        <a:t> </a:t>
                      </a:r>
                      <a:endParaRPr sz="1800" dirty="0">
                        <a:latin typeface="+mn-lt"/>
                        <a:ea typeface="Calibri"/>
                        <a:cs typeface="Arial" panose="020B0604020202020204" pitchFamily="34" charset="0"/>
                      </a:endParaRPr>
                    </a:p>
                  </a:txBody>
                  <a:tcPr marL="45720" marR="457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marR="0" lvl="0" indent="-285750" algn="l" defTabSz="914400" rtl="0" eaLnBrk="1" fontAlgn="auto" latinLnBrk="0" hangingPunct="1">
                        <a:lnSpc>
                          <a:spcPct val="100000"/>
                        </a:lnSpc>
                        <a:spcBef>
                          <a:spcPts val="600"/>
                        </a:spcBef>
                        <a:spcAft>
                          <a:spcPts val="0"/>
                        </a:spcAft>
                        <a:buClrTx/>
                        <a:buSzTx/>
                        <a:buFontTx/>
                        <a:buAutoNum type="arabicPeriod"/>
                        <a:tabLst/>
                        <a:defRPr sz="1800" b="0" i="0"/>
                      </a:pPr>
                      <a:r>
                        <a:rPr lang="en-US" sz="1800" dirty="0">
                          <a:latin typeface="+mn-lt"/>
                          <a:cs typeface="Arial" panose="020B0604020202020204" pitchFamily="34" charset="0"/>
                        </a:rPr>
                        <a:t>Utilized to calculate the PPS base rate </a:t>
                      </a:r>
                    </a:p>
                    <a:p>
                      <a:pPr marL="285750" marR="0" lvl="0" indent="-285750" algn="l" defTabSz="400050" rtl="0" eaLnBrk="1" fontAlgn="auto" latinLnBrk="0" hangingPunct="1">
                        <a:lnSpc>
                          <a:spcPct val="100000"/>
                        </a:lnSpc>
                        <a:spcBef>
                          <a:spcPts val="600"/>
                        </a:spcBef>
                        <a:spcAft>
                          <a:spcPts val="0"/>
                        </a:spcAft>
                        <a:buClrTx/>
                        <a:buSzTx/>
                        <a:buFontTx/>
                        <a:buAutoNum type="arabicPeriod"/>
                        <a:tabLst/>
                        <a:defRPr sz="1800" b="0" i="0"/>
                      </a:pPr>
                      <a:r>
                        <a:rPr lang="en-US" sz="1800" dirty="0">
                          <a:latin typeface="+mn-lt"/>
                          <a:cs typeface="Arial" panose="020B0604020202020204" pitchFamily="34" charset="0"/>
                        </a:rPr>
                        <a:t>To be completed</a:t>
                      </a:r>
                      <a:r>
                        <a:rPr lang="en-US" sz="1800" baseline="0" dirty="0">
                          <a:latin typeface="+mn-lt"/>
                          <a:cs typeface="Arial" panose="020B0604020202020204" pitchFamily="34" charset="0"/>
                        </a:rPr>
                        <a:t> by CCBHCs</a:t>
                      </a:r>
                    </a:p>
                    <a:p>
                      <a:pPr marL="285750" lvl="0" indent="-285750" algn="l" defTabSz="400050">
                        <a:spcBef>
                          <a:spcPts val="600"/>
                        </a:spcBef>
                        <a:buAutoNum type="arabicPeriod"/>
                        <a:defRPr sz="1800" b="0" i="0"/>
                      </a:pPr>
                      <a:r>
                        <a:rPr lang="en-US" sz="1800" dirty="0">
                          <a:latin typeface="+mn-lt"/>
                          <a:cs typeface="Arial" panose="020B0604020202020204" pitchFamily="34" charset="0"/>
                        </a:rPr>
                        <a:t>Format</a:t>
                      </a:r>
                      <a:r>
                        <a:rPr lang="en-US" sz="1800" baseline="0" dirty="0">
                          <a:latin typeface="+mn-lt"/>
                          <a:cs typeface="Arial" panose="020B0604020202020204" pitchFamily="34" charset="0"/>
                        </a:rPr>
                        <a:t> developed by CMS   </a:t>
                      </a:r>
                      <a:endParaRPr lang="en-US" sz="1800" i="1" baseline="0" dirty="0">
                        <a:latin typeface="+mn-lt"/>
                        <a:cs typeface="Arial" panose="020B0604020202020204" pitchFamily="34" charset="0"/>
                      </a:endParaRPr>
                    </a:p>
                  </a:txBody>
                  <a:tcPr marL="73152" marR="73152" marT="73152" marB="7315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201744">
                <a:tc>
                  <a:txBody>
                    <a:bodyPr/>
                    <a:lstStyle/>
                    <a:p>
                      <a:pPr marL="0" lvl="0" indent="0" algn="l">
                        <a:spcBef>
                          <a:spcPts val="600"/>
                        </a:spcBef>
                        <a:defRPr sz="1800" b="0" i="0"/>
                      </a:pPr>
                      <a:r>
                        <a:rPr lang="en-US" sz="1800" b="1" dirty="0">
                          <a:latin typeface="+mn-lt"/>
                          <a:cs typeface="Arial" panose="020B0604020202020204" pitchFamily="34" charset="0"/>
                        </a:rPr>
                        <a:t>Base Rate </a:t>
                      </a:r>
                      <a:r>
                        <a:rPr sz="1800" b="1" dirty="0">
                          <a:latin typeface="+mn-lt"/>
                          <a:cs typeface="Arial" panose="020B0604020202020204" pitchFamily="34" charset="0"/>
                        </a:rPr>
                        <a:t>Update </a:t>
                      </a:r>
                      <a:r>
                        <a:rPr lang="en-US" sz="1800" b="1" dirty="0">
                          <a:latin typeface="+mn-lt"/>
                          <a:cs typeface="Arial" panose="020B0604020202020204" pitchFamily="34" charset="0"/>
                        </a:rPr>
                        <a:t>F</a:t>
                      </a:r>
                      <a:r>
                        <a:rPr sz="1800" b="1" dirty="0">
                          <a:latin typeface="+mn-lt"/>
                          <a:cs typeface="Arial" panose="020B0604020202020204" pitchFamily="34" charset="0"/>
                        </a:rPr>
                        <a:t>actor </a:t>
                      </a:r>
                      <a:endParaRPr sz="1800" b="1" dirty="0">
                        <a:solidFill>
                          <a:schemeClr val="tx1"/>
                        </a:solidFill>
                        <a:latin typeface="+mn-lt"/>
                        <a:ea typeface="Calibri"/>
                        <a:cs typeface="Arial" panose="020B0604020202020204" pitchFamily="34" charset="0"/>
                      </a:endParaRPr>
                    </a:p>
                  </a:txBody>
                  <a:tcPr marL="73152" marR="73152" marT="73152" marB="7315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a:spcBef>
                          <a:spcPts val="600"/>
                        </a:spcBef>
                        <a:tabLst/>
                        <a:defRPr sz="1800" b="0" i="0"/>
                      </a:pPr>
                      <a:r>
                        <a:rPr sz="1800" dirty="0">
                          <a:latin typeface="+mn-lt"/>
                          <a:cs typeface="Arial" panose="020B0604020202020204" pitchFamily="34" charset="0"/>
                        </a:rPr>
                        <a:t>M</a:t>
                      </a:r>
                      <a:r>
                        <a:rPr lang="en-US" sz="1800" dirty="0">
                          <a:latin typeface="+mn-lt"/>
                          <a:cs typeface="Arial" panose="020B0604020202020204" pitchFamily="34" charset="0"/>
                        </a:rPr>
                        <a:t>edicare </a:t>
                      </a:r>
                      <a:r>
                        <a:rPr sz="1800" dirty="0">
                          <a:latin typeface="+mn-lt"/>
                          <a:cs typeface="Arial" panose="020B0604020202020204" pitchFamily="34" charset="0"/>
                        </a:rPr>
                        <a:t>E</a:t>
                      </a:r>
                      <a:r>
                        <a:rPr lang="en-US" sz="1800" dirty="0">
                          <a:latin typeface="+mn-lt"/>
                          <a:cs typeface="Arial" panose="020B0604020202020204" pitchFamily="34" charset="0"/>
                        </a:rPr>
                        <a:t>conomic </a:t>
                      </a:r>
                      <a:r>
                        <a:rPr sz="1800" dirty="0">
                          <a:latin typeface="+mn-lt"/>
                          <a:cs typeface="Arial" panose="020B0604020202020204" pitchFamily="34" charset="0"/>
                        </a:rPr>
                        <a:t>I</a:t>
                      </a:r>
                      <a:r>
                        <a:rPr lang="en-US" sz="1800" dirty="0">
                          <a:latin typeface="+mn-lt"/>
                          <a:cs typeface="Arial" panose="020B0604020202020204" pitchFamily="34" charset="0"/>
                        </a:rPr>
                        <a:t>ndex</a:t>
                      </a:r>
                      <a:r>
                        <a:rPr lang="en-US" sz="1800" baseline="0" dirty="0">
                          <a:latin typeface="+mn-lt"/>
                          <a:cs typeface="Arial" panose="020B0604020202020204" pitchFamily="34" charset="0"/>
                        </a:rPr>
                        <a:t> adjustment</a:t>
                      </a:r>
                      <a:r>
                        <a:rPr sz="1800" dirty="0">
                          <a:latin typeface="+mn-lt"/>
                          <a:cs typeface="Arial" panose="020B0604020202020204" pitchFamily="34" charset="0"/>
                        </a:rPr>
                        <a:t> or rebasing </a:t>
                      </a:r>
                      <a:endParaRPr sz="1800" dirty="0">
                        <a:latin typeface="+mn-lt"/>
                        <a:ea typeface="Calibri"/>
                        <a:cs typeface="Arial" panose="020B0604020202020204" pitchFamily="34" charset="0"/>
                      </a:endParaRPr>
                    </a:p>
                  </a:txBody>
                  <a:tcPr marL="45720" marR="457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a:spcBef>
                          <a:spcPts val="600"/>
                        </a:spcBef>
                        <a:defRPr sz="1800" b="0" i="0"/>
                      </a:pPr>
                      <a:r>
                        <a:rPr lang="en-US" sz="1800" dirty="0">
                          <a:latin typeface="+mn-lt"/>
                          <a:cs typeface="Arial" panose="020B0604020202020204" pitchFamily="34" charset="0"/>
                        </a:rPr>
                        <a:t>Rates will be adjusted with MEI or rebased.</a:t>
                      </a:r>
                      <a:endParaRPr sz="1800" dirty="0">
                        <a:latin typeface="+mn-lt"/>
                        <a:ea typeface="Calibri"/>
                        <a:cs typeface="Arial" panose="020B0604020202020204" pitchFamily="34" charset="0"/>
                      </a:endParaRPr>
                    </a:p>
                  </a:txBody>
                  <a:tcPr marL="73152" marR="73152" marT="73152" marB="7315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201744">
                <a:tc>
                  <a:txBody>
                    <a:bodyPr/>
                    <a:lstStyle/>
                    <a:p>
                      <a:pPr marL="0" lvl="0" indent="0" algn="l">
                        <a:spcBef>
                          <a:spcPts val="600"/>
                        </a:spcBef>
                        <a:defRPr sz="1800" b="0" i="0"/>
                      </a:pPr>
                      <a:r>
                        <a:rPr sz="1800" b="1" dirty="0">
                          <a:latin typeface="+mn-lt"/>
                          <a:cs typeface="Arial" panose="020B0604020202020204" pitchFamily="34" charset="0"/>
                        </a:rPr>
                        <a:t>Quality </a:t>
                      </a:r>
                      <a:r>
                        <a:rPr lang="en-US" sz="1800" b="1" dirty="0">
                          <a:latin typeface="+mn-lt"/>
                          <a:cs typeface="Arial" panose="020B0604020202020204" pitchFamily="34" charset="0"/>
                        </a:rPr>
                        <a:t>B</a:t>
                      </a:r>
                      <a:r>
                        <a:rPr sz="1800" b="1" dirty="0">
                          <a:latin typeface="+mn-lt"/>
                          <a:cs typeface="Arial" panose="020B0604020202020204" pitchFamily="34" charset="0"/>
                        </a:rPr>
                        <a:t>onus </a:t>
                      </a:r>
                      <a:r>
                        <a:rPr lang="en-US" sz="1800" b="1" dirty="0">
                          <a:latin typeface="+mn-lt"/>
                          <a:cs typeface="Arial" panose="020B0604020202020204" pitchFamily="34" charset="0"/>
                        </a:rPr>
                        <a:t>P</a:t>
                      </a:r>
                      <a:r>
                        <a:rPr sz="1800" b="1" dirty="0">
                          <a:latin typeface="+mn-lt"/>
                          <a:cs typeface="Arial" panose="020B0604020202020204" pitchFamily="34" charset="0"/>
                        </a:rPr>
                        <a:t>ayment</a:t>
                      </a:r>
                      <a:r>
                        <a:rPr lang="en-US" sz="1800" b="1" dirty="0">
                          <a:latin typeface="+mn-lt"/>
                          <a:cs typeface="Arial" panose="020B0604020202020204" pitchFamily="34" charset="0"/>
                        </a:rPr>
                        <a:t> (QBP)</a:t>
                      </a:r>
                      <a:endParaRPr sz="1800" b="1" dirty="0">
                        <a:solidFill>
                          <a:schemeClr val="tx1"/>
                        </a:solidFill>
                        <a:latin typeface="+mn-lt"/>
                        <a:ea typeface="Calibri"/>
                        <a:cs typeface="Arial" panose="020B0604020202020204" pitchFamily="34" charset="0"/>
                      </a:endParaRPr>
                    </a:p>
                  </a:txBody>
                  <a:tcPr marL="73152" marR="73152" marT="73152" marB="7315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a:spcBef>
                          <a:spcPts val="600"/>
                        </a:spcBef>
                        <a:tabLst/>
                        <a:defRPr sz="1800" b="0" i="0"/>
                      </a:pPr>
                      <a:r>
                        <a:rPr sz="1800" dirty="0">
                          <a:latin typeface="+mn-lt"/>
                          <a:cs typeface="Arial" panose="020B0604020202020204" pitchFamily="34" charset="0"/>
                        </a:rPr>
                        <a:t>Optional bonus payment for CCBHCs that meet quality measures</a:t>
                      </a:r>
                      <a:endParaRPr sz="1800" dirty="0">
                        <a:latin typeface="+mn-lt"/>
                        <a:ea typeface="Calibri"/>
                        <a:cs typeface="Arial" panose="020B0604020202020204" pitchFamily="34" charset="0"/>
                      </a:endParaRPr>
                    </a:p>
                  </a:txBody>
                  <a:tcPr marL="45720" marR="457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a:spcBef>
                          <a:spcPts val="600"/>
                        </a:spcBef>
                        <a:defRPr sz="1800" b="0" i="0"/>
                      </a:pPr>
                      <a:r>
                        <a:rPr lang="en-US" sz="1800" dirty="0">
                          <a:latin typeface="+mn-lt"/>
                          <a:cs typeface="Arial" panose="020B0604020202020204" pitchFamily="34" charset="0"/>
                        </a:rPr>
                        <a:t>N/A</a:t>
                      </a:r>
                      <a:endParaRPr sz="1800" dirty="0">
                        <a:latin typeface="+mn-lt"/>
                        <a:ea typeface="Calibri"/>
                        <a:cs typeface="Arial" panose="020B0604020202020204" pitchFamily="34" charset="0"/>
                      </a:endParaRPr>
                    </a:p>
                  </a:txBody>
                  <a:tcPr marL="73152" marR="73152" marT="73152" marB="7315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4" name="Title 3"/>
          <p:cNvSpPr>
            <a:spLocks noGrp="1"/>
          </p:cNvSpPr>
          <p:nvPr>
            <p:ph type="title"/>
          </p:nvPr>
        </p:nvSpPr>
        <p:spPr>
          <a:xfrm>
            <a:off x="1270000" y="1981200"/>
            <a:ext cx="10464800" cy="1016000"/>
          </a:xfrm>
        </p:spPr>
        <p:txBody>
          <a:bodyPr/>
          <a:lstStyle/>
          <a:p>
            <a:r>
              <a:rPr lang="en-US" b="1" dirty="0">
                <a:cs typeface="Arial" panose="020B0604020202020204" pitchFamily="34" charset="0"/>
              </a:rPr>
              <a:t>CCBHC Prospective Payment System (PPS) Rate Elements</a:t>
            </a:r>
            <a:endParaRPr lang="en-US" dirty="0"/>
          </a:p>
        </p:txBody>
      </p:sp>
    </p:spTree>
    <p:extLst>
      <p:ext uri="{BB962C8B-B14F-4D97-AF65-F5344CB8AC3E}">
        <p14:creationId xmlns:p14="http://schemas.microsoft.com/office/powerpoint/2010/main" val="207494793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p:cNvGrpSpPr/>
          <p:nvPr/>
        </p:nvGrpSpPr>
        <p:grpSpPr>
          <a:xfrm>
            <a:off x="1620827" y="3352800"/>
            <a:ext cx="9763145" cy="4633157"/>
            <a:chOff x="2473345" y="3291643"/>
            <a:chExt cx="8229600" cy="3886200"/>
          </a:xfrm>
        </p:grpSpPr>
        <p:sp>
          <p:nvSpPr>
            <p:cNvPr id="4" name="Rectangle 3"/>
            <p:cNvSpPr/>
            <p:nvPr/>
          </p:nvSpPr>
          <p:spPr>
            <a:xfrm>
              <a:off x="2473345" y="3291643"/>
              <a:ext cx="8229600" cy="3886200"/>
            </a:xfrm>
            <a:prstGeom prst="rect">
              <a:avLst/>
            </a:prstGeom>
            <a:solidFill>
              <a:srgbClr val="FFFFFF"/>
            </a:solidFill>
            <a:ln w="48000" cap="flat">
              <a:solidFill>
                <a:srgbClr val="38939B"/>
              </a:solidFill>
              <a:prstDash val="solid"/>
              <a:bevel/>
            </a:ln>
            <a:effectLst>
              <a:outerShdw blurRad="38100" dist="25400" dir="5400000" rotWithShape="0">
                <a:srgbClr val="000000">
                  <a:alpha val="38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91440" tIns="45719" rIns="45719" bIns="45719" numCol="1" spcCol="38100" rtlCol="0" anchor="t">
              <a:noAutofit/>
            </a:bodyPr>
            <a:lstStyle/>
            <a:p>
              <a:pPr algn="l" rtl="0" latinLnBrk="1" hangingPunct="0"/>
              <a:r>
                <a:rPr lang="en-US" sz="2000" b="1" dirty="0">
                  <a:solidFill>
                    <a:srgbClr val="38939B"/>
                  </a:solidFill>
                  <a:latin typeface="Calibri" pitchFamily="34" charset="0"/>
                </a:rPr>
                <a:t>Single Rate Calculation</a:t>
              </a:r>
              <a:endParaRPr kumimoji="0" lang="en-US" sz="2000" b="1" i="0" u="none" strike="noStrike" cap="none" spc="0" normalizeH="0" baseline="0" dirty="0">
                <a:ln>
                  <a:noFill/>
                </a:ln>
                <a:solidFill>
                  <a:srgbClr val="38939B"/>
                </a:solidFill>
                <a:effectLst/>
                <a:uFillTx/>
                <a:latin typeface="Calibri" pitchFamily="34" charset="0"/>
                <a:sym typeface="Constantia"/>
              </a:endParaRPr>
            </a:p>
          </p:txBody>
        </p:sp>
        <p:grpSp>
          <p:nvGrpSpPr>
            <p:cNvPr id="6" name="Group 16"/>
            <p:cNvGrpSpPr/>
            <p:nvPr/>
          </p:nvGrpSpPr>
          <p:grpSpPr>
            <a:xfrm>
              <a:off x="2701945" y="3756214"/>
              <a:ext cx="6781800" cy="1676400"/>
              <a:chOff x="3003723" y="1847954"/>
              <a:chExt cx="2222152" cy="1333291"/>
            </a:xfrm>
          </p:grpSpPr>
          <p:sp>
            <p:nvSpPr>
              <p:cNvPr id="7" name="Rectangle 6"/>
              <p:cNvSpPr/>
              <p:nvPr/>
            </p:nvSpPr>
            <p:spPr>
              <a:xfrm>
                <a:off x="3003723" y="1847954"/>
                <a:ext cx="700594" cy="1333291"/>
              </a:xfrm>
              <a:prstGeom prst="rect">
                <a:avLst/>
              </a:prstGeom>
              <a:solidFill>
                <a:schemeClr val="accent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r>
                  <a:rPr lang="en-US" sz="2400" b="1" dirty="0">
                    <a:solidFill>
                      <a:schemeClr val="bg1"/>
                    </a:solidFill>
                    <a:latin typeface="Calibri" pitchFamily="34" charset="0"/>
                  </a:rPr>
                  <a:t>Direct Costs</a:t>
                </a:r>
                <a:br>
                  <a:rPr lang="en-US" sz="2400" b="1" dirty="0">
                    <a:solidFill>
                      <a:schemeClr val="bg1"/>
                    </a:solidFill>
                    <a:latin typeface="Calibri" pitchFamily="34" charset="0"/>
                  </a:rPr>
                </a:br>
                <a:r>
                  <a:rPr lang="en-US" sz="2000" b="1" dirty="0">
                    <a:solidFill>
                      <a:schemeClr val="bg1"/>
                    </a:solidFill>
                    <a:latin typeface="Calibri" pitchFamily="34" charset="0"/>
                  </a:rPr>
                  <a:t>(Trial Balance Tab)</a:t>
                </a:r>
              </a:p>
            </p:txBody>
          </p:sp>
          <p:sp>
            <p:nvSpPr>
              <p:cNvPr id="8" name="Rectangle 7"/>
              <p:cNvSpPr/>
              <p:nvPr/>
            </p:nvSpPr>
            <p:spPr>
              <a:xfrm>
                <a:off x="3003723" y="1847954"/>
                <a:ext cx="2222152" cy="133329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endParaRPr lang="en-US" sz="2000" kern="1200" dirty="0">
                  <a:latin typeface="Calibri" pitchFamily="34" charset="0"/>
                </a:endParaRPr>
              </a:p>
            </p:txBody>
          </p:sp>
        </p:grpSp>
        <p:cxnSp>
          <p:nvCxnSpPr>
            <p:cNvPr id="9" name="Straight Connector 8"/>
            <p:cNvCxnSpPr/>
            <p:nvPr/>
          </p:nvCxnSpPr>
          <p:spPr>
            <a:xfrm flipV="1">
              <a:off x="2625745" y="5737414"/>
              <a:ext cx="6058266" cy="10863"/>
            </a:xfrm>
            <a:prstGeom prst="line">
              <a:avLst/>
            </a:prstGeom>
            <a:noFill/>
            <a:ln w="48000" cap="flat">
              <a:solidFill>
                <a:srgbClr val="38939B"/>
              </a:solidFill>
              <a:prstDash val="solid"/>
              <a:bevel/>
            </a:ln>
            <a:effectLst>
              <a:outerShdw blurRad="50800" dist="25000" dir="5400000" rotWithShape="0">
                <a:srgbClr val="000000">
                  <a:alpha val="38000"/>
                </a:srgbClr>
              </a:outerShdw>
            </a:effectLst>
          </p:spPr>
          <p:style>
            <a:lnRef idx="0">
              <a:scrgbClr r="0" g="0" b="0"/>
            </a:lnRef>
            <a:fillRef idx="0">
              <a:scrgbClr r="0" g="0" b="0"/>
            </a:fillRef>
            <a:effectRef idx="0">
              <a:scrgbClr r="0" g="0" b="0"/>
            </a:effectRef>
            <a:fontRef idx="none"/>
          </p:style>
        </p:cxnSp>
        <p:sp>
          <p:nvSpPr>
            <p:cNvPr id="10" name="Plus 9"/>
            <p:cNvSpPr/>
            <p:nvPr/>
          </p:nvSpPr>
          <p:spPr>
            <a:xfrm>
              <a:off x="5235595" y="4327410"/>
              <a:ext cx="571500" cy="534005"/>
            </a:xfrm>
            <a:prstGeom prst="mathPlus">
              <a:avLst/>
            </a:prstGeom>
            <a:solidFill>
              <a:srgbClr val="38939B"/>
            </a:solidFill>
            <a:ln w="6350" cap="flat">
              <a:solidFill>
                <a:schemeClr val="accent1">
                  <a:lumMod val="60000"/>
                  <a:lumOff val="40000"/>
                </a:schemeClr>
              </a:solidFill>
              <a:prstDash val="solid"/>
              <a:bevel/>
            </a:ln>
            <a:effectLst>
              <a:outerShdw blurRad="38100" dist="25400" dir="5400000" rotWithShape="0">
                <a:srgbClr val="000000">
                  <a:alpha val="38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Constantia"/>
                <a:ea typeface="Constantia"/>
                <a:cs typeface="Constantia"/>
                <a:sym typeface="Constantia"/>
              </a:endParaRPr>
            </a:p>
          </p:txBody>
        </p:sp>
        <p:sp>
          <p:nvSpPr>
            <p:cNvPr id="11" name="Rectangle 10"/>
            <p:cNvSpPr/>
            <p:nvPr/>
          </p:nvSpPr>
          <p:spPr>
            <a:xfrm>
              <a:off x="3134102" y="6053077"/>
              <a:ext cx="5041552" cy="841248"/>
            </a:xfrm>
            <a:prstGeom prst="rect">
              <a:avLst/>
            </a:prstGeom>
            <a:solidFill>
              <a:schemeClr val="accent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r>
                <a:rPr lang="en-US" sz="2400" b="1" dirty="0">
                  <a:solidFill>
                    <a:schemeClr val="bg1"/>
                  </a:solidFill>
                  <a:latin typeface="Calibri" pitchFamily="34" charset="0"/>
                </a:rPr>
                <a:t>Daily Visits</a:t>
              </a:r>
            </a:p>
            <a:p>
              <a:pPr algn="ctr"/>
              <a:r>
                <a:rPr lang="en-US" sz="2000" b="1" dirty="0">
                  <a:solidFill>
                    <a:schemeClr val="bg1"/>
                  </a:solidFill>
                  <a:latin typeface="Calibri" pitchFamily="34" charset="0"/>
                </a:rPr>
                <a:t>(Daily Visits Tab)</a:t>
              </a:r>
            </a:p>
          </p:txBody>
        </p:sp>
        <p:sp>
          <p:nvSpPr>
            <p:cNvPr id="12" name="Rectangle 11"/>
            <p:cNvSpPr/>
            <p:nvPr/>
          </p:nvSpPr>
          <p:spPr>
            <a:xfrm>
              <a:off x="6092846" y="3756214"/>
              <a:ext cx="2106752" cy="1676399"/>
            </a:xfrm>
            <a:prstGeom prst="rect">
              <a:avLst/>
            </a:prstGeom>
            <a:solidFill>
              <a:schemeClr val="accent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r>
                <a:rPr lang="en-US" sz="2400" b="1" dirty="0">
                  <a:solidFill>
                    <a:schemeClr val="bg1"/>
                  </a:solidFill>
                  <a:latin typeface="Calibri" pitchFamily="34" charset="0"/>
                </a:rPr>
                <a:t>Indirect Costs </a:t>
              </a:r>
            </a:p>
            <a:p>
              <a:pPr algn="ctr"/>
              <a:r>
                <a:rPr lang="en-US" sz="2000" b="1" dirty="0">
                  <a:solidFill>
                    <a:schemeClr val="bg1"/>
                  </a:solidFill>
                  <a:latin typeface="Calibri" pitchFamily="34" charset="0"/>
                </a:rPr>
                <a:t>(Indirect Cost Tab)</a:t>
              </a:r>
            </a:p>
          </p:txBody>
        </p:sp>
        <p:sp>
          <p:nvSpPr>
            <p:cNvPr id="13" name="Multiply 12"/>
            <p:cNvSpPr/>
            <p:nvPr/>
          </p:nvSpPr>
          <p:spPr>
            <a:xfrm>
              <a:off x="8797945" y="5432614"/>
              <a:ext cx="533400" cy="533400"/>
            </a:xfrm>
            <a:prstGeom prst="mathMultiply">
              <a:avLst/>
            </a:prstGeom>
            <a:solidFill>
              <a:srgbClr val="38939B"/>
            </a:solidFill>
            <a:ln w="6350" cap="flat">
              <a:solidFill>
                <a:schemeClr val="accent1">
                  <a:lumMod val="60000"/>
                  <a:lumOff val="40000"/>
                </a:schemeClr>
              </a:solidFill>
              <a:prstDash val="solid"/>
              <a:bevel/>
            </a:ln>
            <a:effectLst>
              <a:outerShdw blurRad="38100" dist="25400" dir="5400000" rotWithShape="0">
                <a:srgbClr val="000000">
                  <a:alpha val="38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dirty="0">
                <a:ln w="12700">
                  <a:solidFill>
                    <a:schemeClr val="tx1"/>
                  </a:solidFill>
                </a:ln>
                <a:solidFill>
                  <a:srgbClr val="000000"/>
                </a:solidFill>
                <a:effectLst/>
                <a:uFillTx/>
                <a:latin typeface="Constantia"/>
                <a:ea typeface="Constantia"/>
                <a:cs typeface="Constantia"/>
                <a:sym typeface="Constantia"/>
              </a:endParaRPr>
            </a:p>
          </p:txBody>
        </p:sp>
        <p:sp>
          <p:nvSpPr>
            <p:cNvPr id="14" name="Rectangle 13"/>
            <p:cNvSpPr/>
            <p:nvPr/>
          </p:nvSpPr>
          <p:spPr>
            <a:xfrm>
              <a:off x="9370178" y="5355128"/>
              <a:ext cx="1111076" cy="666645"/>
            </a:xfrm>
            <a:prstGeom prst="rect">
              <a:avLst/>
            </a:pr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r>
                <a:rPr lang="en-US" sz="2800" dirty="0">
                  <a:solidFill>
                    <a:schemeClr val="bg1"/>
                  </a:solidFill>
                  <a:latin typeface="Calibri" pitchFamily="34" charset="0"/>
                </a:rPr>
                <a:t>MEI</a:t>
              </a:r>
            </a:p>
          </p:txBody>
        </p:sp>
      </p:grpSp>
      <p:sp>
        <p:nvSpPr>
          <p:cNvPr id="2" name="Title 1"/>
          <p:cNvSpPr>
            <a:spLocks noGrp="1"/>
          </p:cNvSpPr>
          <p:nvPr>
            <p:ph type="title"/>
          </p:nvPr>
        </p:nvSpPr>
        <p:spPr>
          <a:xfrm>
            <a:off x="1269999" y="2036581"/>
            <a:ext cx="10464800" cy="1016000"/>
          </a:xfrm>
        </p:spPr>
        <p:txBody>
          <a:bodyPr/>
          <a:lstStyle/>
          <a:p>
            <a:r>
              <a:rPr lang="en-US" dirty="0"/>
              <a:t>CCBHC PPS-1 Rate Calculation</a:t>
            </a:r>
          </a:p>
        </p:txBody>
      </p:sp>
    </p:spTree>
    <p:extLst>
      <p:ext uri="{BB962C8B-B14F-4D97-AF65-F5344CB8AC3E}">
        <p14:creationId xmlns:p14="http://schemas.microsoft.com/office/powerpoint/2010/main" val="49040912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74724" y="3505200"/>
            <a:ext cx="11699876" cy="1616075"/>
          </a:xfrm>
        </p:spPr>
        <p:txBody>
          <a:bodyPr/>
          <a:lstStyle/>
          <a:p>
            <a:r>
              <a:rPr lang="en-US" dirty="0">
                <a:solidFill>
                  <a:schemeClr val="bg1"/>
                </a:solidFill>
              </a:rPr>
              <a:t>Terms and documents to know</a:t>
            </a:r>
          </a:p>
        </p:txBody>
      </p:sp>
    </p:spTree>
    <p:extLst>
      <p:ext uri="{BB962C8B-B14F-4D97-AF65-F5344CB8AC3E}">
        <p14:creationId xmlns:p14="http://schemas.microsoft.com/office/powerpoint/2010/main" val="225837479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8C5FC-4CE1-4309-8D4C-8254C4F72D02}"/>
              </a:ext>
            </a:extLst>
          </p:cNvPr>
          <p:cNvSpPr>
            <a:spLocks noGrp="1"/>
          </p:cNvSpPr>
          <p:nvPr>
            <p:ph type="title"/>
          </p:nvPr>
        </p:nvSpPr>
        <p:spPr/>
        <p:txBody>
          <a:bodyPr/>
          <a:lstStyle/>
          <a:p>
            <a:r>
              <a:rPr lang="en-US" dirty="0"/>
              <a:t>Terms to know</a:t>
            </a:r>
          </a:p>
        </p:txBody>
      </p:sp>
      <p:sp>
        <p:nvSpPr>
          <p:cNvPr id="3" name="Content Placeholder 2">
            <a:extLst>
              <a:ext uri="{FF2B5EF4-FFF2-40B4-BE49-F238E27FC236}">
                <a16:creationId xmlns:a16="http://schemas.microsoft.com/office/drawing/2014/main" id="{F6610B0A-9A37-0C31-5C88-6AE7326C94E3}"/>
              </a:ext>
            </a:extLst>
          </p:cNvPr>
          <p:cNvSpPr>
            <a:spLocks noGrp="1"/>
          </p:cNvSpPr>
          <p:nvPr>
            <p:ph idx="1"/>
          </p:nvPr>
        </p:nvSpPr>
        <p:spPr/>
        <p:txBody>
          <a:bodyPr/>
          <a:lstStyle/>
          <a:p>
            <a:r>
              <a:rPr lang="en-US" sz="2400" b="1" dirty="0"/>
              <a:t>Cost/Expense </a:t>
            </a:r>
            <a:r>
              <a:rPr lang="en-US" sz="2400" dirty="0"/>
              <a:t>– amounts that are paid to purchase or obtain something.</a:t>
            </a:r>
          </a:p>
          <a:p>
            <a:r>
              <a:rPr lang="en-US" sz="2400" b="1" dirty="0"/>
              <a:t>Revenue</a:t>
            </a:r>
            <a:r>
              <a:rPr lang="en-US" sz="2400" dirty="0"/>
              <a:t> – income for the facility either through regularly provided services or other means. Includes standard patient care revenue, donations/grants, and miscellaneous revenue.</a:t>
            </a:r>
          </a:p>
          <a:p>
            <a:r>
              <a:rPr lang="en-US" sz="2400" b="1" dirty="0"/>
              <a:t>Visit</a:t>
            </a:r>
            <a:r>
              <a:rPr lang="en-US" sz="2400" dirty="0"/>
              <a:t> – an instance of providing an allowed service to a patient.</a:t>
            </a:r>
          </a:p>
          <a:p>
            <a:r>
              <a:rPr lang="en-US" sz="2400" b="1" dirty="0"/>
              <a:t>Fixed Assets </a:t>
            </a:r>
            <a:r>
              <a:rPr lang="en-US" sz="2400" dirty="0"/>
              <a:t>– assets which are purchased for long-term use and are not likely to be converted quickly into cash, such as land, buildings, and major equipment.</a:t>
            </a:r>
          </a:p>
          <a:p>
            <a:r>
              <a:rPr lang="en-US" sz="2400" b="1" dirty="0"/>
              <a:t>Anticipated Costs </a:t>
            </a:r>
            <a:r>
              <a:rPr lang="en-US" sz="2400" dirty="0"/>
              <a:t>– costs that are not currently being incurred by a provider in their current facility certification; however, will need to be incurred to operate as a CCBHC.</a:t>
            </a:r>
          </a:p>
        </p:txBody>
      </p:sp>
    </p:spTree>
    <p:extLst>
      <p:ext uri="{BB962C8B-B14F-4D97-AF65-F5344CB8AC3E}">
        <p14:creationId xmlns:p14="http://schemas.microsoft.com/office/powerpoint/2010/main" val="2578554735"/>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B63BB-B6CE-7564-0F1B-CF2F5EEB6F7C}"/>
              </a:ext>
            </a:extLst>
          </p:cNvPr>
          <p:cNvSpPr>
            <a:spLocks noGrp="1"/>
          </p:cNvSpPr>
          <p:nvPr>
            <p:ph type="title"/>
          </p:nvPr>
        </p:nvSpPr>
        <p:spPr>
          <a:xfrm>
            <a:off x="1270000" y="1917700"/>
            <a:ext cx="11099800" cy="1016000"/>
          </a:xfrm>
        </p:spPr>
        <p:txBody>
          <a:bodyPr/>
          <a:lstStyle/>
          <a:p>
            <a:r>
              <a:rPr lang="en-US" dirty="0"/>
              <a:t>Documents to know – trial balance</a:t>
            </a:r>
          </a:p>
        </p:txBody>
      </p:sp>
      <p:sp>
        <p:nvSpPr>
          <p:cNvPr id="3" name="Content Placeholder 2">
            <a:extLst>
              <a:ext uri="{FF2B5EF4-FFF2-40B4-BE49-F238E27FC236}">
                <a16:creationId xmlns:a16="http://schemas.microsoft.com/office/drawing/2014/main" id="{89E4F81A-D517-F2EA-2D73-794C9C25A265}"/>
              </a:ext>
            </a:extLst>
          </p:cNvPr>
          <p:cNvSpPr>
            <a:spLocks noGrp="1"/>
          </p:cNvSpPr>
          <p:nvPr>
            <p:ph idx="1"/>
          </p:nvPr>
        </p:nvSpPr>
        <p:spPr>
          <a:xfrm>
            <a:off x="1270000" y="3035300"/>
            <a:ext cx="4927600" cy="5448300"/>
          </a:xfrm>
        </p:spPr>
        <p:txBody>
          <a:bodyPr/>
          <a:lstStyle/>
          <a:p>
            <a:r>
              <a:rPr lang="en-US" sz="2800" dirty="0"/>
              <a:t>A trial balance is a report/document that generates the balances for all income, expense, and asset accounts.</a:t>
            </a:r>
          </a:p>
          <a:p>
            <a:r>
              <a:rPr lang="en-US" sz="2800" dirty="0"/>
              <a:t>The trial balance includes account number, name, and balance.</a:t>
            </a:r>
          </a:p>
        </p:txBody>
      </p:sp>
      <p:pic>
        <p:nvPicPr>
          <p:cNvPr id="4" name="Content Placeholder 4">
            <a:extLst>
              <a:ext uri="{FF2B5EF4-FFF2-40B4-BE49-F238E27FC236}">
                <a16:creationId xmlns:a16="http://schemas.microsoft.com/office/drawing/2014/main" id="{108E9369-B5A2-E2E0-749A-01A04ED29197}"/>
              </a:ext>
            </a:extLst>
          </p:cNvPr>
          <p:cNvPicPr>
            <a:picLocks noChangeAspect="1"/>
          </p:cNvPicPr>
          <p:nvPr/>
        </p:nvPicPr>
        <p:blipFill rotWithShape="1">
          <a:blip r:embed="rId2"/>
          <a:srcRect r="1591" b="2490"/>
          <a:stretch/>
        </p:blipFill>
        <p:spPr bwMode="auto">
          <a:xfrm>
            <a:off x="6786882" y="3364443"/>
            <a:ext cx="5478780" cy="3024714"/>
          </a:xfrm>
          <a:prstGeom prst="rect">
            <a:avLst/>
          </a:prstGeom>
          <a:noFill/>
          <a:ln w="28575">
            <a:solidFill>
              <a:srgbClr val="3D3633"/>
            </a:solidFill>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pic>
    </p:spTree>
    <p:extLst>
      <p:ext uri="{BB962C8B-B14F-4D97-AF65-F5344CB8AC3E}">
        <p14:creationId xmlns:p14="http://schemas.microsoft.com/office/powerpoint/2010/main" val="132145736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E56F0-F9D6-0F0C-69C1-2C542FEFBC26}"/>
              </a:ext>
            </a:extLst>
          </p:cNvPr>
          <p:cNvSpPr>
            <a:spLocks noGrp="1"/>
          </p:cNvSpPr>
          <p:nvPr>
            <p:ph type="title"/>
          </p:nvPr>
        </p:nvSpPr>
        <p:spPr/>
        <p:txBody>
          <a:bodyPr/>
          <a:lstStyle/>
          <a:p>
            <a:r>
              <a:rPr lang="en-US" dirty="0"/>
              <a:t>Documents to know – general ledger detail</a:t>
            </a:r>
          </a:p>
        </p:txBody>
      </p:sp>
      <p:sp>
        <p:nvSpPr>
          <p:cNvPr id="3" name="Content Placeholder 2">
            <a:extLst>
              <a:ext uri="{FF2B5EF4-FFF2-40B4-BE49-F238E27FC236}">
                <a16:creationId xmlns:a16="http://schemas.microsoft.com/office/drawing/2014/main" id="{D3FA742E-44C6-EE64-9451-F90B36751565}"/>
              </a:ext>
            </a:extLst>
          </p:cNvPr>
          <p:cNvSpPr>
            <a:spLocks noGrp="1"/>
          </p:cNvSpPr>
          <p:nvPr>
            <p:ph idx="1"/>
          </p:nvPr>
        </p:nvSpPr>
        <p:spPr>
          <a:xfrm>
            <a:off x="549438" y="3398520"/>
            <a:ext cx="4851400" cy="5448300"/>
          </a:xfrm>
        </p:spPr>
        <p:txBody>
          <a:bodyPr/>
          <a:lstStyle/>
          <a:p>
            <a:r>
              <a:rPr lang="en-US" sz="2800" dirty="0"/>
              <a:t>General ledger (GL) detail is a report that shows the individual journal entries for every account listed on the trial balance.</a:t>
            </a:r>
          </a:p>
          <a:p>
            <a:r>
              <a:rPr lang="en-US" sz="2800" dirty="0"/>
              <a:t>GLs include individual entries that make up the account balance (entry date, description, amount).</a:t>
            </a:r>
          </a:p>
        </p:txBody>
      </p:sp>
      <p:pic>
        <p:nvPicPr>
          <p:cNvPr id="4" name="Content Placeholder 4">
            <a:extLst>
              <a:ext uri="{FF2B5EF4-FFF2-40B4-BE49-F238E27FC236}">
                <a16:creationId xmlns:a16="http://schemas.microsoft.com/office/drawing/2014/main" id="{FB041051-2DD4-7A17-4CB8-91E779A66DFD}"/>
              </a:ext>
            </a:extLst>
          </p:cNvPr>
          <p:cNvPicPr>
            <a:picLocks noChangeAspect="1"/>
          </p:cNvPicPr>
          <p:nvPr/>
        </p:nvPicPr>
        <p:blipFill rotWithShape="1">
          <a:blip r:embed="rId2"/>
          <a:srcRect l="982" t="1037" r="841"/>
          <a:stretch/>
        </p:blipFill>
        <p:spPr bwMode="auto">
          <a:xfrm>
            <a:off x="6032101" y="3429000"/>
            <a:ext cx="6344122" cy="4406900"/>
          </a:xfrm>
          <a:prstGeom prst="rect">
            <a:avLst/>
          </a:prstGeom>
          <a:noFill/>
          <a:ln w="28575">
            <a:solidFill>
              <a:srgbClr val="3D3633"/>
            </a:solidFill>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pic>
    </p:spTree>
    <p:extLst>
      <p:ext uri="{BB962C8B-B14F-4D97-AF65-F5344CB8AC3E}">
        <p14:creationId xmlns:p14="http://schemas.microsoft.com/office/powerpoint/2010/main" val="2314332812"/>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31289-0D94-A844-DC25-24C02F313A61}"/>
              </a:ext>
            </a:extLst>
          </p:cNvPr>
          <p:cNvSpPr>
            <a:spLocks noGrp="1"/>
          </p:cNvSpPr>
          <p:nvPr>
            <p:ph type="title"/>
          </p:nvPr>
        </p:nvSpPr>
        <p:spPr/>
        <p:txBody>
          <a:bodyPr/>
          <a:lstStyle/>
          <a:p>
            <a:r>
              <a:rPr lang="en-US" dirty="0"/>
              <a:t>Documents to know – depreciation schedule</a:t>
            </a:r>
          </a:p>
        </p:txBody>
      </p:sp>
      <p:sp>
        <p:nvSpPr>
          <p:cNvPr id="3" name="Content Placeholder 2">
            <a:extLst>
              <a:ext uri="{FF2B5EF4-FFF2-40B4-BE49-F238E27FC236}">
                <a16:creationId xmlns:a16="http://schemas.microsoft.com/office/drawing/2014/main" id="{EE9775FC-F755-086A-C9F1-E3E10B2D73FC}"/>
              </a:ext>
            </a:extLst>
          </p:cNvPr>
          <p:cNvSpPr>
            <a:spLocks noGrp="1"/>
          </p:cNvSpPr>
          <p:nvPr>
            <p:ph idx="1"/>
          </p:nvPr>
        </p:nvSpPr>
        <p:spPr>
          <a:xfrm>
            <a:off x="711200" y="3352800"/>
            <a:ext cx="4419600" cy="5448300"/>
          </a:xfrm>
        </p:spPr>
        <p:txBody>
          <a:bodyPr/>
          <a:lstStyle/>
          <a:p>
            <a:r>
              <a:rPr lang="en-US" sz="2800" dirty="0"/>
              <a:t>A depreciation schedule is a listing of fixed assets at the facility.</a:t>
            </a:r>
          </a:p>
          <a:p>
            <a:r>
              <a:rPr lang="en-US" sz="2800" dirty="0"/>
              <a:t>Depreciation schedules include asset descriptions, place in service date, estimated useful life, depreciation method, and depreciation expense for the year.</a:t>
            </a:r>
          </a:p>
        </p:txBody>
      </p:sp>
      <p:pic>
        <p:nvPicPr>
          <p:cNvPr id="4" name="Picture 3">
            <a:extLst>
              <a:ext uri="{FF2B5EF4-FFF2-40B4-BE49-F238E27FC236}">
                <a16:creationId xmlns:a16="http://schemas.microsoft.com/office/drawing/2014/main" id="{0ECD30F6-ECB9-125B-8C4C-698178F9668C}"/>
              </a:ext>
            </a:extLst>
          </p:cNvPr>
          <p:cNvPicPr>
            <a:picLocks noChangeAspect="1"/>
          </p:cNvPicPr>
          <p:nvPr/>
        </p:nvPicPr>
        <p:blipFill>
          <a:blip r:embed="rId2"/>
          <a:stretch>
            <a:fillRect/>
          </a:stretch>
        </p:blipFill>
        <p:spPr>
          <a:xfrm>
            <a:off x="5283200" y="4114800"/>
            <a:ext cx="7188475" cy="3203349"/>
          </a:xfrm>
          <a:prstGeom prst="rect">
            <a:avLst/>
          </a:prstGeom>
        </p:spPr>
      </p:pic>
    </p:spTree>
    <p:extLst>
      <p:ext uri="{BB962C8B-B14F-4D97-AF65-F5344CB8AC3E}">
        <p14:creationId xmlns:p14="http://schemas.microsoft.com/office/powerpoint/2010/main" val="3588758661"/>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53F002-AAEE-E2ED-ECD5-D6E7B7DD1B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003CCC-520C-6F2F-24D2-7008BA1F4D8B}"/>
              </a:ext>
            </a:extLst>
          </p:cNvPr>
          <p:cNvSpPr>
            <a:spLocks noGrp="1"/>
          </p:cNvSpPr>
          <p:nvPr>
            <p:ph type="ctrTitle"/>
          </p:nvPr>
        </p:nvSpPr>
        <p:spPr>
          <a:xfrm>
            <a:off x="974725" y="3352800"/>
            <a:ext cx="11055350" cy="1616075"/>
          </a:xfrm>
        </p:spPr>
        <p:txBody>
          <a:bodyPr/>
          <a:lstStyle/>
          <a:p>
            <a:r>
              <a:rPr lang="en-US" dirty="0">
                <a:solidFill>
                  <a:schemeClr val="bg1"/>
                </a:solidFill>
              </a:rPr>
              <a:t>What is included on a cost report?</a:t>
            </a:r>
          </a:p>
        </p:txBody>
      </p:sp>
    </p:spTree>
    <p:extLst>
      <p:ext uri="{BB962C8B-B14F-4D97-AF65-F5344CB8AC3E}">
        <p14:creationId xmlns:p14="http://schemas.microsoft.com/office/powerpoint/2010/main" val="1709461330"/>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C9393-3E3C-BE45-7DD4-0745158EF552}"/>
              </a:ext>
            </a:extLst>
          </p:cNvPr>
          <p:cNvSpPr>
            <a:spLocks noGrp="1"/>
          </p:cNvSpPr>
          <p:nvPr>
            <p:ph type="title"/>
          </p:nvPr>
        </p:nvSpPr>
        <p:spPr/>
        <p:txBody>
          <a:bodyPr/>
          <a:lstStyle/>
          <a:p>
            <a:r>
              <a:rPr lang="en-US" dirty="0"/>
              <a:t>Data on a cost report</a:t>
            </a:r>
          </a:p>
        </p:txBody>
      </p:sp>
      <p:sp>
        <p:nvSpPr>
          <p:cNvPr id="3" name="Content Placeholder 2">
            <a:extLst>
              <a:ext uri="{FF2B5EF4-FFF2-40B4-BE49-F238E27FC236}">
                <a16:creationId xmlns:a16="http://schemas.microsoft.com/office/drawing/2014/main" id="{714565EE-E3B4-9494-A374-1FDCEE06BAC3}"/>
              </a:ext>
            </a:extLst>
          </p:cNvPr>
          <p:cNvSpPr>
            <a:spLocks noGrp="1"/>
          </p:cNvSpPr>
          <p:nvPr>
            <p:ph idx="1"/>
          </p:nvPr>
        </p:nvSpPr>
        <p:spPr/>
        <p:txBody>
          <a:bodyPr/>
          <a:lstStyle/>
          <a:p>
            <a:r>
              <a:rPr lang="en-US" sz="2800" b="1" dirty="0"/>
              <a:t>Costs</a:t>
            </a:r>
          </a:p>
          <a:p>
            <a:pPr lvl="1">
              <a:buFont typeface="Wingdings" panose="05000000000000000000" pitchFamily="2" charset="2"/>
              <a:buChar char="ü"/>
            </a:pPr>
            <a:r>
              <a:rPr lang="en-US" sz="2800" dirty="0"/>
              <a:t>Direct</a:t>
            </a:r>
          </a:p>
          <a:p>
            <a:pPr marL="914400" lvl="3">
              <a:buFont typeface="Wingdings" panose="05000000000000000000" pitchFamily="2" charset="2"/>
              <a:buChar char="ü"/>
            </a:pPr>
            <a:r>
              <a:rPr lang="en-US" sz="2800" dirty="0"/>
              <a:t>Indirect</a:t>
            </a:r>
          </a:p>
          <a:p>
            <a:pPr marL="914400" lvl="3">
              <a:buFont typeface="Wingdings" panose="05000000000000000000" pitchFamily="2" charset="2"/>
              <a:buChar char="ü"/>
            </a:pPr>
            <a:r>
              <a:rPr lang="en-US" sz="2800" dirty="0"/>
              <a:t>Non-Allowable</a:t>
            </a:r>
          </a:p>
          <a:p>
            <a:pPr marL="914400" lvl="3">
              <a:buFont typeface="Wingdings" panose="05000000000000000000" pitchFamily="2" charset="2"/>
              <a:buChar char="ü"/>
            </a:pPr>
            <a:r>
              <a:rPr lang="en-US" sz="2800" dirty="0"/>
              <a:t>Anticipated</a:t>
            </a:r>
          </a:p>
          <a:p>
            <a:pPr marL="457200" lvl="3">
              <a:buFont typeface="Wingdings" panose="05000000000000000000" pitchFamily="2" charset="2"/>
              <a:buChar char="ü"/>
            </a:pPr>
            <a:r>
              <a:rPr lang="en-US" sz="2800" b="1" dirty="0"/>
              <a:t>Visits</a:t>
            </a:r>
          </a:p>
          <a:p>
            <a:pPr marL="457200" lvl="3">
              <a:buFont typeface="Wingdings" panose="05000000000000000000" pitchFamily="2" charset="2"/>
              <a:buChar char="ü"/>
            </a:pPr>
            <a:r>
              <a:rPr lang="en-US" sz="2800" b="1" dirty="0"/>
              <a:t>General Provider Information</a:t>
            </a:r>
          </a:p>
        </p:txBody>
      </p:sp>
    </p:spTree>
    <p:extLst>
      <p:ext uri="{BB962C8B-B14F-4D97-AF65-F5344CB8AC3E}">
        <p14:creationId xmlns:p14="http://schemas.microsoft.com/office/powerpoint/2010/main" val="3346311255"/>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A4D4E-3D71-0EB5-0B31-C84697C47849}"/>
              </a:ext>
            </a:extLst>
          </p:cNvPr>
          <p:cNvSpPr>
            <a:spLocks noGrp="1"/>
          </p:cNvSpPr>
          <p:nvPr>
            <p:ph type="title"/>
          </p:nvPr>
        </p:nvSpPr>
        <p:spPr/>
        <p:txBody>
          <a:bodyPr/>
          <a:lstStyle/>
          <a:p>
            <a:r>
              <a:rPr lang="en-US" dirty="0"/>
              <a:t>Direct costs</a:t>
            </a:r>
          </a:p>
        </p:txBody>
      </p:sp>
      <p:sp>
        <p:nvSpPr>
          <p:cNvPr id="3" name="Content Placeholder 2">
            <a:extLst>
              <a:ext uri="{FF2B5EF4-FFF2-40B4-BE49-F238E27FC236}">
                <a16:creationId xmlns:a16="http://schemas.microsoft.com/office/drawing/2014/main" id="{AB0AA9C4-D1DC-DB79-CCB1-665E0525D7A0}"/>
              </a:ext>
            </a:extLst>
          </p:cNvPr>
          <p:cNvSpPr>
            <a:spLocks noGrp="1"/>
          </p:cNvSpPr>
          <p:nvPr>
            <p:ph idx="1"/>
          </p:nvPr>
        </p:nvSpPr>
        <p:spPr/>
        <p:txBody>
          <a:bodyPr/>
          <a:lstStyle/>
          <a:p>
            <a:r>
              <a:rPr lang="en-US" sz="2800" dirty="0"/>
              <a:t>What is a direct cost?</a:t>
            </a:r>
          </a:p>
          <a:p>
            <a:pPr lvl="1">
              <a:buFont typeface="Wingdings" panose="05000000000000000000" pitchFamily="2" charset="2"/>
              <a:buChar char="ü"/>
            </a:pPr>
            <a:r>
              <a:rPr lang="en-US" sz="2800" dirty="0"/>
              <a:t>A cost that has a direct health care impact to a patient.</a:t>
            </a:r>
          </a:p>
          <a:p>
            <a:pPr lvl="2">
              <a:buFont typeface="Wingdings" panose="05000000000000000000" pitchFamily="2" charset="2"/>
              <a:buChar char="ü"/>
            </a:pPr>
            <a:r>
              <a:rPr lang="en-US" sz="2800" dirty="0"/>
              <a:t>Patient-facing costs.</a:t>
            </a:r>
          </a:p>
          <a:p>
            <a:pPr lvl="2">
              <a:buFont typeface="Wingdings" panose="05000000000000000000" pitchFamily="2" charset="2"/>
              <a:buChar char="ü"/>
            </a:pPr>
            <a:r>
              <a:rPr lang="en-US" sz="2800" dirty="0"/>
              <a:t>Not administrative or overhead.</a:t>
            </a:r>
          </a:p>
          <a:p>
            <a:pPr marL="457200" lvl="2">
              <a:buFont typeface="Wingdings" panose="05000000000000000000" pitchFamily="2" charset="2"/>
              <a:buChar char="ü"/>
            </a:pPr>
            <a:r>
              <a:rPr lang="en-US" sz="2800" dirty="0"/>
              <a:t>Examples:</a:t>
            </a:r>
          </a:p>
          <a:p>
            <a:pPr marL="914400" lvl="3">
              <a:buFont typeface="Wingdings" panose="05000000000000000000" pitchFamily="2" charset="2"/>
              <a:buChar char="ü"/>
            </a:pPr>
            <a:r>
              <a:rPr lang="en-US" sz="2800" dirty="0"/>
              <a:t>Nursing salaries.</a:t>
            </a:r>
          </a:p>
          <a:p>
            <a:pPr marL="914400" lvl="3">
              <a:buFont typeface="Wingdings" panose="05000000000000000000" pitchFamily="2" charset="2"/>
              <a:buChar char="ü"/>
            </a:pPr>
            <a:r>
              <a:rPr lang="en-US" sz="2800" dirty="0"/>
              <a:t>Medical supplies.</a:t>
            </a:r>
          </a:p>
          <a:p>
            <a:pPr lvl="2"/>
            <a:endParaRPr lang="en-US" dirty="0"/>
          </a:p>
        </p:txBody>
      </p:sp>
    </p:spTree>
    <p:extLst>
      <p:ext uri="{BB962C8B-B14F-4D97-AF65-F5344CB8AC3E}">
        <p14:creationId xmlns:p14="http://schemas.microsoft.com/office/powerpoint/2010/main" val="2196740280"/>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6B75F-B98B-5CAE-2706-9CCC2D37F328}"/>
              </a:ext>
            </a:extLst>
          </p:cNvPr>
          <p:cNvSpPr>
            <a:spLocks noGrp="1"/>
          </p:cNvSpPr>
          <p:nvPr>
            <p:ph type="title"/>
          </p:nvPr>
        </p:nvSpPr>
        <p:spPr/>
        <p:txBody>
          <a:bodyPr/>
          <a:lstStyle/>
          <a:p>
            <a:r>
              <a:rPr lang="en-US" dirty="0"/>
              <a:t>Direct care costs</a:t>
            </a:r>
          </a:p>
        </p:txBody>
      </p:sp>
      <p:sp>
        <p:nvSpPr>
          <p:cNvPr id="3" name="Content Placeholder 5">
            <a:extLst>
              <a:ext uri="{FF2B5EF4-FFF2-40B4-BE49-F238E27FC236}">
                <a16:creationId xmlns:a16="http://schemas.microsoft.com/office/drawing/2014/main" id="{AD28748D-3A1A-FFC5-20E4-8CEA70CD01C0}"/>
              </a:ext>
            </a:extLst>
          </p:cNvPr>
          <p:cNvSpPr txBox="1">
            <a:spLocks/>
          </p:cNvSpPr>
          <p:nvPr/>
        </p:nvSpPr>
        <p:spPr>
          <a:xfrm>
            <a:off x="998541" y="2942813"/>
            <a:ext cx="3086893" cy="1152309"/>
          </a:xfrm>
          <a:prstGeom prst="rect">
            <a:avLst/>
          </a:prstGeom>
          <a:solidFill>
            <a:srgbClr val="009978"/>
          </a:solidFill>
        </p:spPr>
        <p:txBody>
          <a:bodyPr>
            <a:normAutofit/>
          </a:bodyPr>
          <a:lstStyle>
            <a:lvl1pPr marL="457200" indent="-457200" algn="l" rtl="0" eaLnBrk="0" fontAlgn="base" hangingPunct="0">
              <a:spcBef>
                <a:spcPts val="2400"/>
              </a:spcBef>
              <a:spcAft>
                <a:spcPct val="0"/>
              </a:spcAft>
              <a:buSzPct val="100000"/>
              <a:buFont typeface="Wingdings" panose="05000000000000000000" pitchFamily="2" charset="2"/>
              <a:buChar char="ü"/>
              <a:defRPr sz="3600">
                <a:solidFill>
                  <a:schemeClr val="tx1"/>
                </a:solidFill>
                <a:latin typeface="+mn-lt"/>
                <a:ea typeface="+mn-ea"/>
                <a:cs typeface="+mn-cs"/>
                <a:sym typeface="Arial" pitchFamily="34" charset="0"/>
              </a:defRPr>
            </a:lvl1pPr>
            <a:lvl2pPr marL="914400" indent="-457200" algn="l" rtl="0" eaLnBrk="0" fontAlgn="base" hangingPunct="0">
              <a:spcBef>
                <a:spcPts val="2400"/>
              </a:spcBef>
              <a:spcAft>
                <a:spcPct val="0"/>
              </a:spcAft>
              <a:buSzPct val="100000"/>
              <a:buFont typeface="Arial" pitchFamily="34" charset="0"/>
              <a:buChar char="•"/>
              <a:defRPr sz="3600">
                <a:solidFill>
                  <a:schemeClr val="tx1"/>
                </a:solidFill>
                <a:latin typeface="+mn-lt"/>
                <a:ea typeface="+mn-ea"/>
                <a:cs typeface="+mn-cs"/>
                <a:sym typeface="Arial" pitchFamily="34" charset="0"/>
              </a:defRPr>
            </a:lvl2pPr>
            <a:lvl3pPr marL="1371600" indent="-457200" algn="l" rtl="0" eaLnBrk="0" fontAlgn="base" hangingPunct="0">
              <a:spcBef>
                <a:spcPts val="2400"/>
              </a:spcBef>
              <a:spcAft>
                <a:spcPct val="0"/>
              </a:spcAft>
              <a:buSzPct val="100000"/>
              <a:buFont typeface="Wingdings" panose="05000000000000000000" pitchFamily="2" charset="2"/>
              <a:buChar char="§"/>
              <a:defRPr sz="3600">
                <a:solidFill>
                  <a:schemeClr val="tx1"/>
                </a:solidFill>
                <a:latin typeface="+mn-lt"/>
                <a:ea typeface="+mn-ea"/>
                <a:cs typeface="+mn-cs"/>
                <a:sym typeface="Arial" pitchFamily="34" charset="0"/>
              </a:defRPr>
            </a:lvl3pPr>
            <a:lvl4pPr marL="1828800" indent="-457200" algn="l" rtl="0" eaLnBrk="0" fontAlgn="base" hangingPunct="0">
              <a:spcBef>
                <a:spcPts val="2400"/>
              </a:spcBef>
              <a:spcAft>
                <a:spcPct val="0"/>
              </a:spcAft>
              <a:buSzPct val="100000"/>
              <a:buFont typeface="Symbol" panose="05050102010706020507" pitchFamily="18" charset="2"/>
              <a:buChar char="*"/>
              <a:defRPr sz="3600">
                <a:solidFill>
                  <a:schemeClr val="tx1"/>
                </a:solidFill>
                <a:latin typeface="+mn-lt"/>
                <a:ea typeface="+mn-ea"/>
                <a:cs typeface="+mn-cs"/>
                <a:sym typeface="Arial" pitchFamily="34" charset="0"/>
              </a:defRPr>
            </a:lvl4pPr>
            <a:lvl5pPr marL="2286000" indent="-457200" algn="l" rtl="0" eaLnBrk="0" fontAlgn="base" hangingPunct="0">
              <a:spcBef>
                <a:spcPts val="2400"/>
              </a:spcBef>
              <a:spcAft>
                <a:spcPct val="0"/>
              </a:spcAft>
              <a:buSzPct val="100000"/>
              <a:buFont typeface="Wingdings" panose="05000000000000000000" pitchFamily="2" charset="2"/>
              <a:buChar char="Ø"/>
              <a:defRPr sz="3600">
                <a:solidFill>
                  <a:schemeClr val="tx1"/>
                </a:solidFill>
                <a:latin typeface="+mn-lt"/>
                <a:ea typeface="+mn-ea"/>
                <a:cs typeface="+mn-cs"/>
                <a:sym typeface="Arial" pitchFamily="34" charset="0"/>
              </a:defRPr>
            </a:lvl5pPr>
            <a:lvl6pPr marL="3149600" indent="-457200" algn="l" rtl="0" fontAlgn="base">
              <a:spcBef>
                <a:spcPts val="2400"/>
              </a:spcBef>
              <a:spcAft>
                <a:spcPct val="0"/>
              </a:spcAft>
              <a:buSzPct val="100000"/>
              <a:buFont typeface="Arial" charset="0"/>
              <a:buChar char="•"/>
              <a:defRPr sz="3600">
                <a:solidFill>
                  <a:schemeClr val="tx1"/>
                </a:solidFill>
                <a:latin typeface="+mn-lt"/>
                <a:ea typeface="+mn-ea"/>
                <a:cs typeface="+mn-cs"/>
                <a:sym typeface="Arial" charset="0"/>
              </a:defRPr>
            </a:lvl6pPr>
            <a:lvl7pPr marL="3606800" indent="-457200" algn="l" rtl="0" fontAlgn="base">
              <a:spcBef>
                <a:spcPts val="2400"/>
              </a:spcBef>
              <a:spcAft>
                <a:spcPct val="0"/>
              </a:spcAft>
              <a:buSzPct val="100000"/>
              <a:buFont typeface="Arial" charset="0"/>
              <a:buChar char="•"/>
              <a:defRPr sz="3600">
                <a:solidFill>
                  <a:schemeClr val="tx1"/>
                </a:solidFill>
                <a:latin typeface="+mn-lt"/>
                <a:ea typeface="+mn-ea"/>
                <a:cs typeface="+mn-cs"/>
                <a:sym typeface="Arial" charset="0"/>
              </a:defRPr>
            </a:lvl7pPr>
            <a:lvl8pPr marL="4064000" indent="-457200" algn="l" rtl="0" fontAlgn="base">
              <a:spcBef>
                <a:spcPts val="2400"/>
              </a:spcBef>
              <a:spcAft>
                <a:spcPct val="0"/>
              </a:spcAft>
              <a:buSzPct val="100000"/>
              <a:buFont typeface="Arial" charset="0"/>
              <a:buChar char="•"/>
              <a:defRPr sz="3600">
                <a:solidFill>
                  <a:schemeClr val="tx1"/>
                </a:solidFill>
                <a:latin typeface="+mn-lt"/>
                <a:ea typeface="+mn-ea"/>
                <a:cs typeface="+mn-cs"/>
                <a:sym typeface="Arial" charset="0"/>
              </a:defRPr>
            </a:lvl8pPr>
            <a:lvl9pPr marL="4521200" indent="-457200" algn="l" rtl="0" fontAlgn="base">
              <a:spcBef>
                <a:spcPts val="2400"/>
              </a:spcBef>
              <a:spcAft>
                <a:spcPct val="0"/>
              </a:spcAft>
              <a:buSzPct val="100000"/>
              <a:buFont typeface="Arial" charset="0"/>
              <a:buChar char="•"/>
              <a:defRPr sz="3600">
                <a:solidFill>
                  <a:schemeClr val="tx1"/>
                </a:solidFill>
                <a:latin typeface="+mn-lt"/>
                <a:ea typeface="+mn-ea"/>
                <a:cs typeface="+mn-cs"/>
                <a:sym typeface="Arial" charset="0"/>
              </a:defRPr>
            </a:lvl9pPr>
          </a:lstStyle>
          <a:p>
            <a:pPr marL="0" indent="0" algn="ctr">
              <a:buFont typeface="Wingdings" panose="05000000000000000000" pitchFamily="2" charset="2"/>
              <a:buNone/>
            </a:pPr>
            <a:r>
              <a:rPr lang="en-US" sz="2800" kern="0" dirty="0">
                <a:latin typeface="Arial" panose="020B0604020202020204" pitchFamily="34" charset="0"/>
                <a:cs typeface="Arial" panose="020B0604020202020204" pitchFamily="34" charset="0"/>
              </a:rPr>
              <a:t>Directly Related  to Patient Care</a:t>
            </a:r>
          </a:p>
        </p:txBody>
      </p:sp>
      <p:sp>
        <p:nvSpPr>
          <p:cNvPr id="4" name="Text Placeholder 2">
            <a:extLst>
              <a:ext uri="{FF2B5EF4-FFF2-40B4-BE49-F238E27FC236}">
                <a16:creationId xmlns:a16="http://schemas.microsoft.com/office/drawing/2014/main" id="{B290A03A-5059-DC0A-2142-4D33EC0B2E15}"/>
              </a:ext>
            </a:extLst>
          </p:cNvPr>
          <p:cNvSpPr txBox="1">
            <a:spLocks/>
          </p:cNvSpPr>
          <p:nvPr/>
        </p:nvSpPr>
        <p:spPr>
          <a:xfrm>
            <a:off x="1016000" y="4078388"/>
            <a:ext cx="3051978" cy="3648208"/>
          </a:xfrm>
          <a:prstGeom prst="rect">
            <a:avLst/>
          </a:prstGeom>
          <a:solidFill>
            <a:schemeClr val="bg1">
              <a:lumMod val="95000"/>
            </a:schemeClr>
          </a:solidFill>
        </p:spPr>
        <p:txBody>
          <a:bodyPr>
            <a:noAutofit/>
          </a:bodyPr>
          <a:lstStyle>
            <a:lvl1pPr marL="457200" indent="-457200" algn="l" rtl="0" eaLnBrk="0" fontAlgn="base" hangingPunct="0">
              <a:spcBef>
                <a:spcPts val="2400"/>
              </a:spcBef>
              <a:spcAft>
                <a:spcPct val="0"/>
              </a:spcAft>
              <a:buSzPct val="100000"/>
              <a:buFont typeface="Wingdings" panose="05000000000000000000" pitchFamily="2" charset="2"/>
              <a:buChar char="ü"/>
              <a:defRPr sz="3600">
                <a:solidFill>
                  <a:schemeClr val="tx1"/>
                </a:solidFill>
                <a:latin typeface="+mn-lt"/>
                <a:ea typeface="+mn-ea"/>
                <a:cs typeface="+mn-cs"/>
                <a:sym typeface="Arial" pitchFamily="34" charset="0"/>
              </a:defRPr>
            </a:lvl1pPr>
            <a:lvl2pPr marL="914400" indent="-457200" algn="l" rtl="0" eaLnBrk="0" fontAlgn="base" hangingPunct="0">
              <a:spcBef>
                <a:spcPts val="2400"/>
              </a:spcBef>
              <a:spcAft>
                <a:spcPct val="0"/>
              </a:spcAft>
              <a:buSzPct val="100000"/>
              <a:buFont typeface="Arial" pitchFamily="34" charset="0"/>
              <a:buChar char="•"/>
              <a:defRPr sz="3600">
                <a:solidFill>
                  <a:schemeClr val="tx1"/>
                </a:solidFill>
                <a:latin typeface="+mn-lt"/>
                <a:ea typeface="+mn-ea"/>
                <a:cs typeface="+mn-cs"/>
                <a:sym typeface="Arial" pitchFamily="34" charset="0"/>
              </a:defRPr>
            </a:lvl2pPr>
            <a:lvl3pPr marL="1371600" indent="-457200" algn="l" rtl="0" eaLnBrk="0" fontAlgn="base" hangingPunct="0">
              <a:spcBef>
                <a:spcPts val="2400"/>
              </a:spcBef>
              <a:spcAft>
                <a:spcPct val="0"/>
              </a:spcAft>
              <a:buSzPct val="100000"/>
              <a:buFont typeface="Wingdings" panose="05000000000000000000" pitchFamily="2" charset="2"/>
              <a:buChar char="§"/>
              <a:defRPr sz="3600">
                <a:solidFill>
                  <a:schemeClr val="tx1"/>
                </a:solidFill>
                <a:latin typeface="+mn-lt"/>
                <a:ea typeface="+mn-ea"/>
                <a:cs typeface="+mn-cs"/>
                <a:sym typeface="Arial" pitchFamily="34" charset="0"/>
              </a:defRPr>
            </a:lvl3pPr>
            <a:lvl4pPr marL="1828800" indent="-457200" algn="l" rtl="0" eaLnBrk="0" fontAlgn="base" hangingPunct="0">
              <a:spcBef>
                <a:spcPts val="2400"/>
              </a:spcBef>
              <a:spcAft>
                <a:spcPct val="0"/>
              </a:spcAft>
              <a:buSzPct val="100000"/>
              <a:buFont typeface="Symbol" panose="05050102010706020507" pitchFamily="18" charset="2"/>
              <a:buChar char="*"/>
              <a:defRPr sz="3600">
                <a:solidFill>
                  <a:schemeClr val="tx1"/>
                </a:solidFill>
                <a:latin typeface="+mn-lt"/>
                <a:ea typeface="+mn-ea"/>
                <a:cs typeface="+mn-cs"/>
                <a:sym typeface="Arial" pitchFamily="34" charset="0"/>
              </a:defRPr>
            </a:lvl4pPr>
            <a:lvl5pPr marL="2286000" indent="-457200" algn="l" rtl="0" eaLnBrk="0" fontAlgn="base" hangingPunct="0">
              <a:spcBef>
                <a:spcPts val="2400"/>
              </a:spcBef>
              <a:spcAft>
                <a:spcPct val="0"/>
              </a:spcAft>
              <a:buSzPct val="100000"/>
              <a:buFont typeface="Wingdings" panose="05000000000000000000" pitchFamily="2" charset="2"/>
              <a:buChar char="Ø"/>
              <a:defRPr sz="3600">
                <a:solidFill>
                  <a:schemeClr val="tx1"/>
                </a:solidFill>
                <a:latin typeface="+mn-lt"/>
                <a:ea typeface="+mn-ea"/>
                <a:cs typeface="+mn-cs"/>
                <a:sym typeface="Arial" pitchFamily="34" charset="0"/>
              </a:defRPr>
            </a:lvl5pPr>
            <a:lvl6pPr marL="3149600" indent="-457200" algn="l" rtl="0" fontAlgn="base">
              <a:spcBef>
                <a:spcPts val="2400"/>
              </a:spcBef>
              <a:spcAft>
                <a:spcPct val="0"/>
              </a:spcAft>
              <a:buSzPct val="100000"/>
              <a:buFont typeface="Arial" charset="0"/>
              <a:buChar char="•"/>
              <a:defRPr sz="3600">
                <a:solidFill>
                  <a:schemeClr val="tx1"/>
                </a:solidFill>
                <a:latin typeface="+mn-lt"/>
                <a:ea typeface="+mn-ea"/>
                <a:cs typeface="+mn-cs"/>
                <a:sym typeface="Arial" charset="0"/>
              </a:defRPr>
            </a:lvl6pPr>
            <a:lvl7pPr marL="3606800" indent="-457200" algn="l" rtl="0" fontAlgn="base">
              <a:spcBef>
                <a:spcPts val="2400"/>
              </a:spcBef>
              <a:spcAft>
                <a:spcPct val="0"/>
              </a:spcAft>
              <a:buSzPct val="100000"/>
              <a:buFont typeface="Arial" charset="0"/>
              <a:buChar char="•"/>
              <a:defRPr sz="3600">
                <a:solidFill>
                  <a:schemeClr val="tx1"/>
                </a:solidFill>
                <a:latin typeface="+mn-lt"/>
                <a:ea typeface="+mn-ea"/>
                <a:cs typeface="+mn-cs"/>
                <a:sym typeface="Arial" charset="0"/>
              </a:defRPr>
            </a:lvl7pPr>
            <a:lvl8pPr marL="4064000" indent="-457200" algn="l" rtl="0" fontAlgn="base">
              <a:spcBef>
                <a:spcPts val="2400"/>
              </a:spcBef>
              <a:spcAft>
                <a:spcPct val="0"/>
              </a:spcAft>
              <a:buSzPct val="100000"/>
              <a:buFont typeface="Arial" charset="0"/>
              <a:buChar char="•"/>
              <a:defRPr sz="3600">
                <a:solidFill>
                  <a:schemeClr val="tx1"/>
                </a:solidFill>
                <a:latin typeface="+mn-lt"/>
                <a:ea typeface="+mn-ea"/>
                <a:cs typeface="+mn-cs"/>
                <a:sym typeface="Arial" charset="0"/>
              </a:defRPr>
            </a:lvl8pPr>
            <a:lvl9pPr marL="4521200" indent="-457200" algn="l" rtl="0" fontAlgn="base">
              <a:spcBef>
                <a:spcPts val="2400"/>
              </a:spcBef>
              <a:spcAft>
                <a:spcPct val="0"/>
              </a:spcAft>
              <a:buSzPct val="100000"/>
              <a:buFont typeface="Arial" charset="0"/>
              <a:buChar char="•"/>
              <a:defRPr sz="3600">
                <a:solidFill>
                  <a:schemeClr val="tx1"/>
                </a:solidFill>
                <a:latin typeface="+mn-lt"/>
                <a:ea typeface="+mn-ea"/>
                <a:cs typeface="+mn-cs"/>
                <a:sym typeface="Arial" charset="0"/>
              </a:defRPr>
            </a:lvl9pPr>
          </a:lstStyle>
          <a:p>
            <a:pPr>
              <a:buClr>
                <a:schemeClr val="tx1"/>
              </a:buClr>
            </a:pPr>
            <a:r>
              <a:rPr lang="en-US" sz="2400" kern="0" dirty="0">
                <a:latin typeface="Arial" panose="020B0604020202020204" pitchFamily="34" charset="0"/>
                <a:cs typeface="Arial" panose="020B0604020202020204" pitchFamily="34" charset="0"/>
              </a:rPr>
              <a:t>Direct costs related to </a:t>
            </a:r>
            <a:r>
              <a:rPr lang="en-US" sz="2400" b="1" kern="0" dirty="0">
                <a:latin typeface="Arial" panose="020B0604020202020204" pitchFamily="34" charset="0"/>
                <a:cs typeface="Arial" panose="020B0604020202020204" pitchFamily="34" charset="0"/>
              </a:rPr>
              <a:t>ALL </a:t>
            </a:r>
            <a:r>
              <a:rPr lang="en-US" sz="2400" kern="0" dirty="0">
                <a:latin typeface="Arial" panose="020B0604020202020204" pitchFamily="34" charset="0"/>
                <a:cs typeface="Arial" panose="020B0604020202020204" pitchFamily="34" charset="0"/>
              </a:rPr>
              <a:t>services provided (CCBHC and non-CCBHC).</a:t>
            </a:r>
            <a:endParaRPr lang="en-US" sz="2400" b="1" kern="0" dirty="0">
              <a:latin typeface="Arial" panose="020B0604020202020204" pitchFamily="34" charset="0"/>
              <a:cs typeface="Arial" panose="020B0604020202020204" pitchFamily="34" charset="0"/>
            </a:endParaRPr>
          </a:p>
          <a:p>
            <a:pPr>
              <a:buClr>
                <a:schemeClr val="tx1"/>
              </a:buClr>
            </a:pPr>
            <a:r>
              <a:rPr lang="en-US" sz="2400" kern="0" dirty="0">
                <a:latin typeface="Arial" panose="020B0604020202020204" pitchFamily="34" charset="0"/>
                <a:cs typeface="Arial" panose="020B0604020202020204" pitchFamily="34" charset="0"/>
              </a:rPr>
              <a:t>Nurse salaries providing services to all patients.</a:t>
            </a:r>
          </a:p>
        </p:txBody>
      </p:sp>
      <p:sp>
        <p:nvSpPr>
          <p:cNvPr id="5" name="Content Placeholder 6">
            <a:extLst>
              <a:ext uri="{FF2B5EF4-FFF2-40B4-BE49-F238E27FC236}">
                <a16:creationId xmlns:a16="http://schemas.microsoft.com/office/drawing/2014/main" id="{1BD583CD-27C1-3EE3-69DF-7D44B32550DE}"/>
              </a:ext>
            </a:extLst>
          </p:cNvPr>
          <p:cNvSpPr txBox="1">
            <a:spLocks/>
          </p:cNvSpPr>
          <p:nvPr/>
        </p:nvSpPr>
        <p:spPr>
          <a:xfrm>
            <a:off x="4991473" y="2926080"/>
            <a:ext cx="3021854" cy="1169042"/>
          </a:xfrm>
          <a:prstGeom prst="rect">
            <a:avLst/>
          </a:prstGeom>
          <a:solidFill>
            <a:srgbClr val="78B269"/>
          </a:solidFill>
        </p:spPr>
        <p:txBody>
          <a:bodyPr/>
          <a:lstStyle>
            <a:lvl1pPr marL="457200" indent="-457200" algn="l" rtl="0" eaLnBrk="0" fontAlgn="base" hangingPunct="0">
              <a:spcBef>
                <a:spcPts val="2400"/>
              </a:spcBef>
              <a:spcAft>
                <a:spcPct val="0"/>
              </a:spcAft>
              <a:buSzPct val="100000"/>
              <a:buFont typeface="Wingdings" panose="05000000000000000000" pitchFamily="2" charset="2"/>
              <a:buChar char="ü"/>
              <a:defRPr sz="3600">
                <a:solidFill>
                  <a:schemeClr val="tx1"/>
                </a:solidFill>
                <a:latin typeface="+mn-lt"/>
                <a:ea typeface="+mn-ea"/>
                <a:cs typeface="+mn-cs"/>
                <a:sym typeface="Arial" pitchFamily="34" charset="0"/>
              </a:defRPr>
            </a:lvl1pPr>
            <a:lvl2pPr marL="914400" indent="-457200" algn="l" rtl="0" eaLnBrk="0" fontAlgn="base" hangingPunct="0">
              <a:spcBef>
                <a:spcPts val="2400"/>
              </a:spcBef>
              <a:spcAft>
                <a:spcPct val="0"/>
              </a:spcAft>
              <a:buSzPct val="100000"/>
              <a:buFont typeface="Arial" pitchFamily="34" charset="0"/>
              <a:buChar char="•"/>
              <a:defRPr sz="3600">
                <a:solidFill>
                  <a:schemeClr val="tx1"/>
                </a:solidFill>
                <a:latin typeface="+mn-lt"/>
                <a:ea typeface="+mn-ea"/>
                <a:cs typeface="+mn-cs"/>
                <a:sym typeface="Arial" pitchFamily="34" charset="0"/>
              </a:defRPr>
            </a:lvl2pPr>
            <a:lvl3pPr marL="1371600" indent="-457200" algn="l" rtl="0" eaLnBrk="0" fontAlgn="base" hangingPunct="0">
              <a:spcBef>
                <a:spcPts val="2400"/>
              </a:spcBef>
              <a:spcAft>
                <a:spcPct val="0"/>
              </a:spcAft>
              <a:buSzPct val="100000"/>
              <a:buFont typeface="Wingdings" panose="05000000000000000000" pitchFamily="2" charset="2"/>
              <a:buChar char="§"/>
              <a:defRPr sz="3600">
                <a:solidFill>
                  <a:schemeClr val="tx1"/>
                </a:solidFill>
                <a:latin typeface="+mn-lt"/>
                <a:ea typeface="+mn-ea"/>
                <a:cs typeface="+mn-cs"/>
                <a:sym typeface="Arial" pitchFamily="34" charset="0"/>
              </a:defRPr>
            </a:lvl3pPr>
            <a:lvl4pPr marL="1828800" indent="-457200" algn="l" rtl="0" eaLnBrk="0" fontAlgn="base" hangingPunct="0">
              <a:spcBef>
                <a:spcPts val="2400"/>
              </a:spcBef>
              <a:spcAft>
                <a:spcPct val="0"/>
              </a:spcAft>
              <a:buSzPct val="100000"/>
              <a:buFont typeface="Symbol" panose="05050102010706020507" pitchFamily="18" charset="2"/>
              <a:buChar char="*"/>
              <a:defRPr sz="3600">
                <a:solidFill>
                  <a:schemeClr val="tx1"/>
                </a:solidFill>
                <a:latin typeface="+mn-lt"/>
                <a:ea typeface="+mn-ea"/>
                <a:cs typeface="+mn-cs"/>
                <a:sym typeface="Arial" pitchFamily="34" charset="0"/>
              </a:defRPr>
            </a:lvl4pPr>
            <a:lvl5pPr marL="2286000" indent="-457200" algn="l" rtl="0" eaLnBrk="0" fontAlgn="base" hangingPunct="0">
              <a:spcBef>
                <a:spcPts val="2400"/>
              </a:spcBef>
              <a:spcAft>
                <a:spcPct val="0"/>
              </a:spcAft>
              <a:buSzPct val="100000"/>
              <a:buFont typeface="Wingdings" panose="05000000000000000000" pitchFamily="2" charset="2"/>
              <a:buChar char="Ø"/>
              <a:defRPr sz="3600">
                <a:solidFill>
                  <a:schemeClr val="tx1"/>
                </a:solidFill>
                <a:latin typeface="+mn-lt"/>
                <a:ea typeface="+mn-ea"/>
                <a:cs typeface="+mn-cs"/>
                <a:sym typeface="Arial" pitchFamily="34" charset="0"/>
              </a:defRPr>
            </a:lvl5pPr>
            <a:lvl6pPr marL="3149600" indent="-457200" algn="l" rtl="0" fontAlgn="base">
              <a:spcBef>
                <a:spcPts val="2400"/>
              </a:spcBef>
              <a:spcAft>
                <a:spcPct val="0"/>
              </a:spcAft>
              <a:buSzPct val="100000"/>
              <a:buFont typeface="Arial" charset="0"/>
              <a:buChar char="•"/>
              <a:defRPr sz="3600">
                <a:solidFill>
                  <a:schemeClr val="tx1"/>
                </a:solidFill>
                <a:latin typeface="+mn-lt"/>
                <a:ea typeface="+mn-ea"/>
                <a:cs typeface="+mn-cs"/>
                <a:sym typeface="Arial" charset="0"/>
              </a:defRPr>
            </a:lvl6pPr>
            <a:lvl7pPr marL="3606800" indent="-457200" algn="l" rtl="0" fontAlgn="base">
              <a:spcBef>
                <a:spcPts val="2400"/>
              </a:spcBef>
              <a:spcAft>
                <a:spcPct val="0"/>
              </a:spcAft>
              <a:buSzPct val="100000"/>
              <a:buFont typeface="Arial" charset="0"/>
              <a:buChar char="•"/>
              <a:defRPr sz="3600">
                <a:solidFill>
                  <a:schemeClr val="tx1"/>
                </a:solidFill>
                <a:latin typeface="+mn-lt"/>
                <a:ea typeface="+mn-ea"/>
                <a:cs typeface="+mn-cs"/>
                <a:sym typeface="Arial" charset="0"/>
              </a:defRPr>
            </a:lvl7pPr>
            <a:lvl8pPr marL="4064000" indent="-457200" algn="l" rtl="0" fontAlgn="base">
              <a:spcBef>
                <a:spcPts val="2400"/>
              </a:spcBef>
              <a:spcAft>
                <a:spcPct val="0"/>
              </a:spcAft>
              <a:buSzPct val="100000"/>
              <a:buFont typeface="Arial" charset="0"/>
              <a:buChar char="•"/>
              <a:defRPr sz="3600">
                <a:solidFill>
                  <a:schemeClr val="tx1"/>
                </a:solidFill>
                <a:latin typeface="+mn-lt"/>
                <a:ea typeface="+mn-ea"/>
                <a:cs typeface="+mn-cs"/>
                <a:sym typeface="Arial" charset="0"/>
              </a:defRPr>
            </a:lvl8pPr>
            <a:lvl9pPr marL="4521200" indent="-457200" algn="l" rtl="0" fontAlgn="base">
              <a:spcBef>
                <a:spcPts val="2400"/>
              </a:spcBef>
              <a:spcAft>
                <a:spcPct val="0"/>
              </a:spcAft>
              <a:buSzPct val="100000"/>
              <a:buFont typeface="Arial" charset="0"/>
              <a:buChar char="•"/>
              <a:defRPr sz="3600">
                <a:solidFill>
                  <a:schemeClr val="tx1"/>
                </a:solidFill>
                <a:latin typeface="+mn-lt"/>
                <a:ea typeface="+mn-ea"/>
                <a:cs typeface="+mn-cs"/>
                <a:sym typeface="Arial" charset="0"/>
              </a:defRPr>
            </a:lvl9pPr>
          </a:lstStyle>
          <a:p>
            <a:pPr marL="0" indent="0" algn="ctr">
              <a:buFont typeface="Wingdings" panose="05000000000000000000" pitchFamily="2" charset="2"/>
              <a:buNone/>
            </a:pPr>
            <a:r>
              <a:rPr lang="en-US" sz="2800" kern="0" dirty="0">
                <a:latin typeface="Arial" panose="020B0604020202020204" pitchFamily="34" charset="0"/>
                <a:cs typeface="Arial" panose="020B0604020202020204" pitchFamily="34" charset="0"/>
              </a:rPr>
              <a:t>Directly Related    to CCBHC</a:t>
            </a:r>
          </a:p>
        </p:txBody>
      </p:sp>
      <p:sp>
        <p:nvSpPr>
          <p:cNvPr id="6" name="Text Placeholder 3">
            <a:extLst>
              <a:ext uri="{FF2B5EF4-FFF2-40B4-BE49-F238E27FC236}">
                <a16:creationId xmlns:a16="http://schemas.microsoft.com/office/drawing/2014/main" id="{8E909278-2903-4673-341D-6F125D48A346}"/>
              </a:ext>
            </a:extLst>
          </p:cNvPr>
          <p:cNvSpPr txBox="1">
            <a:spLocks/>
          </p:cNvSpPr>
          <p:nvPr/>
        </p:nvSpPr>
        <p:spPr>
          <a:xfrm>
            <a:off x="5008930" y="4095122"/>
            <a:ext cx="2986939" cy="3631474"/>
          </a:xfrm>
          <a:prstGeom prst="rect">
            <a:avLst/>
          </a:prstGeom>
          <a:solidFill>
            <a:schemeClr val="bg1">
              <a:lumMod val="95000"/>
            </a:schemeClr>
          </a:solidFill>
        </p:spPr>
        <p:txBody>
          <a:bodyPr>
            <a:noAutofit/>
          </a:bodyPr>
          <a:lstStyle>
            <a:lvl1pPr marL="457200" indent="-457200" algn="l" rtl="0" eaLnBrk="0" fontAlgn="base" hangingPunct="0">
              <a:spcBef>
                <a:spcPts val="2400"/>
              </a:spcBef>
              <a:spcAft>
                <a:spcPct val="0"/>
              </a:spcAft>
              <a:buSzPct val="100000"/>
              <a:buFont typeface="Wingdings" panose="05000000000000000000" pitchFamily="2" charset="2"/>
              <a:buChar char="ü"/>
              <a:defRPr sz="3600">
                <a:solidFill>
                  <a:schemeClr val="tx1"/>
                </a:solidFill>
                <a:latin typeface="+mn-lt"/>
                <a:ea typeface="+mn-ea"/>
                <a:cs typeface="+mn-cs"/>
                <a:sym typeface="Arial" pitchFamily="34" charset="0"/>
              </a:defRPr>
            </a:lvl1pPr>
            <a:lvl2pPr marL="914400" indent="-457200" algn="l" rtl="0" eaLnBrk="0" fontAlgn="base" hangingPunct="0">
              <a:spcBef>
                <a:spcPts val="2400"/>
              </a:spcBef>
              <a:spcAft>
                <a:spcPct val="0"/>
              </a:spcAft>
              <a:buSzPct val="100000"/>
              <a:buFont typeface="Arial" pitchFamily="34" charset="0"/>
              <a:buChar char="•"/>
              <a:defRPr sz="3600">
                <a:solidFill>
                  <a:schemeClr val="tx1"/>
                </a:solidFill>
                <a:latin typeface="+mn-lt"/>
                <a:ea typeface="+mn-ea"/>
                <a:cs typeface="+mn-cs"/>
                <a:sym typeface="Arial" pitchFamily="34" charset="0"/>
              </a:defRPr>
            </a:lvl2pPr>
            <a:lvl3pPr marL="1371600" indent="-457200" algn="l" rtl="0" eaLnBrk="0" fontAlgn="base" hangingPunct="0">
              <a:spcBef>
                <a:spcPts val="2400"/>
              </a:spcBef>
              <a:spcAft>
                <a:spcPct val="0"/>
              </a:spcAft>
              <a:buSzPct val="100000"/>
              <a:buFont typeface="Wingdings" panose="05000000000000000000" pitchFamily="2" charset="2"/>
              <a:buChar char="§"/>
              <a:defRPr sz="3600">
                <a:solidFill>
                  <a:schemeClr val="tx1"/>
                </a:solidFill>
                <a:latin typeface="+mn-lt"/>
                <a:ea typeface="+mn-ea"/>
                <a:cs typeface="+mn-cs"/>
                <a:sym typeface="Arial" pitchFamily="34" charset="0"/>
              </a:defRPr>
            </a:lvl3pPr>
            <a:lvl4pPr marL="1828800" indent="-457200" algn="l" rtl="0" eaLnBrk="0" fontAlgn="base" hangingPunct="0">
              <a:spcBef>
                <a:spcPts val="2400"/>
              </a:spcBef>
              <a:spcAft>
                <a:spcPct val="0"/>
              </a:spcAft>
              <a:buSzPct val="100000"/>
              <a:buFont typeface="Symbol" panose="05050102010706020507" pitchFamily="18" charset="2"/>
              <a:buChar char="*"/>
              <a:defRPr sz="3600">
                <a:solidFill>
                  <a:schemeClr val="tx1"/>
                </a:solidFill>
                <a:latin typeface="+mn-lt"/>
                <a:ea typeface="+mn-ea"/>
                <a:cs typeface="+mn-cs"/>
                <a:sym typeface="Arial" pitchFamily="34" charset="0"/>
              </a:defRPr>
            </a:lvl4pPr>
            <a:lvl5pPr marL="2286000" indent="-457200" algn="l" rtl="0" eaLnBrk="0" fontAlgn="base" hangingPunct="0">
              <a:spcBef>
                <a:spcPts val="2400"/>
              </a:spcBef>
              <a:spcAft>
                <a:spcPct val="0"/>
              </a:spcAft>
              <a:buSzPct val="100000"/>
              <a:buFont typeface="Wingdings" panose="05000000000000000000" pitchFamily="2" charset="2"/>
              <a:buChar char="Ø"/>
              <a:defRPr sz="3600">
                <a:solidFill>
                  <a:schemeClr val="tx1"/>
                </a:solidFill>
                <a:latin typeface="+mn-lt"/>
                <a:ea typeface="+mn-ea"/>
                <a:cs typeface="+mn-cs"/>
                <a:sym typeface="Arial" pitchFamily="34" charset="0"/>
              </a:defRPr>
            </a:lvl5pPr>
            <a:lvl6pPr marL="3149600" indent="-457200" algn="l" rtl="0" fontAlgn="base">
              <a:spcBef>
                <a:spcPts val="2400"/>
              </a:spcBef>
              <a:spcAft>
                <a:spcPct val="0"/>
              </a:spcAft>
              <a:buSzPct val="100000"/>
              <a:buFont typeface="Arial" charset="0"/>
              <a:buChar char="•"/>
              <a:defRPr sz="3600">
                <a:solidFill>
                  <a:schemeClr val="tx1"/>
                </a:solidFill>
                <a:latin typeface="+mn-lt"/>
                <a:ea typeface="+mn-ea"/>
                <a:cs typeface="+mn-cs"/>
                <a:sym typeface="Arial" charset="0"/>
              </a:defRPr>
            </a:lvl6pPr>
            <a:lvl7pPr marL="3606800" indent="-457200" algn="l" rtl="0" fontAlgn="base">
              <a:spcBef>
                <a:spcPts val="2400"/>
              </a:spcBef>
              <a:spcAft>
                <a:spcPct val="0"/>
              </a:spcAft>
              <a:buSzPct val="100000"/>
              <a:buFont typeface="Arial" charset="0"/>
              <a:buChar char="•"/>
              <a:defRPr sz="3600">
                <a:solidFill>
                  <a:schemeClr val="tx1"/>
                </a:solidFill>
                <a:latin typeface="+mn-lt"/>
                <a:ea typeface="+mn-ea"/>
                <a:cs typeface="+mn-cs"/>
                <a:sym typeface="Arial" charset="0"/>
              </a:defRPr>
            </a:lvl7pPr>
            <a:lvl8pPr marL="4064000" indent="-457200" algn="l" rtl="0" fontAlgn="base">
              <a:spcBef>
                <a:spcPts val="2400"/>
              </a:spcBef>
              <a:spcAft>
                <a:spcPct val="0"/>
              </a:spcAft>
              <a:buSzPct val="100000"/>
              <a:buFont typeface="Arial" charset="0"/>
              <a:buChar char="•"/>
              <a:defRPr sz="3600">
                <a:solidFill>
                  <a:schemeClr val="tx1"/>
                </a:solidFill>
                <a:latin typeface="+mn-lt"/>
                <a:ea typeface="+mn-ea"/>
                <a:cs typeface="+mn-cs"/>
                <a:sym typeface="Arial" charset="0"/>
              </a:defRPr>
            </a:lvl8pPr>
            <a:lvl9pPr marL="4521200" indent="-457200" algn="l" rtl="0" fontAlgn="base">
              <a:spcBef>
                <a:spcPts val="2400"/>
              </a:spcBef>
              <a:spcAft>
                <a:spcPct val="0"/>
              </a:spcAft>
              <a:buSzPct val="100000"/>
              <a:buFont typeface="Arial" charset="0"/>
              <a:buChar char="•"/>
              <a:defRPr sz="3600">
                <a:solidFill>
                  <a:schemeClr val="tx1"/>
                </a:solidFill>
                <a:latin typeface="+mn-lt"/>
                <a:ea typeface="+mn-ea"/>
                <a:cs typeface="+mn-cs"/>
                <a:sym typeface="Arial" charset="0"/>
              </a:defRPr>
            </a:lvl9pPr>
          </a:lstStyle>
          <a:p>
            <a:pPr>
              <a:buClr>
                <a:schemeClr val="tx1"/>
              </a:buClr>
            </a:pPr>
            <a:r>
              <a:rPr lang="en-US" sz="2400" kern="0" dirty="0">
                <a:latin typeface="Arial" panose="020B0604020202020204" pitchFamily="34" charset="0"/>
                <a:cs typeface="Arial" panose="020B0604020202020204" pitchFamily="34" charset="0"/>
              </a:rPr>
              <a:t>Direct costs ONLY related to CCBHC approved services.</a:t>
            </a:r>
          </a:p>
          <a:p>
            <a:pPr>
              <a:buClr>
                <a:schemeClr val="tx1"/>
              </a:buClr>
            </a:pPr>
            <a:r>
              <a:rPr lang="en-US" sz="2400" kern="0" dirty="0">
                <a:latin typeface="Arial" panose="020B0604020202020204" pitchFamily="34" charset="0"/>
                <a:cs typeface="Arial" panose="020B0604020202020204" pitchFamily="34" charset="0"/>
              </a:rPr>
              <a:t>Salaries for staff providing ONLY CCBHC services.</a:t>
            </a:r>
          </a:p>
        </p:txBody>
      </p:sp>
      <p:sp>
        <p:nvSpPr>
          <p:cNvPr id="7" name="Content Placeholder 7">
            <a:extLst>
              <a:ext uri="{FF2B5EF4-FFF2-40B4-BE49-F238E27FC236}">
                <a16:creationId xmlns:a16="http://schemas.microsoft.com/office/drawing/2014/main" id="{D0D468FD-57C7-BF05-5B14-DF4F1E130CE4}"/>
              </a:ext>
            </a:extLst>
          </p:cNvPr>
          <p:cNvSpPr txBox="1">
            <a:spLocks/>
          </p:cNvSpPr>
          <p:nvPr/>
        </p:nvSpPr>
        <p:spPr>
          <a:xfrm>
            <a:off x="8954279" y="2926080"/>
            <a:ext cx="3051979" cy="1147193"/>
          </a:xfrm>
          <a:prstGeom prst="rect">
            <a:avLst/>
          </a:prstGeom>
          <a:solidFill>
            <a:srgbClr val="F2BF1C"/>
          </a:solidFill>
        </p:spPr>
        <p:txBody>
          <a:bodyPr/>
          <a:lstStyle>
            <a:lvl1pPr marL="457200" indent="-457200" algn="l" rtl="0" eaLnBrk="0" fontAlgn="base" hangingPunct="0">
              <a:spcBef>
                <a:spcPts val="2400"/>
              </a:spcBef>
              <a:spcAft>
                <a:spcPct val="0"/>
              </a:spcAft>
              <a:buSzPct val="100000"/>
              <a:buFont typeface="Wingdings" panose="05000000000000000000" pitchFamily="2" charset="2"/>
              <a:buChar char="ü"/>
              <a:defRPr sz="3600">
                <a:solidFill>
                  <a:schemeClr val="tx1"/>
                </a:solidFill>
                <a:latin typeface="+mn-lt"/>
                <a:ea typeface="+mn-ea"/>
                <a:cs typeface="+mn-cs"/>
                <a:sym typeface="Arial" pitchFamily="34" charset="0"/>
              </a:defRPr>
            </a:lvl1pPr>
            <a:lvl2pPr marL="914400" indent="-457200" algn="l" rtl="0" eaLnBrk="0" fontAlgn="base" hangingPunct="0">
              <a:spcBef>
                <a:spcPts val="2400"/>
              </a:spcBef>
              <a:spcAft>
                <a:spcPct val="0"/>
              </a:spcAft>
              <a:buSzPct val="100000"/>
              <a:buFont typeface="Arial" pitchFamily="34" charset="0"/>
              <a:buChar char="•"/>
              <a:defRPr sz="3600">
                <a:solidFill>
                  <a:schemeClr val="tx1"/>
                </a:solidFill>
                <a:latin typeface="+mn-lt"/>
                <a:ea typeface="+mn-ea"/>
                <a:cs typeface="+mn-cs"/>
                <a:sym typeface="Arial" pitchFamily="34" charset="0"/>
              </a:defRPr>
            </a:lvl2pPr>
            <a:lvl3pPr marL="1371600" indent="-457200" algn="l" rtl="0" eaLnBrk="0" fontAlgn="base" hangingPunct="0">
              <a:spcBef>
                <a:spcPts val="2400"/>
              </a:spcBef>
              <a:spcAft>
                <a:spcPct val="0"/>
              </a:spcAft>
              <a:buSzPct val="100000"/>
              <a:buFont typeface="Wingdings" panose="05000000000000000000" pitchFamily="2" charset="2"/>
              <a:buChar char="§"/>
              <a:defRPr sz="3600">
                <a:solidFill>
                  <a:schemeClr val="tx1"/>
                </a:solidFill>
                <a:latin typeface="+mn-lt"/>
                <a:ea typeface="+mn-ea"/>
                <a:cs typeface="+mn-cs"/>
                <a:sym typeface="Arial" pitchFamily="34" charset="0"/>
              </a:defRPr>
            </a:lvl3pPr>
            <a:lvl4pPr marL="1828800" indent="-457200" algn="l" rtl="0" eaLnBrk="0" fontAlgn="base" hangingPunct="0">
              <a:spcBef>
                <a:spcPts val="2400"/>
              </a:spcBef>
              <a:spcAft>
                <a:spcPct val="0"/>
              </a:spcAft>
              <a:buSzPct val="100000"/>
              <a:buFont typeface="Symbol" panose="05050102010706020507" pitchFamily="18" charset="2"/>
              <a:buChar char="*"/>
              <a:defRPr sz="3600">
                <a:solidFill>
                  <a:schemeClr val="tx1"/>
                </a:solidFill>
                <a:latin typeface="+mn-lt"/>
                <a:ea typeface="+mn-ea"/>
                <a:cs typeface="+mn-cs"/>
                <a:sym typeface="Arial" pitchFamily="34" charset="0"/>
              </a:defRPr>
            </a:lvl4pPr>
            <a:lvl5pPr marL="2286000" indent="-457200" algn="l" rtl="0" eaLnBrk="0" fontAlgn="base" hangingPunct="0">
              <a:spcBef>
                <a:spcPts val="2400"/>
              </a:spcBef>
              <a:spcAft>
                <a:spcPct val="0"/>
              </a:spcAft>
              <a:buSzPct val="100000"/>
              <a:buFont typeface="Wingdings" panose="05000000000000000000" pitchFamily="2" charset="2"/>
              <a:buChar char="Ø"/>
              <a:defRPr sz="3600">
                <a:solidFill>
                  <a:schemeClr val="tx1"/>
                </a:solidFill>
                <a:latin typeface="+mn-lt"/>
                <a:ea typeface="+mn-ea"/>
                <a:cs typeface="+mn-cs"/>
                <a:sym typeface="Arial" pitchFamily="34" charset="0"/>
              </a:defRPr>
            </a:lvl5pPr>
            <a:lvl6pPr marL="3149600" indent="-457200" algn="l" rtl="0" fontAlgn="base">
              <a:spcBef>
                <a:spcPts val="2400"/>
              </a:spcBef>
              <a:spcAft>
                <a:spcPct val="0"/>
              </a:spcAft>
              <a:buSzPct val="100000"/>
              <a:buFont typeface="Arial" charset="0"/>
              <a:buChar char="•"/>
              <a:defRPr sz="3600">
                <a:solidFill>
                  <a:schemeClr val="tx1"/>
                </a:solidFill>
                <a:latin typeface="+mn-lt"/>
                <a:ea typeface="+mn-ea"/>
                <a:cs typeface="+mn-cs"/>
                <a:sym typeface="Arial" charset="0"/>
              </a:defRPr>
            </a:lvl6pPr>
            <a:lvl7pPr marL="3606800" indent="-457200" algn="l" rtl="0" fontAlgn="base">
              <a:spcBef>
                <a:spcPts val="2400"/>
              </a:spcBef>
              <a:spcAft>
                <a:spcPct val="0"/>
              </a:spcAft>
              <a:buSzPct val="100000"/>
              <a:buFont typeface="Arial" charset="0"/>
              <a:buChar char="•"/>
              <a:defRPr sz="3600">
                <a:solidFill>
                  <a:schemeClr val="tx1"/>
                </a:solidFill>
                <a:latin typeface="+mn-lt"/>
                <a:ea typeface="+mn-ea"/>
                <a:cs typeface="+mn-cs"/>
                <a:sym typeface="Arial" charset="0"/>
              </a:defRPr>
            </a:lvl7pPr>
            <a:lvl8pPr marL="4064000" indent="-457200" algn="l" rtl="0" fontAlgn="base">
              <a:spcBef>
                <a:spcPts val="2400"/>
              </a:spcBef>
              <a:spcAft>
                <a:spcPct val="0"/>
              </a:spcAft>
              <a:buSzPct val="100000"/>
              <a:buFont typeface="Arial" charset="0"/>
              <a:buChar char="•"/>
              <a:defRPr sz="3600">
                <a:solidFill>
                  <a:schemeClr val="tx1"/>
                </a:solidFill>
                <a:latin typeface="+mn-lt"/>
                <a:ea typeface="+mn-ea"/>
                <a:cs typeface="+mn-cs"/>
                <a:sym typeface="Arial" charset="0"/>
              </a:defRPr>
            </a:lvl8pPr>
            <a:lvl9pPr marL="4521200" indent="-457200" algn="l" rtl="0" fontAlgn="base">
              <a:spcBef>
                <a:spcPts val="2400"/>
              </a:spcBef>
              <a:spcAft>
                <a:spcPct val="0"/>
              </a:spcAft>
              <a:buSzPct val="100000"/>
              <a:buFont typeface="Arial" charset="0"/>
              <a:buChar char="•"/>
              <a:defRPr sz="3600">
                <a:solidFill>
                  <a:schemeClr val="tx1"/>
                </a:solidFill>
                <a:latin typeface="+mn-lt"/>
                <a:ea typeface="+mn-ea"/>
                <a:cs typeface="+mn-cs"/>
                <a:sym typeface="Arial" charset="0"/>
              </a:defRPr>
            </a:lvl9pPr>
          </a:lstStyle>
          <a:p>
            <a:pPr marL="0" indent="0" algn="ctr">
              <a:spcBef>
                <a:spcPts val="0"/>
              </a:spcBef>
              <a:buFont typeface="Wingdings" panose="05000000000000000000" pitchFamily="2" charset="2"/>
              <a:buNone/>
            </a:pPr>
            <a:r>
              <a:rPr lang="en-US" sz="2800" kern="0" dirty="0">
                <a:latin typeface="Arial" panose="020B0604020202020204" pitchFamily="34" charset="0"/>
                <a:cs typeface="Arial" panose="020B0604020202020204" pitchFamily="34" charset="0"/>
              </a:rPr>
              <a:t>Direct </a:t>
            </a:r>
          </a:p>
          <a:p>
            <a:pPr marL="0" indent="0" algn="ctr">
              <a:spcBef>
                <a:spcPts val="0"/>
              </a:spcBef>
              <a:buFont typeface="Wingdings" panose="05000000000000000000" pitchFamily="2" charset="2"/>
              <a:buNone/>
            </a:pPr>
            <a:r>
              <a:rPr lang="en-US" sz="2800" kern="0" dirty="0">
                <a:latin typeface="Arial" panose="020B0604020202020204" pitchFamily="34" charset="0"/>
                <a:cs typeface="Arial" panose="020B0604020202020204" pitchFamily="34" charset="0"/>
              </a:rPr>
              <a:t>Non-CCBHC</a:t>
            </a:r>
          </a:p>
        </p:txBody>
      </p:sp>
      <p:sp>
        <p:nvSpPr>
          <p:cNvPr id="8" name="Text Placeholder 4">
            <a:extLst>
              <a:ext uri="{FF2B5EF4-FFF2-40B4-BE49-F238E27FC236}">
                <a16:creationId xmlns:a16="http://schemas.microsoft.com/office/drawing/2014/main" id="{D7CFBE13-2781-55C3-2A1E-59125C8CDDCB}"/>
              </a:ext>
            </a:extLst>
          </p:cNvPr>
          <p:cNvSpPr txBox="1">
            <a:spLocks/>
          </p:cNvSpPr>
          <p:nvPr/>
        </p:nvSpPr>
        <p:spPr>
          <a:xfrm>
            <a:off x="8936821" y="4060971"/>
            <a:ext cx="3051979" cy="3665625"/>
          </a:xfrm>
          <a:prstGeom prst="rect">
            <a:avLst/>
          </a:prstGeom>
          <a:solidFill>
            <a:schemeClr val="bg1">
              <a:lumMod val="95000"/>
            </a:schemeClr>
          </a:solidFill>
        </p:spPr>
        <p:txBody>
          <a:bodyPr>
            <a:normAutofit/>
          </a:bodyPr>
          <a:lstStyle>
            <a:lvl1pPr marL="457200" indent="-457200" algn="l" rtl="0" eaLnBrk="0" fontAlgn="base" hangingPunct="0">
              <a:spcBef>
                <a:spcPts val="2400"/>
              </a:spcBef>
              <a:spcAft>
                <a:spcPct val="0"/>
              </a:spcAft>
              <a:buSzPct val="100000"/>
              <a:buFont typeface="Wingdings" panose="05000000000000000000" pitchFamily="2" charset="2"/>
              <a:buChar char="ü"/>
              <a:defRPr sz="3600">
                <a:solidFill>
                  <a:schemeClr val="tx1"/>
                </a:solidFill>
                <a:latin typeface="+mn-lt"/>
                <a:ea typeface="+mn-ea"/>
                <a:cs typeface="+mn-cs"/>
                <a:sym typeface="Arial" pitchFamily="34" charset="0"/>
              </a:defRPr>
            </a:lvl1pPr>
            <a:lvl2pPr marL="914400" indent="-457200" algn="l" rtl="0" eaLnBrk="0" fontAlgn="base" hangingPunct="0">
              <a:spcBef>
                <a:spcPts val="2400"/>
              </a:spcBef>
              <a:spcAft>
                <a:spcPct val="0"/>
              </a:spcAft>
              <a:buSzPct val="100000"/>
              <a:buFont typeface="Arial" pitchFamily="34" charset="0"/>
              <a:buChar char="•"/>
              <a:defRPr sz="3600">
                <a:solidFill>
                  <a:schemeClr val="tx1"/>
                </a:solidFill>
                <a:latin typeface="+mn-lt"/>
                <a:ea typeface="+mn-ea"/>
                <a:cs typeface="+mn-cs"/>
                <a:sym typeface="Arial" pitchFamily="34" charset="0"/>
              </a:defRPr>
            </a:lvl2pPr>
            <a:lvl3pPr marL="1371600" indent="-457200" algn="l" rtl="0" eaLnBrk="0" fontAlgn="base" hangingPunct="0">
              <a:spcBef>
                <a:spcPts val="2400"/>
              </a:spcBef>
              <a:spcAft>
                <a:spcPct val="0"/>
              </a:spcAft>
              <a:buSzPct val="100000"/>
              <a:buFont typeface="Wingdings" panose="05000000000000000000" pitchFamily="2" charset="2"/>
              <a:buChar char="§"/>
              <a:defRPr sz="3600">
                <a:solidFill>
                  <a:schemeClr val="tx1"/>
                </a:solidFill>
                <a:latin typeface="+mn-lt"/>
                <a:ea typeface="+mn-ea"/>
                <a:cs typeface="+mn-cs"/>
                <a:sym typeface="Arial" pitchFamily="34" charset="0"/>
              </a:defRPr>
            </a:lvl3pPr>
            <a:lvl4pPr marL="1828800" indent="-457200" algn="l" rtl="0" eaLnBrk="0" fontAlgn="base" hangingPunct="0">
              <a:spcBef>
                <a:spcPts val="2400"/>
              </a:spcBef>
              <a:spcAft>
                <a:spcPct val="0"/>
              </a:spcAft>
              <a:buSzPct val="100000"/>
              <a:buFont typeface="Symbol" panose="05050102010706020507" pitchFamily="18" charset="2"/>
              <a:buChar char="*"/>
              <a:defRPr sz="3600">
                <a:solidFill>
                  <a:schemeClr val="tx1"/>
                </a:solidFill>
                <a:latin typeface="+mn-lt"/>
                <a:ea typeface="+mn-ea"/>
                <a:cs typeface="+mn-cs"/>
                <a:sym typeface="Arial" pitchFamily="34" charset="0"/>
              </a:defRPr>
            </a:lvl4pPr>
            <a:lvl5pPr marL="2286000" indent="-457200" algn="l" rtl="0" eaLnBrk="0" fontAlgn="base" hangingPunct="0">
              <a:spcBef>
                <a:spcPts val="2400"/>
              </a:spcBef>
              <a:spcAft>
                <a:spcPct val="0"/>
              </a:spcAft>
              <a:buSzPct val="100000"/>
              <a:buFont typeface="Wingdings" panose="05000000000000000000" pitchFamily="2" charset="2"/>
              <a:buChar char="Ø"/>
              <a:defRPr sz="3600">
                <a:solidFill>
                  <a:schemeClr val="tx1"/>
                </a:solidFill>
                <a:latin typeface="+mn-lt"/>
                <a:ea typeface="+mn-ea"/>
                <a:cs typeface="+mn-cs"/>
                <a:sym typeface="Arial" pitchFamily="34" charset="0"/>
              </a:defRPr>
            </a:lvl5pPr>
            <a:lvl6pPr marL="3149600" indent="-457200" algn="l" rtl="0" fontAlgn="base">
              <a:spcBef>
                <a:spcPts val="2400"/>
              </a:spcBef>
              <a:spcAft>
                <a:spcPct val="0"/>
              </a:spcAft>
              <a:buSzPct val="100000"/>
              <a:buFont typeface="Arial" charset="0"/>
              <a:buChar char="•"/>
              <a:defRPr sz="3600">
                <a:solidFill>
                  <a:schemeClr val="tx1"/>
                </a:solidFill>
                <a:latin typeface="+mn-lt"/>
                <a:ea typeface="+mn-ea"/>
                <a:cs typeface="+mn-cs"/>
                <a:sym typeface="Arial" charset="0"/>
              </a:defRPr>
            </a:lvl6pPr>
            <a:lvl7pPr marL="3606800" indent="-457200" algn="l" rtl="0" fontAlgn="base">
              <a:spcBef>
                <a:spcPts val="2400"/>
              </a:spcBef>
              <a:spcAft>
                <a:spcPct val="0"/>
              </a:spcAft>
              <a:buSzPct val="100000"/>
              <a:buFont typeface="Arial" charset="0"/>
              <a:buChar char="•"/>
              <a:defRPr sz="3600">
                <a:solidFill>
                  <a:schemeClr val="tx1"/>
                </a:solidFill>
                <a:latin typeface="+mn-lt"/>
                <a:ea typeface="+mn-ea"/>
                <a:cs typeface="+mn-cs"/>
                <a:sym typeface="Arial" charset="0"/>
              </a:defRPr>
            </a:lvl7pPr>
            <a:lvl8pPr marL="4064000" indent="-457200" algn="l" rtl="0" fontAlgn="base">
              <a:spcBef>
                <a:spcPts val="2400"/>
              </a:spcBef>
              <a:spcAft>
                <a:spcPct val="0"/>
              </a:spcAft>
              <a:buSzPct val="100000"/>
              <a:buFont typeface="Arial" charset="0"/>
              <a:buChar char="•"/>
              <a:defRPr sz="3600">
                <a:solidFill>
                  <a:schemeClr val="tx1"/>
                </a:solidFill>
                <a:latin typeface="+mn-lt"/>
                <a:ea typeface="+mn-ea"/>
                <a:cs typeface="+mn-cs"/>
                <a:sym typeface="Arial" charset="0"/>
              </a:defRPr>
            </a:lvl8pPr>
            <a:lvl9pPr marL="4521200" indent="-457200" algn="l" rtl="0" fontAlgn="base">
              <a:spcBef>
                <a:spcPts val="2400"/>
              </a:spcBef>
              <a:spcAft>
                <a:spcPct val="0"/>
              </a:spcAft>
              <a:buSzPct val="100000"/>
              <a:buFont typeface="Arial" charset="0"/>
              <a:buChar char="•"/>
              <a:defRPr sz="3600">
                <a:solidFill>
                  <a:schemeClr val="tx1"/>
                </a:solidFill>
                <a:latin typeface="+mn-lt"/>
                <a:ea typeface="+mn-ea"/>
                <a:cs typeface="+mn-cs"/>
                <a:sym typeface="Arial" charset="0"/>
              </a:defRPr>
            </a:lvl9pPr>
          </a:lstStyle>
          <a:p>
            <a:pPr>
              <a:buClr>
                <a:schemeClr val="tx1"/>
              </a:buClr>
            </a:pPr>
            <a:r>
              <a:rPr lang="en-US" sz="2400" kern="0" dirty="0">
                <a:latin typeface="Arial" panose="020B0604020202020204" pitchFamily="34" charset="0"/>
                <a:cs typeface="Arial" panose="020B0604020202020204" pitchFamily="34" charset="0"/>
              </a:rPr>
              <a:t>Direct costs related to providing non-CCBHC services.</a:t>
            </a:r>
          </a:p>
          <a:p>
            <a:pPr marL="0" indent="0">
              <a:buFont typeface="Wingdings" panose="05000000000000000000" pitchFamily="2" charset="2"/>
              <a:buNone/>
            </a:pPr>
            <a:r>
              <a:rPr lang="en-US" kern="0" dirty="0"/>
              <a:t> </a:t>
            </a:r>
          </a:p>
          <a:p>
            <a:endParaRPr lang="en-US" kern="0" dirty="0"/>
          </a:p>
          <a:p>
            <a:endParaRPr lang="en-US" kern="0" dirty="0"/>
          </a:p>
        </p:txBody>
      </p:sp>
      <p:sp>
        <p:nvSpPr>
          <p:cNvPr id="9" name="TextBox 8">
            <a:extLst>
              <a:ext uri="{FF2B5EF4-FFF2-40B4-BE49-F238E27FC236}">
                <a16:creationId xmlns:a16="http://schemas.microsoft.com/office/drawing/2014/main" id="{3C36B9B5-A6F2-7A19-3A35-019CB545820F}"/>
              </a:ext>
            </a:extLst>
          </p:cNvPr>
          <p:cNvSpPr txBox="1"/>
          <p:nvPr/>
        </p:nvSpPr>
        <p:spPr>
          <a:xfrm>
            <a:off x="7188200" y="213181"/>
            <a:ext cx="5603536" cy="1200329"/>
          </a:xfrm>
          <a:prstGeom prst="rect">
            <a:avLst/>
          </a:prstGeom>
          <a:noFill/>
          <a:ln>
            <a:solidFill>
              <a:schemeClr val="bg2"/>
            </a:solidFill>
          </a:ln>
        </p:spPr>
        <p:txBody>
          <a:bodyPr wrap="square" rtlCol="0">
            <a:spAutoFit/>
          </a:bodyPr>
          <a:lstStyle/>
          <a:p>
            <a:pPr algn="ctr"/>
            <a:r>
              <a:rPr lang="en-US" sz="2400" b="1" dirty="0">
                <a:solidFill>
                  <a:schemeClr val="tx1"/>
                </a:solidFill>
                <a:latin typeface="Arial" panose="020B0604020202020204" pitchFamily="34" charset="0"/>
                <a:cs typeface="Arial" panose="020B0604020202020204" pitchFamily="34" charset="0"/>
              </a:rPr>
              <a:t>This section only applies if a facility plans to provide services other than CCBHC approved services.</a:t>
            </a:r>
          </a:p>
        </p:txBody>
      </p:sp>
    </p:spTree>
    <p:extLst>
      <p:ext uri="{BB962C8B-B14F-4D97-AF65-F5344CB8AC3E}">
        <p14:creationId xmlns:p14="http://schemas.microsoft.com/office/powerpoint/2010/main" val="1050561065"/>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5463F-373F-1F49-45B2-1F43175693DF}"/>
              </a:ext>
            </a:extLst>
          </p:cNvPr>
          <p:cNvSpPr>
            <a:spLocks noGrp="1"/>
          </p:cNvSpPr>
          <p:nvPr>
            <p:ph type="title"/>
          </p:nvPr>
        </p:nvSpPr>
        <p:spPr/>
        <p:txBody>
          <a:bodyPr/>
          <a:lstStyle/>
          <a:p>
            <a:r>
              <a:rPr lang="en-US" dirty="0"/>
              <a:t>Indirect costs</a:t>
            </a:r>
          </a:p>
        </p:txBody>
      </p:sp>
      <p:sp>
        <p:nvSpPr>
          <p:cNvPr id="3" name="Content Placeholder 2">
            <a:extLst>
              <a:ext uri="{FF2B5EF4-FFF2-40B4-BE49-F238E27FC236}">
                <a16:creationId xmlns:a16="http://schemas.microsoft.com/office/drawing/2014/main" id="{DAA4FFBA-9DC6-EE5A-2559-5CBE2EA3D6EE}"/>
              </a:ext>
            </a:extLst>
          </p:cNvPr>
          <p:cNvSpPr>
            <a:spLocks noGrp="1"/>
          </p:cNvSpPr>
          <p:nvPr>
            <p:ph idx="1"/>
          </p:nvPr>
        </p:nvSpPr>
        <p:spPr>
          <a:xfrm>
            <a:off x="1270000" y="2933700"/>
            <a:ext cx="10464800" cy="5448300"/>
          </a:xfrm>
        </p:spPr>
        <p:txBody>
          <a:bodyPr/>
          <a:lstStyle/>
          <a:p>
            <a:r>
              <a:rPr lang="en-US" sz="2800" dirty="0"/>
              <a:t>Costs incurred by a facility that are not directly related to providing patient care. Typically, indirect costs are for the overall operation of the facility.</a:t>
            </a:r>
          </a:p>
          <a:p>
            <a:r>
              <a:rPr lang="en-US" sz="2800" dirty="0"/>
              <a:t>Also known as overhead or administrative costs.</a:t>
            </a:r>
          </a:p>
          <a:p>
            <a:r>
              <a:rPr lang="en-US" sz="2800" dirty="0"/>
              <a:t>Examples:</a:t>
            </a:r>
          </a:p>
          <a:p>
            <a:pPr lvl="1">
              <a:buFont typeface="Wingdings" panose="05000000000000000000" pitchFamily="2" charset="2"/>
              <a:buChar char="ü"/>
            </a:pPr>
            <a:r>
              <a:rPr lang="en-US" sz="2800" dirty="0"/>
              <a:t>Business office salaries.</a:t>
            </a:r>
          </a:p>
          <a:p>
            <a:pPr lvl="1">
              <a:buFont typeface="Wingdings" panose="05000000000000000000" pitchFamily="2" charset="2"/>
              <a:buChar char="ü"/>
            </a:pPr>
            <a:r>
              <a:rPr lang="en-US" sz="2800" dirty="0"/>
              <a:t>Maintenance.</a:t>
            </a:r>
          </a:p>
          <a:p>
            <a:pPr lvl="1">
              <a:buFont typeface="Wingdings" panose="05000000000000000000" pitchFamily="2" charset="2"/>
              <a:buChar char="ü"/>
            </a:pPr>
            <a:r>
              <a:rPr lang="en-US" sz="2800" dirty="0"/>
              <a:t>Utilities.</a:t>
            </a:r>
          </a:p>
          <a:p>
            <a:pPr lvl="1">
              <a:buFont typeface="Wingdings" panose="05000000000000000000" pitchFamily="2" charset="2"/>
              <a:buChar char="ü"/>
            </a:pPr>
            <a:r>
              <a:rPr lang="en-US" sz="2800" dirty="0"/>
              <a:t>Insurance.</a:t>
            </a:r>
          </a:p>
        </p:txBody>
      </p:sp>
    </p:spTree>
    <p:extLst>
      <p:ext uri="{BB962C8B-B14F-4D97-AF65-F5344CB8AC3E}">
        <p14:creationId xmlns:p14="http://schemas.microsoft.com/office/powerpoint/2010/main" val="2436420026"/>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B139D-BAEC-7D9D-BEC3-DA3DDAE708D2}"/>
              </a:ext>
            </a:extLst>
          </p:cNvPr>
          <p:cNvSpPr>
            <a:spLocks noGrp="1"/>
          </p:cNvSpPr>
          <p:nvPr>
            <p:ph type="title"/>
          </p:nvPr>
        </p:nvSpPr>
        <p:spPr/>
        <p:txBody>
          <a:bodyPr/>
          <a:lstStyle/>
          <a:p>
            <a:r>
              <a:rPr lang="en-US" dirty="0"/>
              <a:t>Allowable costs</a:t>
            </a:r>
          </a:p>
        </p:txBody>
      </p:sp>
      <p:sp>
        <p:nvSpPr>
          <p:cNvPr id="3" name="Content Placeholder 2">
            <a:extLst>
              <a:ext uri="{FF2B5EF4-FFF2-40B4-BE49-F238E27FC236}">
                <a16:creationId xmlns:a16="http://schemas.microsoft.com/office/drawing/2014/main" id="{F5C5E845-FDD4-8C08-0CCA-A5016EDB6213}"/>
              </a:ext>
            </a:extLst>
          </p:cNvPr>
          <p:cNvSpPr>
            <a:spLocks noGrp="1"/>
          </p:cNvSpPr>
          <p:nvPr>
            <p:ph idx="1"/>
          </p:nvPr>
        </p:nvSpPr>
        <p:spPr/>
        <p:txBody>
          <a:bodyPr/>
          <a:lstStyle/>
          <a:p>
            <a:r>
              <a:rPr lang="en-US" sz="2800" dirty="0"/>
              <a:t>Per CMS Pub 15-1: 2102.2:</a:t>
            </a:r>
          </a:p>
          <a:p>
            <a:pPr lvl="1">
              <a:buFont typeface="Wingdings" panose="05000000000000000000" pitchFamily="2" charset="2"/>
              <a:buChar char="ü"/>
            </a:pPr>
            <a:r>
              <a:rPr lang="en-US" sz="2800" i="1" dirty="0">
                <a:latin typeface="Arial" panose="020B0604020202020204" pitchFamily="34" charset="0"/>
                <a:cs typeface="Arial" panose="020B0604020202020204" pitchFamily="34" charset="0"/>
              </a:rPr>
              <a:t>These include all necessary and proper costs which are appropriate and helpful in developing and maintaining the operation of patient care facilities and activities. Necessary and proper costs related to patient care are usually costs which are common and accepted occurrences in the field of the provider’s activity. They include personnel costs, administrative costs, costs of employee pension plans, normal standby costs, and others. </a:t>
            </a:r>
          </a:p>
          <a:p>
            <a:pPr lvl="1"/>
            <a:endParaRPr lang="en-US" dirty="0"/>
          </a:p>
        </p:txBody>
      </p:sp>
    </p:spTree>
    <p:extLst>
      <p:ext uri="{BB962C8B-B14F-4D97-AF65-F5344CB8AC3E}">
        <p14:creationId xmlns:p14="http://schemas.microsoft.com/office/powerpoint/2010/main" val="2259757183"/>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A00B0-C2F7-E905-6531-9C75ACEE52A8}"/>
              </a:ext>
            </a:extLst>
          </p:cNvPr>
          <p:cNvSpPr>
            <a:spLocks noGrp="1"/>
          </p:cNvSpPr>
          <p:nvPr>
            <p:ph type="title"/>
          </p:nvPr>
        </p:nvSpPr>
        <p:spPr/>
        <p:txBody>
          <a:bodyPr/>
          <a:lstStyle/>
          <a:p>
            <a:r>
              <a:rPr lang="en-US" dirty="0"/>
              <a:t>What is an allowable cost?</a:t>
            </a:r>
          </a:p>
        </p:txBody>
      </p:sp>
      <p:sp>
        <p:nvSpPr>
          <p:cNvPr id="3" name="Content Placeholder 2">
            <a:extLst>
              <a:ext uri="{FF2B5EF4-FFF2-40B4-BE49-F238E27FC236}">
                <a16:creationId xmlns:a16="http://schemas.microsoft.com/office/drawing/2014/main" id="{45AE3A11-568C-A33D-BDE7-0367A58E4600}"/>
              </a:ext>
            </a:extLst>
          </p:cNvPr>
          <p:cNvSpPr>
            <a:spLocks noGrp="1"/>
          </p:cNvSpPr>
          <p:nvPr>
            <p:ph idx="1"/>
          </p:nvPr>
        </p:nvSpPr>
        <p:spPr>
          <a:xfrm>
            <a:off x="1270000" y="3035300"/>
            <a:ext cx="10464800" cy="3441700"/>
          </a:xfrm>
        </p:spPr>
        <p:txBody>
          <a:bodyPr/>
          <a:lstStyle/>
          <a:p>
            <a:r>
              <a:rPr lang="en-US" sz="2400" dirty="0">
                <a:latin typeface="Arial" panose="020B0604020202020204" pitchFamily="34" charset="0"/>
                <a:cs typeface="Arial" panose="020B0604020202020204" pitchFamily="34" charset="0"/>
              </a:rPr>
              <a:t>All payments to providers of services must be based on the reasonable cost of services covered under Medicare and related to the care of beneficiaries.</a:t>
            </a:r>
          </a:p>
          <a:p>
            <a:r>
              <a:rPr lang="en-US" sz="2400" dirty="0">
                <a:latin typeface="Arial" panose="020B0604020202020204" pitchFamily="34" charset="0"/>
                <a:cs typeface="Arial" panose="020B0604020202020204" pitchFamily="34" charset="0"/>
              </a:rPr>
              <a:t>Reasonable cost includes all necessary and proper costs incurred in furnishing the services, subject to principles relating to specific items of revenue and cost.</a:t>
            </a:r>
          </a:p>
          <a:p>
            <a:r>
              <a:rPr lang="en-US" sz="2400" b="1" dirty="0">
                <a:latin typeface="Arial" panose="020B0604020202020204" pitchFamily="34" charset="0"/>
                <a:cs typeface="Arial" panose="020B0604020202020204" pitchFamily="34" charset="0"/>
              </a:rPr>
              <a:t>Including but not limited to:</a:t>
            </a:r>
          </a:p>
          <a:p>
            <a:endParaRPr lang="en-US" dirty="0"/>
          </a:p>
        </p:txBody>
      </p:sp>
      <p:pic>
        <p:nvPicPr>
          <p:cNvPr id="4" name="Picture 3">
            <a:extLst>
              <a:ext uri="{FF2B5EF4-FFF2-40B4-BE49-F238E27FC236}">
                <a16:creationId xmlns:a16="http://schemas.microsoft.com/office/drawing/2014/main" id="{97483C2C-F5C5-E2E7-82CC-646BE9A824AC}"/>
              </a:ext>
            </a:extLst>
          </p:cNvPr>
          <p:cNvPicPr>
            <a:picLocks noChangeAspect="1"/>
          </p:cNvPicPr>
          <p:nvPr/>
        </p:nvPicPr>
        <p:blipFill>
          <a:blip r:embed="rId2"/>
          <a:stretch>
            <a:fillRect/>
          </a:stretch>
        </p:blipFill>
        <p:spPr>
          <a:xfrm>
            <a:off x="2311400" y="6477000"/>
            <a:ext cx="8089337" cy="2265014"/>
          </a:xfrm>
          <a:prstGeom prst="rect">
            <a:avLst/>
          </a:prstGeom>
        </p:spPr>
      </p:pic>
      <p:sp>
        <p:nvSpPr>
          <p:cNvPr id="5" name="TextBox 4">
            <a:extLst>
              <a:ext uri="{FF2B5EF4-FFF2-40B4-BE49-F238E27FC236}">
                <a16:creationId xmlns:a16="http://schemas.microsoft.com/office/drawing/2014/main" id="{608F3F1A-FBDD-DDFD-C3D6-B32BD5B292F8}"/>
              </a:ext>
            </a:extLst>
          </p:cNvPr>
          <p:cNvSpPr txBox="1"/>
          <p:nvPr/>
        </p:nvSpPr>
        <p:spPr>
          <a:xfrm>
            <a:off x="7188200" y="152400"/>
            <a:ext cx="5603536" cy="461665"/>
          </a:xfrm>
          <a:prstGeom prst="rect">
            <a:avLst/>
          </a:prstGeom>
          <a:noFill/>
          <a:ln>
            <a:solidFill>
              <a:schemeClr val="bg2"/>
            </a:solidFill>
          </a:ln>
        </p:spPr>
        <p:txBody>
          <a:bodyPr wrap="square" rtlCol="0">
            <a:spAutoFit/>
          </a:bodyPr>
          <a:lstStyle/>
          <a:p>
            <a:pPr algn="ctr"/>
            <a:r>
              <a:rPr lang="en-US" sz="2400" b="1" dirty="0">
                <a:solidFill>
                  <a:schemeClr val="tx1"/>
                </a:solidFill>
                <a:latin typeface="Arial" panose="020B0604020202020204" pitchFamily="34" charset="0"/>
                <a:cs typeface="Arial" panose="020B0604020202020204" pitchFamily="34" charset="0"/>
              </a:rPr>
              <a:t>2 CFR 200 Subpart E Cost Principles</a:t>
            </a:r>
          </a:p>
        </p:txBody>
      </p:sp>
    </p:spTree>
    <p:extLst>
      <p:ext uri="{BB962C8B-B14F-4D97-AF65-F5344CB8AC3E}">
        <p14:creationId xmlns:p14="http://schemas.microsoft.com/office/powerpoint/2010/main" val="3082859103"/>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962F8-A50E-06D3-1D2F-F754DDF053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C0A5E4-3980-EA23-B863-FC56461BFCE7}"/>
              </a:ext>
            </a:extLst>
          </p:cNvPr>
          <p:cNvSpPr>
            <a:spLocks noGrp="1"/>
          </p:cNvSpPr>
          <p:nvPr>
            <p:ph type="title"/>
          </p:nvPr>
        </p:nvSpPr>
        <p:spPr/>
        <p:txBody>
          <a:bodyPr/>
          <a:lstStyle/>
          <a:p>
            <a:r>
              <a:rPr lang="en-US" dirty="0"/>
              <a:t>Non-Allowable costs</a:t>
            </a:r>
          </a:p>
        </p:txBody>
      </p:sp>
      <p:sp>
        <p:nvSpPr>
          <p:cNvPr id="3" name="Content Placeholder 2">
            <a:extLst>
              <a:ext uri="{FF2B5EF4-FFF2-40B4-BE49-F238E27FC236}">
                <a16:creationId xmlns:a16="http://schemas.microsoft.com/office/drawing/2014/main" id="{571B6467-E00B-B3B5-84CA-2CF5DBACDF3F}"/>
              </a:ext>
            </a:extLst>
          </p:cNvPr>
          <p:cNvSpPr>
            <a:spLocks noGrp="1"/>
          </p:cNvSpPr>
          <p:nvPr>
            <p:ph idx="1"/>
          </p:nvPr>
        </p:nvSpPr>
        <p:spPr/>
        <p:txBody>
          <a:bodyPr/>
          <a:lstStyle/>
          <a:p>
            <a:r>
              <a:rPr lang="en-US" sz="2800" dirty="0"/>
              <a:t>Per CMS Pub 15-1: 2102.3 Costs Not Related to Patient Care:</a:t>
            </a:r>
          </a:p>
          <a:p>
            <a:pPr lvl="1">
              <a:buFont typeface="Wingdings" panose="05000000000000000000" pitchFamily="2" charset="2"/>
              <a:buChar char="ü"/>
            </a:pPr>
            <a:r>
              <a:rPr lang="en-US" sz="2800" i="1" dirty="0">
                <a:latin typeface="Arial" panose="020B0604020202020204" pitchFamily="34" charset="0"/>
                <a:cs typeface="Arial" panose="020B0604020202020204" pitchFamily="34" charset="0"/>
              </a:rPr>
              <a:t>Costs not related to patient care are costs which are not appropriate or necessary and proper in developing and maintaining the operation of patient care facilities and activities. Costs which are not necessary include costs which usually are not common or accepted occurrences in the field of the provider’s activity.</a:t>
            </a:r>
          </a:p>
          <a:p>
            <a:pPr lvl="1"/>
            <a:endParaRPr lang="en-US" dirty="0"/>
          </a:p>
        </p:txBody>
      </p:sp>
    </p:spTree>
    <p:extLst>
      <p:ext uri="{BB962C8B-B14F-4D97-AF65-F5344CB8AC3E}">
        <p14:creationId xmlns:p14="http://schemas.microsoft.com/office/powerpoint/2010/main" val="3141836728"/>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829FE-09D2-3BC2-8E23-DF7DEFBE4FC9}"/>
              </a:ext>
            </a:extLst>
          </p:cNvPr>
          <p:cNvSpPr>
            <a:spLocks noGrp="1"/>
          </p:cNvSpPr>
          <p:nvPr>
            <p:ph type="title"/>
          </p:nvPr>
        </p:nvSpPr>
        <p:spPr/>
        <p:txBody>
          <a:bodyPr/>
          <a:lstStyle/>
          <a:p>
            <a:r>
              <a:rPr lang="en-US" dirty="0"/>
              <a:t>What is not an allowable cost?</a:t>
            </a:r>
          </a:p>
        </p:txBody>
      </p:sp>
      <p:sp>
        <p:nvSpPr>
          <p:cNvPr id="3" name="Content Placeholder 2">
            <a:extLst>
              <a:ext uri="{FF2B5EF4-FFF2-40B4-BE49-F238E27FC236}">
                <a16:creationId xmlns:a16="http://schemas.microsoft.com/office/drawing/2014/main" id="{BF815B5E-7E52-16F6-B498-35B8F2C4E2C2}"/>
              </a:ext>
            </a:extLst>
          </p:cNvPr>
          <p:cNvSpPr>
            <a:spLocks noGrp="1"/>
          </p:cNvSpPr>
          <p:nvPr>
            <p:ph idx="1"/>
          </p:nvPr>
        </p:nvSpPr>
        <p:spPr/>
        <p:txBody>
          <a:bodyPr/>
          <a:lstStyle/>
          <a:p>
            <a:r>
              <a:rPr lang="en-US" sz="2800" b="1" dirty="0"/>
              <a:t>Included but not limited to:</a:t>
            </a:r>
          </a:p>
        </p:txBody>
      </p:sp>
      <p:pic>
        <p:nvPicPr>
          <p:cNvPr id="4" name="Picture 3">
            <a:extLst>
              <a:ext uri="{FF2B5EF4-FFF2-40B4-BE49-F238E27FC236}">
                <a16:creationId xmlns:a16="http://schemas.microsoft.com/office/drawing/2014/main" id="{C66BF748-5738-3CD3-3531-A2BF66A8470F}"/>
              </a:ext>
            </a:extLst>
          </p:cNvPr>
          <p:cNvPicPr>
            <a:picLocks noChangeAspect="1"/>
          </p:cNvPicPr>
          <p:nvPr/>
        </p:nvPicPr>
        <p:blipFill>
          <a:blip r:embed="rId2"/>
          <a:stretch>
            <a:fillRect/>
          </a:stretch>
        </p:blipFill>
        <p:spPr>
          <a:xfrm>
            <a:off x="1264920" y="3962400"/>
            <a:ext cx="10464800" cy="4182644"/>
          </a:xfrm>
          <a:prstGeom prst="rect">
            <a:avLst/>
          </a:prstGeom>
        </p:spPr>
      </p:pic>
      <p:sp>
        <p:nvSpPr>
          <p:cNvPr id="5" name="TextBox 4">
            <a:extLst>
              <a:ext uri="{FF2B5EF4-FFF2-40B4-BE49-F238E27FC236}">
                <a16:creationId xmlns:a16="http://schemas.microsoft.com/office/drawing/2014/main" id="{C14E1690-3B35-D46E-7071-A243E5D7BA46}"/>
              </a:ext>
            </a:extLst>
          </p:cNvPr>
          <p:cNvSpPr txBox="1"/>
          <p:nvPr/>
        </p:nvSpPr>
        <p:spPr>
          <a:xfrm>
            <a:off x="7188200" y="152400"/>
            <a:ext cx="5603536" cy="461665"/>
          </a:xfrm>
          <a:prstGeom prst="rect">
            <a:avLst/>
          </a:prstGeom>
          <a:noFill/>
          <a:ln>
            <a:solidFill>
              <a:schemeClr val="bg2"/>
            </a:solidFill>
          </a:ln>
        </p:spPr>
        <p:txBody>
          <a:bodyPr wrap="square" rtlCol="0">
            <a:spAutoFit/>
          </a:bodyPr>
          <a:lstStyle/>
          <a:p>
            <a:pPr algn="ctr"/>
            <a:r>
              <a:rPr lang="en-US" sz="2400" b="1" dirty="0">
                <a:solidFill>
                  <a:schemeClr val="tx1"/>
                </a:solidFill>
                <a:latin typeface="Arial" panose="020B0604020202020204" pitchFamily="34" charset="0"/>
                <a:cs typeface="Arial" panose="020B0604020202020204" pitchFamily="34" charset="0"/>
              </a:rPr>
              <a:t>2 CFR 200 Subpart E Cost Principles</a:t>
            </a:r>
          </a:p>
        </p:txBody>
      </p:sp>
    </p:spTree>
    <p:extLst>
      <p:ext uri="{BB962C8B-B14F-4D97-AF65-F5344CB8AC3E}">
        <p14:creationId xmlns:p14="http://schemas.microsoft.com/office/powerpoint/2010/main" val="2016063784"/>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32F89-6F89-F7C3-32CC-F7577A733170}"/>
              </a:ext>
            </a:extLst>
          </p:cNvPr>
          <p:cNvSpPr>
            <a:spLocks noGrp="1"/>
          </p:cNvSpPr>
          <p:nvPr>
            <p:ph type="title"/>
          </p:nvPr>
        </p:nvSpPr>
        <p:spPr/>
        <p:txBody>
          <a:bodyPr/>
          <a:lstStyle/>
          <a:p>
            <a:r>
              <a:rPr lang="en-US" dirty="0"/>
              <a:t>Anticipated costs</a:t>
            </a:r>
          </a:p>
        </p:txBody>
      </p:sp>
      <p:sp>
        <p:nvSpPr>
          <p:cNvPr id="3" name="Content Placeholder 2">
            <a:extLst>
              <a:ext uri="{FF2B5EF4-FFF2-40B4-BE49-F238E27FC236}">
                <a16:creationId xmlns:a16="http://schemas.microsoft.com/office/drawing/2014/main" id="{7A23F145-6D91-EB3D-3128-C95F4867D78C}"/>
              </a:ext>
            </a:extLst>
          </p:cNvPr>
          <p:cNvSpPr>
            <a:spLocks noGrp="1"/>
          </p:cNvSpPr>
          <p:nvPr>
            <p:ph idx="1"/>
          </p:nvPr>
        </p:nvSpPr>
        <p:spPr>
          <a:xfrm>
            <a:off x="1270000" y="2819400"/>
            <a:ext cx="11252200" cy="5448300"/>
          </a:xfrm>
        </p:spPr>
        <p:txBody>
          <a:bodyPr/>
          <a:lstStyle/>
          <a:p>
            <a:r>
              <a:rPr lang="en-US" sz="2400" dirty="0"/>
              <a:t>What are anticipated costs?</a:t>
            </a:r>
          </a:p>
          <a:p>
            <a:pPr lvl="1">
              <a:buFont typeface="Wingdings" panose="05000000000000000000" pitchFamily="2" charset="2"/>
              <a:buChar char="ü"/>
            </a:pPr>
            <a:r>
              <a:rPr lang="en-US" sz="2400" dirty="0"/>
              <a:t>Costs that not currently being incurred that a provider anticipated needing to incur during the cost report period to provide CCBHC services or bring facility up to CCBHC standards.</a:t>
            </a:r>
          </a:p>
          <a:p>
            <a:pPr marL="457200" lvl="1">
              <a:buFont typeface="Wingdings" panose="05000000000000000000" pitchFamily="2" charset="2"/>
              <a:buChar char="ü"/>
            </a:pPr>
            <a:r>
              <a:rPr lang="en-US" sz="2400" dirty="0"/>
              <a:t>Examples:</a:t>
            </a:r>
          </a:p>
          <a:p>
            <a:pPr marL="914400" lvl="2">
              <a:buFont typeface="Wingdings" panose="05000000000000000000" pitchFamily="2" charset="2"/>
              <a:buChar char="ü"/>
            </a:pPr>
            <a:r>
              <a:rPr lang="en-US" sz="2400" dirty="0"/>
              <a:t>New staff.</a:t>
            </a:r>
          </a:p>
          <a:p>
            <a:pPr marL="914400" lvl="2">
              <a:buFont typeface="Wingdings" panose="05000000000000000000" pitchFamily="2" charset="2"/>
              <a:buChar char="ü"/>
            </a:pPr>
            <a:r>
              <a:rPr lang="en-US" sz="2400" dirty="0"/>
              <a:t>New medical equipment.</a:t>
            </a:r>
          </a:p>
          <a:p>
            <a:pPr marL="914400" lvl="2">
              <a:buFont typeface="Wingdings" panose="05000000000000000000" pitchFamily="2" charset="2"/>
              <a:buChar char="ü"/>
            </a:pPr>
            <a:r>
              <a:rPr lang="en-US" sz="2400" dirty="0"/>
              <a:t>Electronic health record (EHR) costs.</a:t>
            </a:r>
          </a:p>
          <a:p>
            <a:pPr marL="914400" lvl="2">
              <a:buFont typeface="Wingdings" panose="05000000000000000000" pitchFamily="2" charset="2"/>
              <a:buChar char="ü"/>
            </a:pPr>
            <a:r>
              <a:rPr lang="en-US" sz="2400" dirty="0"/>
              <a:t>Anticipated costs </a:t>
            </a:r>
            <a:r>
              <a:rPr lang="en-US" sz="2400" b="1" u="sng" dirty="0"/>
              <a:t>COULD</a:t>
            </a:r>
            <a:r>
              <a:rPr lang="en-US" sz="2400" dirty="0"/>
              <a:t> be </a:t>
            </a:r>
            <a:r>
              <a:rPr lang="en-US" sz="2400" b="1" u="sng" dirty="0"/>
              <a:t>ANY</a:t>
            </a:r>
            <a:r>
              <a:rPr lang="en-US" sz="2400" dirty="0"/>
              <a:t> costs that will be incurred as a CCBHC that is not currently being incurred.</a:t>
            </a:r>
          </a:p>
        </p:txBody>
      </p:sp>
    </p:spTree>
    <p:extLst>
      <p:ext uri="{BB962C8B-B14F-4D97-AF65-F5344CB8AC3E}">
        <p14:creationId xmlns:p14="http://schemas.microsoft.com/office/powerpoint/2010/main" val="680851845"/>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7353A-3983-3243-7470-1FE93972EC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621121-8C2F-CA37-4CC8-AA8F4D72781C}"/>
              </a:ext>
            </a:extLst>
          </p:cNvPr>
          <p:cNvSpPr>
            <a:spLocks noGrp="1"/>
          </p:cNvSpPr>
          <p:nvPr>
            <p:ph type="ctrTitle"/>
          </p:nvPr>
        </p:nvSpPr>
        <p:spPr>
          <a:xfrm>
            <a:off x="974725" y="3505200"/>
            <a:ext cx="11055350" cy="1616075"/>
          </a:xfrm>
        </p:spPr>
        <p:txBody>
          <a:bodyPr/>
          <a:lstStyle/>
          <a:p>
            <a:r>
              <a:rPr lang="en-US" dirty="0">
                <a:solidFill>
                  <a:schemeClr val="bg1"/>
                </a:solidFill>
              </a:rPr>
              <a:t>CCBHC Cost report</a:t>
            </a:r>
          </a:p>
        </p:txBody>
      </p:sp>
    </p:spTree>
    <p:extLst>
      <p:ext uri="{BB962C8B-B14F-4D97-AF65-F5344CB8AC3E}">
        <p14:creationId xmlns:p14="http://schemas.microsoft.com/office/powerpoint/2010/main" val="433473222"/>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hape 131"/>
          <p:cNvSpPr txBox="1">
            <a:spLocks/>
          </p:cNvSpPr>
          <p:nvPr/>
        </p:nvSpPr>
        <p:spPr bwMode="auto">
          <a:xfrm>
            <a:off x="1270000" y="2895600"/>
            <a:ext cx="10655300" cy="6765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50800" bIns="50800" numCol="1" anchor="t" anchorCtr="0" compatLnSpc="1">
            <a:prstTxWarp prst="textNoShape">
              <a:avLst/>
            </a:prstTxWarp>
            <a:normAutofit/>
          </a:bodyPr>
          <a:lstStyle>
            <a:lvl1pPr marL="863600" indent="-457200" algn="l" rtl="0" eaLnBrk="0" fontAlgn="base" hangingPunct="0">
              <a:spcBef>
                <a:spcPts val="2400"/>
              </a:spcBef>
              <a:spcAft>
                <a:spcPct val="0"/>
              </a:spcAft>
              <a:buSzPct val="100000"/>
              <a:buFont typeface="Arial" pitchFamily="34" charset="0"/>
              <a:buChar char="•"/>
              <a:defRPr sz="3600">
                <a:solidFill>
                  <a:schemeClr val="tx1"/>
                </a:solidFill>
                <a:latin typeface="+mn-lt"/>
                <a:ea typeface="+mn-ea"/>
                <a:cs typeface="+mn-cs"/>
                <a:sym typeface="Arial" pitchFamily="34" charset="0"/>
              </a:defRPr>
            </a:lvl1pPr>
            <a:lvl2pPr marL="1320800" indent="-457200" algn="l" rtl="0" eaLnBrk="0" fontAlgn="base" hangingPunct="0">
              <a:spcBef>
                <a:spcPts val="2400"/>
              </a:spcBef>
              <a:spcAft>
                <a:spcPct val="0"/>
              </a:spcAft>
              <a:buSzPct val="100000"/>
              <a:buFont typeface="Arial" pitchFamily="34" charset="0"/>
              <a:buChar char="•"/>
              <a:defRPr sz="3600">
                <a:solidFill>
                  <a:schemeClr val="tx1"/>
                </a:solidFill>
                <a:latin typeface="+mn-lt"/>
                <a:ea typeface="+mn-ea"/>
                <a:cs typeface="+mn-cs"/>
                <a:sym typeface="Arial" pitchFamily="34" charset="0"/>
              </a:defRPr>
            </a:lvl2pPr>
            <a:lvl3pPr marL="1778000" indent="-457200" algn="l" rtl="0" eaLnBrk="0" fontAlgn="base" hangingPunct="0">
              <a:spcBef>
                <a:spcPts val="2400"/>
              </a:spcBef>
              <a:spcAft>
                <a:spcPct val="0"/>
              </a:spcAft>
              <a:buSzPct val="100000"/>
              <a:buFont typeface="Arial" pitchFamily="34" charset="0"/>
              <a:buChar char="•"/>
              <a:defRPr sz="3600">
                <a:solidFill>
                  <a:schemeClr val="tx1"/>
                </a:solidFill>
                <a:latin typeface="+mn-lt"/>
                <a:ea typeface="+mn-ea"/>
                <a:cs typeface="+mn-cs"/>
                <a:sym typeface="Arial" pitchFamily="34" charset="0"/>
              </a:defRPr>
            </a:lvl3pPr>
            <a:lvl4pPr marL="2235200" indent="-457200" algn="l" rtl="0" eaLnBrk="0" fontAlgn="base" hangingPunct="0">
              <a:spcBef>
                <a:spcPts val="2400"/>
              </a:spcBef>
              <a:spcAft>
                <a:spcPct val="0"/>
              </a:spcAft>
              <a:buSzPct val="100000"/>
              <a:buFont typeface="Arial" pitchFamily="34" charset="0"/>
              <a:buChar char="•"/>
              <a:defRPr sz="3600">
                <a:solidFill>
                  <a:schemeClr val="tx1"/>
                </a:solidFill>
                <a:latin typeface="+mn-lt"/>
                <a:ea typeface="+mn-ea"/>
                <a:cs typeface="+mn-cs"/>
                <a:sym typeface="Arial" pitchFamily="34" charset="0"/>
              </a:defRPr>
            </a:lvl4pPr>
            <a:lvl5pPr marL="2692400" indent="-457200" algn="l" rtl="0" eaLnBrk="0" fontAlgn="base" hangingPunct="0">
              <a:spcBef>
                <a:spcPts val="2400"/>
              </a:spcBef>
              <a:spcAft>
                <a:spcPct val="0"/>
              </a:spcAft>
              <a:buSzPct val="100000"/>
              <a:buFont typeface="Arial" pitchFamily="34" charset="0"/>
              <a:buChar char="•"/>
              <a:defRPr sz="3600">
                <a:solidFill>
                  <a:schemeClr val="tx1"/>
                </a:solidFill>
                <a:latin typeface="+mn-lt"/>
                <a:ea typeface="+mn-ea"/>
                <a:cs typeface="+mn-cs"/>
                <a:sym typeface="Arial" pitchFamily="34" charset="0"/>
              </a:defRPr>
            </a:lvl5pPr>
            <a:lvl6pPr marL="3149600" indent="-457200" algn="l" rtl="0" fontAlgn="base">
              <a:spcBef>
                <a:spcPts val="2400"/>
              </a:spcBef>
              <a:spcAft>
                <a:spcPct val="0"/>
              </a:spcAft>
              <a:buSzPct val="100000"/>
              <a:buFont typeface="Arial" charset="0"/>
              <a:buChar char="•"/>
              <a:defRPr sz="3600">
                <a:solidFill>
                  <a:schemeClr val="tx1"/>
                </a:solidFill>
                <a:latin typeface="+mn-lt"/>
                <a:ea typeface="+mn-ea"/>
                <a:cs typeface="+mn-cs"/>
                <a:sym typeface="Arial" charset="0"/>
              </a:defRPr>
            </a:lvl6pPr>
            <a:lvl7pPr marL="3606800" indent="-457200" algn="l" rtl="0" fontAlgn="base">
              <a:spcBef>
                <a:spcPts val="2400"/>
              </a:spcBef>
              <a:spcAft>
                <a:spcPct val="0"/>
              </a:spcAft>
              <a:buSzPct val="100000"/>
              <a:buFont typeface="Arial" charset="0"/>
              <a:buChar char="•"/>
              <a:defRPr sz="3600">
                <a:solidFill>
                  <a:schemeClr val="tx1"/>
                </a:solidFill>
                <a:latin typeface="+mn-lt"/>
                <a:ea typeface="+mn-ea"/>
                <a:cs typeface="+mn-cs"/>
                <a:sym typeface="Arial" charset="0"/>
              </a:defRPr>
            </a:lvl7pPr>
            <a:lvl8pPr marL="4064000" indent="-457200" algn="l" rtl="0" fontAlgn="base">
              <a:spcBef>
                <a:spcPts val="2400"/>
              </a:spcBef>
              <a:spcAft>
                <a:spcPct val="0"/>
              </a:spcAft>
              <a:buSzPct val="100000"/>
              <a:buFont typeface="Arial" charset="0"/>
              <a:buChar char="•"/>
              <a:defRPr sz="3600">
                <a:solidFill>
                  <a:schemeClr val="tx1"/>
                </a:solidFill>
                <a:latin typeface="+mn-lt"/>
                <a:ea typeface="+mn-ea"/>
                <a:cs typeface="+mn-cs"/>
                <a:sym typeface="Arial" charset="0"/>
              </a:defRPr>
            </a:lvl8pPr>
            <a:lvl9pPr marL="4521200" indent="-457200" algn="l" rtl="0" fontAlgn="base">
              <a:spcBef>
                <a:spcPts val="2400"/>
              </a:spcBef>
              <a:spcAft>
                <a:spcPct val="0"/>
              </a:spcAft>
              <a:buSzPct val="100000"/>
              <a:buFont typeface="Arial" charset="0"/>
              <a:buChar char="•"/>
              <a:defRPr sz="3600">
                <a:solidFill>
                  <a:schemeClr val="tx1"/>
                </a:solidFill>
                <a:latin typeface="+mn-lt"/>
                <a:ea typeface="+mn-ea"/>
                <a:cs typeface="+mn-cs"/>
                <a:sym typeface="Arial" charset="0"/>
              </a:defRPr>
            </a:lvl9pPr>
          </a:lstStyle>
          <a:p>
            <a:pPr marL="0" indent="0">
              <a:spcBef>
                <a:spcPts val="600"/>
              </a:spcBef>
              <a:buNone/>
            </a:pPr>
            <a:r>
              <a:rPr lang="en-US" sz="2400" b="1" dirty="0"/>
              <a:t>CCBHC Cost Report &amp; Instructions:</a:t>
            </a:r>
          </a:p>
          <a:p>
            <a:pPr marL="457200">
              <a:spcBef>
                <a:spcPts val="600"/>
              </a:spcBef>
              <a:buFont typeface="Wingdings" panose="05000000000000000000" pitchFamily="2" charset="2"/>
              <a:buChar char="ü"/>
            </a:pPr>
            <a:r>
              <a:rPr lang="en-US" sz="2400" i="1" dirty="0">
                <a:hlinkClick r:id="rId3">
                  <a:extLst>
                    <a:ext uri="{A12FA001-AC4F-418D-AE19-62706E023703}">
                      <ahyp:hlinkClr xmlns:ahyp="http://schemas.microsoft.com/office/drawing/2018/hyperlinkcolor" val="tx"/>
                    </a:ext>
                  </a:extLst>
                </a:hlinkClick>
              </a:rPr>
              <a:t>https://www.medicaid.gov/media/173116</a:t>
            </a:r>
            <a:r>
              <a:rPr lang="en-US" sz="2400" i="1" dirty="0"/>
              <a:t> </a:t>
            </a:r>
            <a:endParaRPr lang="en-US" sz="2400" i="1" dirty="0">
              <a:hlinkClick r:id="rId4">
                <a:extLst>
                  <a:ext uri="{A12FA001-AC4F-418D-AE19-62706E023703}">
                    <ahyp:hlinkClr xmlns:ahyp="http://schemas.microsoft.com/office/drawing/2018/hyperlinkcolor" val="tx"/>
                  </a:ext>
                </a:extLst>
              </a:hlinkClick>
            </a:endParaRPr>
          </a:p>
          <a:p>
            <a:pPr marL="457200">
              <a:spcBef>
                <a:spcPts val="600"/>
              </a:spcBef>
              <a:buFont typeface="Wingdings" panose="05000000000000000000" pitchFamily="2" charset="2"/>
              <a:buChar char="ü"/>
            </a:pPr>
            <a:r>
              <a:rPr lang="en-US" sz="2400" i="1" dirty="0">
                <a:hlinkClick r:id="rId4">
                  <a:extLst>
                    <a:ext uri="{A12FA001-AC4F-418D-AE19-62706E023703}">
                      <ahyp:hlinkClr xmlns:ahyp="http://schemas.microsoft.com/office/drawing/2018/hyperlinkcolor" val="tx"/>
                    </a:ext>
                  </a:extLst>
                </a:hlinkClick>
              </a:rPr>
              <a:t>www.medicaid.gov/medicaid/financial-management/downloads/ccbhc-cost-rpt-instr.pdf</a:t>
            </a:r>
            <a:r>
              <a:rPr lang="en-US" sz="2400" i="1" dirty="0"/>
              <a:t> </a:t>
            </a:r>
          </a:p>
          <a:p>
            <a:pPr marL="406400" indent="0">
              <a:spcBef>
                <a:spcPts val="600"/>
              </a:spcBef>
              <a:buNone/>
            </a:pPr>
            <a:endParaRPr lang="en-US" sz="2400" dirty="0"/>
          </a:p>
          <a:p>
            <a:pPr marL="514350" indent="-514350">
              <a:spcBef>
                <a:spcPts val="600"/>
              </a:spcBef>
              <a:buNone/>
            </a:pPr>
            <a:r>
              <a:rPr lang="en-US" sz="2400" dirty="0"/>
              <a:t>When reporting costs, the CCBHC must adhere to:</a:t>
            </a:r>
          </a:p>
          <a:p>
            <a:pPr marL="514350" indent="-514350">
              <a:spcBef>
                <a:spcPts val="600"/>
              </a:spcBef>
              <a:buNone/>
            </a:pPr>
            <a:endParaRPr lang="en-US" sz="2400" dirty="0"/>
          </a:p>
          <a:p>
            <a:pPr marL="457200" lvl="1">
              <a:spcBef>
                <a:spcPts val="600"/>
              </a:spcBef>
              <a:buFont typeface="+mj-lt"/>
              <a:buAutoNum type="arabicPeriod"/>
            </a:pPr>
            <a:r>
              <a:rPr lang="en-US" sz="2400" dirty="0"/>
              <a:t>45 Code of Federal Regulations (CFR) §75 Uniform Administrative Requirements, Cost Principles, and Audit Requirements for the U.S. Department of Health and Human Services (HHS) Awards </a:t>
            </a:r>
          </a:p>
          <a:p>
            <a:pPr marL="457200" lvl="1">
              <a:spcBef>
                <a:spcPts val="600"/>
              </a:spcBef>
              <a:buFont typeface="+mj-lt"/>
              <a:buAutoNum type="arabicPeriod"/>
            </a:pPr>
            <a:endParaRPr lang="en-US" sz="2400" dirty="0"/>
          </a:p>
          <a:p>
            <a:pPr marL="457200" lvl="1">
              <a:spcBef>
                <a:spcPts val="600"/>
              </a:spcBef>
              <a:buFont typeface="+mj-lt"/>
              <a:buAutoNum type="arabicPeriod"/>
            </a:pPr>
            <a:r>
              <a:rPr lang="en-US" sz="2400" dirty="0"/>
              <a:t>2 CFR §200 Uniform Administrative Requirements, Cost Principles, and Audit Requirements for Federal Awards</a:t>
            </a:r>
            <a:endParaRPr lang="en-US" sz="2400" kern="0" dirty="0"/>
          </a:p>
        </p:txBody>
      </p:sp>
      <p:sp>
        <p:nvSpPr>
          <p:cNvPr id="2" name="Title 1"/>
          <p:cNvSpPr>
            <a:spLocks noGrp="1"/>
          </p:cNvSpPr>
          <p:nvPr>
            <p:ph type="title"/>
          </p:nvPr>
        </p:nvSpPr>
        <p:spPr>
          <a:xfrm>
            <a:off x="1270000" y="1917700"/>
            <a:ext cx="10464800" cy="596900"/>
          </a:xfrm>
        </p:spPr>
        <p:txBody>
          <a:bodyPr/>
          <a:lstStyle/>
          <a:p>
            <a:r>
              <a:rPr lang="en-US" b="1" dirty="0">
                <a:solidFill>
                  <a:srgbClr val="92D050"/>
                </a:solidFill>
              </a:rPr>
              <a:t>CCBHC Cost Report Regulations</a:t>
            </a:r>
            <a:endParaRPr lang="en-US" dirty="0"/>
          </a:p>
        </p:txBody>
      </p:sp>
    </p:spTree>
    <p:extLst>
      <p:ext uri="{BB962C8B-B14F-4D97-AF65-F5344CB8AC3E}">
        <p14:creationId xmlns:p14="http://schemas.microsoft.com/office/powerpoint/2010/main" val="692805749"/>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70000" y="2057400"/>
            <a:ext cx="10464800" cy="673100"/>
          </a:xfrm>
        </p:spPr>
        <p:txBody>
          <a:bodyPr/>
          <a:lstStyle/>
          <a:p>
            <a:r>
              <a:rPr lang="en-US" dirty="0"/>
              <a:t>Cost Report Walkthrough</a:t>
            </a:r>
          </a:p>
        </p:txBody>
      </p:sp>
      <p:sp>
        <p:nvSpPr>
          <p:cNvPr id="3" name="Content Placeholder 2"/>
          <p:cNvSpPr>
            <a:spLocks noGrp="1"/>
          </p:cNvSpPr>
          <p:nvPr>
            <p:ph idx="1"/>
          </p:nvPr>
        </p:nvSpPr>
        <p:spPr>
          <a:xfrm>
            <a:off x="1270000" y="2971800"/>
            <a:ext cx="10871200" cy="2362200"/>
          </a:xfrm>
        </p:spPr>
        <p:txBody>
          <a:bodyPr/>
          <a:lstStyle/>
          <a:p>
            <a:r>
              <a:rPr lang="en-US" sz="2800" dirty="0"/>
              <a:t>Cost report must be prepared on the accrual basis of accounting.</a:t>
            </a:r>
          </a:p>
          <a:p>
            <a:r>
              <a:rPr lang="en-US" sz="2800" dirty="0"/>
              <a:t>All requested information in the tabs must be provided.</a:t>
            </a:r>
          </a:p>
          <a:p>
            <a:r>
              <a:rPr lang="en-US" sz="2800" dirty="0"/>
              <a:t>Round all amounts to the nearest whole dollar.</a:t>
            </a:r>
          </a:p>
        </p:txBody>
      </p:sp>
    </p:spTree>
    <p:extLst>
      <p:ext uri="{BB962C8B-B14F-4D97-AF65-F5344CB8AC3E}">
        <p14:creationId xmlns:p14="http://schemas.microsoft.com/office/powerpoint/2010/main" val="4008035166"/>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 8"/>
          <p:cNvGraphicFramePr/>
          <p:nvPr>
            <p:extLst>
              <p:ext uri="{D42A27DB-BD31-4B8C-83A1-F6EECF244321}">
                <p14:modId xmlns:p14="http://schemas.microsoft.com/office/powerpoint/2010/main" val="232770869"/>
              </p:ext>
            </p:extLst>
          </p:nvPr>
        </p:nvGraphicFramePr>
        <p:xfrm>
          <a:off x="1511300" y="2895600"/>
          <a:ext cx="9906000" cy="6019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p:txBody>
          <a:bodyPr/>
          <a:lstStyle/>
          <a:p>
            <a:r>
              <a:rPr lang="en-US" dirty="0"/>
              <a:t>Cost Report Steps/Schedules (Recommended Order)</a:t>
            </a:r>
          </a:p>
        </p:txBody>
      </p:sp>
    </p:spTree>
    <p:extLst>
      <p:ext uri="{BB962C8B-B14F-4D97-AF65-F5344CB8AC3E}">
        <p14:creationId xmlns:p14="http://schemas.microsoft.com/office/powerpoint/2010/main" val="306125430"/>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678881" y="1864278"/>
            <a:ext cx="5692712" cy="1243417"/>
          </a:xfrm>
          <a:prstGeom prst="rect">
            <a:avLst/>
          </a:prstGeom>
        </p:spPr>
        <p:txBody>
          <a:bodyPr wrap="square">
            <a:spAutoFit/>
          </a:bodyPr>
          <a:lstStyle/>
          <a:p>
            <a:pPr algn="l">
              <a:lnSpc>
                <a:spcPct val="90000"/>
              </a:lnSpc>
              <a:spcBef>
                <a:spcPts val="1200"/>
              </a:spcBef>
              <a:buSzPct val="80000"/>
              <a:defRPr sz="1800"/>
            </a:pPr>
            <a:r>
              <a:rPr lang="en-US" sz="1800" dirty="0">
                <a:latin typeface="+mn-lt"/>
              </a:rPr>
              <a:t>Use the </a:t>
            </a:r>
            <a:r>
              <a:rPr lang="en-US" sz="1800" b="1" i="1" dirty="0">
                <a:solidFill>
                  <a:srgbClr val="38939B"/>
                </a:solidFill>
                <a:latin typeface="+mn-lt"/>
              </a:rPr>
              <a:t>Provider Information </a:t>
            </a:r>
            <a:r>
              <a:rPr lang="en-US" sz="1800" dirty="0">
                <a:latin typeface="+mn-lt"/>
              </a:rPr>
              <a:t>tab (Parts 1 and 2) to report CCBHC-identifying information for all of the CCBHC’s primary and satellite center locations. </a:t>
            </a:r>
          </a:p>
          <a:p>
            <a:pPr marL="285750" indent="-285750" algn="l">
              <a:lnSpc>
                <a:spcPct val="90000"/>
              </a:lnSpc>
              <a:spcBef>
                <a:spcPts val="1200"/>
              </a:spcBef>
              <a:buSzPct val="80000"/>
              <a:buFont typeface="Wingdings" panose="05000000000000000000" pitchFamily="2" charset="2"/>
              <a:buChar char="ü"/>
              <a:defRPr sz="1800"/>
            </a:pPr>
            <a:r>
              <a:rPr lang="en-US" sz="1800" dirty="0">
                <a:solidFill>
                  <a:schemeClr val="tx1"/>
                </a:solidFill>
                <a:latin typeface="+mn-lt"/>
              </a:rPr>
              <a:t>Part I is for single sites or central office information.</a:t>
            </a:r>
          </a:p>
        </p:txBody>
      </p:sp>
      <p:grpSp>
        <p:nvGrpSpPr>
          <p:cNvPr id="18" name="Group 17"/>
          <p:cNvGrpSpPr/>
          <p:nvPr/>
        </p:nvGrpSpPr>
        <p:grpSpPr>
          <a:xfrm>
            <a:off x="6678881" y="1009572"/>
            <a:ext cx="5692712" cy="609601"/>
            <a:chOff x="1971" y="2376504"/>
            <a:chExt cx="2111312" cy="1266789"/>
          </a:xfrm>
        </p:grpSpPr>
        <p:sp>
          <p:nvSpPr>
            <p:cNvPr id="19" name="Rectangle 18"/>
            <p:cNvSpPr/>
            <p:nvPr/>
          </p:nvSpPr>
          <p:spPr>
            <a:xfrm>
              <a:off x="1971" y="2376504"/>
              <a:ext cx="2111312" cy="1266787"/>
            </a:xfrm>
            <a:prstGeom prst="rect">
              <a:avLst/>
            </a:pr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en-US"/>
            </a:p>
          </p:txBody>
        </p:sp>
        <p:sp>
          <p:nvSpPr>
            <p:cNvPr id="20" name="Rectangle 19"/>
            <p:cNvSpPr/>
            <p:nvPr/>
          </p:nvSpPr>
          <p:spPr>
            <a:xfrm>
              <a:off x="1971" y="2376506"/>
              <a:ext cx="2111312" cy="126678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n-US" sz="3200" b="1" dirty="0">
                  <a:latin typeface="Calibri" pitchFamily="34" charset="0"/>
                </a:rPr>
                <a:t>Provider Information – Part 1</a:t>
              </a:r>
              <a:endParaRPr lang="en-US" sz="3200" b="1" kern="1200" dirty="0">
                <a:latin typeface="Calibri" pitchFamily="34" charset="0"/>
              </a:endParaRPr>
            </a:p>
          </p:txBody>
        </p:sp>
      </p:grpSp>
      <p:pic>
        <p:nvPicPr>
          <p:cNvPr id="21" name="Picture 20"/>
          <p:cNvPicPr>
            <a:picLocks noChangeAspect="1"/>
          </p:cNvPicPr>
          <p:nvPr/>
        </p:nvPicPr>
        <p:blipFill>
          <a:blip r:embed="rId3"/>
          <a:stretch>
            <a:fillRect/>
          </a:stretch>
        </p:blipFill>
        <p:spPr>
          <a:xfrm>
            <a:off x="787400" y="2362200"/>
            <a:ext cx="5429250" cy="1933575"/>
          </a:xfrm>
          <a:prstGeom prst="rect">
            <a:avLst/>
          </a:prstGeom>
          <a:ln w="25400">
            <a:solidFill>
              <a:schemeClr val="tx1"/>
            </a:solidFill>
          </a:ln>
        </p:spPr>
      </p:pic>
      <p:pic>
        <p:nvPicPr>
          <p:cNvPr id="22" name="Picture 21"/>
          <p:cNvPicPr>
            <a:picLocks noChangeAspect="1"/>
          </p:cNvPicPr>
          <p:nvPr/>
        </p:nvPicPr>
        <p:blipFill rotWithShape="1">
          <a:blip r:embed="rId4"/>
          <a:srcRect/>
          <a:stretch/>
        </p:blipFill>
        <p:spPr>
          <a:xfrm>
            <a:off x="787400" y="4495800"/>
            <a:ext cx="10209474" cy="4114800"/>
          </a:xfrm>
          <a:prstGeom prst="rect">
            <a:avLst/>
          </a:prstGeom>
          <a:noFill/>
          <a:ln w="25400">
            <a:solidFill>
              <a:schemeClr val="tx1"/>
            </a:solidFill>
          </a:ln>
        </p:spPr>
      </p:pic>
      <p:cxnSp>
        <p:nvCxnSpPr>
          <p:cNvPr id="4" name="Straight Arrow Connector 3"/>
          <p:cNvCxnSpPr/>
          <p:nvPr/>
        </p:nvCxnSpPr>
        <p:spPr bwMode="auto">
          <a:xfrm>
            <a:off x="6350000" y="3657600"/>
            <a:ext cx="742950" cy="0"/>
          </a:xfrm>
          <a:prstGeom prst="straightConnector1">
            <a:avLst/>
          </a:prstGeom>
          <a:blipFill dpi="0" rotWithShape="0">
            <a:blip r:embed="rId5"/>
            <a:srcRect/>
            <a:tile tx="0" ty="0" sx="100000" sy="100000" flip="none" algn="tl"/>
          </a:blipFill>
          <a:ln w="25400" cap="flat" cmpd="sng" algn="ctr">
            <a:solidFill>
              <a:srgbClr val="38939B"/>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6" name="TextBox 5"/>
          <p:cNvSpPr txBox="1"/>
          <p:nvPr/>
        </p:nvSpPr>
        <p:spPr>
          <a:xfrm>
            <a:off x="6959600" y="3395990"/>
            <a:ext cx="1676400" cy="523220"/>
          </a:xfrm>
          <a:prstGeom prst="rect">
            <a:avLst/>
          </a:prstGeom>
          <a:noFill/>
        </p:spPr>
        <p:txBody>
          <a:bodyPr wrap="square" rtlCol="0">
            <a:spAutoFit/>
          </a:bodyPr>
          <a:lstStyle/>
          <a:p>
            <a:r>
              <a:rPr lang="en-US" sz="2800" dirty="0"/>
              <a:t>PPS-1</a:t>
            </a:r>
          </a:p>
        </p:txBody>
      </p:sp>
      <p:pic>
        <p:nvPicPr>
          <p:cNvPr id="9" name="Picture 8"/>
          <p:cNvPicPr>
            <a:picLocks noChangeAspect="1"/>
          </p:cNvPicPr>
          <p:nvPr/>
        </p:nvPicPr>
        <p:blipFill>
          <a:blip r:embed="rId6"/>
          <a:stretch>
            <a:fillRect/>
          </a:stretch>
        </p:blipFill>
        <p:spPr>
          <a:xfrm>
            <a:off x="7533762" y="4111050"/>
            <a:ext cx="5064639" cy="2142732"/>
          </a:xfrm>
          <a:prstGeom prst="rect">
            <a:avLst/>
          </a:prstGeom>
          <a:ln w="25400">
            <a:solidFill>
              <a:schemeClr val="tx1"/>
            </a:solidFill>
          </a:ln>
        </p:spPr>
      </p:pic>
      <p:cxnSp>
        <p:nvCxnSpPr>
          <p:cNvPr id="11" name="Straight Arrow Connector 10"/>
          <p:cNvCxnSpPr/>
          <p:nvPr/>
        </p:nvCxnSpPr>
        <p:spPr bwMode="auto">
          <a:xfrm flipV="1">
            <a:off x="5588000" y="5486400"/>
            <a:ext cx="2209800" cy="975592"/>
          </a:xfrm>
          <a:prstGeom prst="straightConnector1">
            <a:avLst/>
          </a:prstGeom>
          <a:blipFill dpi="0" rotWithShape="0">
            <a:blip r:embed="rId5"/>
            <a:srcRect/>
            <a:tile tx="0" ty="0" sx="100000" sy="100000" flip="none" algn="tl"/>
          </a:blipFill>
          <a:ln w="25400" cap="flat" cmpd="sng" algn="ctr">
            <a:solidFill>
              <a:srgbClr val="38939B"/>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1172856637"/>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6654800" y="838200"/>
            <a:ext cx="5692712" cy="609600"/>
            <a:chOff x="1971" y="2376506"/>
            <a:chExt cx="2111312" cy="1266787"/>
          </a:xfrm>
        </p:grpSpPr>
        <p:sp>
          <p:nvSpPr>
            <p:cNvPr id="12" name="Rectangle 11"/>
            <p:cNvSpPr/>
            <p:nvPr/>
          </p:nvSpPr>
          <p:spPr>
            <a:xfrm>
              <a:off x="1971" y="2376506"/>
              <a:ext cx="2111312" cy="1266787"/>
            </a:xfrm>
            <a:prstGeom prst="rect">
              <a:avLst/>
            </a:pr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en-US"/>
            </a:p>
          </p:txBody>
        </p:sp>
        <p:sp>
          <p:nvSpPr>
            <p:cNvPr id="13" name="Rectangle 12"/>
            <p:cNvSpPr/>
            <p:nvPr/>
          </p:nvSpPr>
          <p:spPr>
            <a:xfrm>
              <a:off x="1971" y="2376506"/>
              <a:ext cx="2111312" cy="126678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n-US" sz="3200" b="1" dirty="0">
                  <a:latin typeface="Calibri" pitchFamily="34" charset="0"/>
                </a:rPr>
                <a:t>Provider Information – Part 2</a:t>
              </a:r>
              <a:endParaRPr lang="en-US" sz="3200" b="1" kern="1200" dirty="0">
                <a:latin typeface="Calibri" pitchFamily="34" charset="0"/>
              </a:endParaRPr>
            </a:p>
          </p:txBody>
        </p:sp>
      </p:grpSp>
      <p:pic>
        <p:nvPicPr>
          <p:cNvPr id="2" name="Picture 1"/>
          <p:cNvPicPr>
            <a:picLocks noChangeAspect="1"/>
          </p:cNvPicPr>
          <p:nvPr/>
        </p:nvPicPr>
        <p:blipFill>
          <a:blip r:embed="rId3"/>
          <a:stretch>
            <a:fillRect/>
          </a:stretch>
        </p:blipFill>
        <p:spPr>
          <a:xfrm>
            <a:off x="1320799" y="1981200"/>
            <a:ext cx="7160415" cy="6858000"/>
          </a:xfrm>
          <a:prstGeom prst="rect">
            <a:avLst/>
          </a:prstGeom>
          <a:ln w="25400">
            <a:solidFill>
              <a:schemeClr val="tx1"/>
            </a:solidFill>
          </a:ln>
        </p:spPr>
      </p:pic>
      <p:sp>
        <p:nvSpPr>
          <p:cNvPr id="7" name="Rectangle 6"/>
          <p:cNvSpPr/>
          <p:nvPr/>
        </p:nvSpPr>
        <p:spPr>
          <a:xfrm>
            <a:off x="8712200" y="1981200"/>
            <a:ext cx="3886200" cy="2905411"/>
          </a:xfrm>
          <a:prstGeom prst="rect">
            <a:avLst/>
          </a:prstGeom>
          <a:ln>
            <a:noFill/>
          </a:ln>
        </p:spPr>
        <p:txBody>
          <a:bodyPr wrap="square">
            <a:spAutoFit/>
          </a:bodyPr>
          <a:lstStyle/>
          <a:p>
            <a:pPr marL="342900" indent="-342900" algn="l">
              <a:lnSpc>
                <a:spcPct val="90000"/>
              </a:lnSpc>
              <a:spcBef>
                <a:spcPts val="1200"/>
              </a:spcBef>
              <a:buSzPct val="80000"/>
              <a:buFont typeface="Wingdings" panose="05000000000000000000" pitchFamily="2" charset="2"/>
              <a:buChar char="ü"/>
              <a:defRPr sz="1800"/>
            </a:pPr>
            <a:r>
              <a:rPr lang="en-US" sz="2400" dirty="0">
                <a:solidFill>
                  <a:schemeClr val="tx1"/>
                </a:solidFill>
                <a:latin typeface="+mn-lt"/>
              </a:rPr>
              <a:t>Part II is used if the entity is filing a consolidated report and should be completed for every additional clinic site.</a:t>
            </a:r>
          </a:p>
          <a:p>
            <a:pPr marL="342900" indent="-342900" algn="l">
              <a:lnSpc>
                <a:spcPct val="90000"/>
              </a:lnSpc>
              <a:spcBef>
                <a:spcPts val="1200"/>
              </a:spcBef>
              <a:buSzPct val="80000"/>
              <a:buFont typeface="Wingdings" panose="05000000000000000000" pitchFamily="2" charset="2"/>
              <a:buChar char="ü"/>
              <a:defRPr sz="1800"/>
            </a:pPr>
            <a:r>
              <a:rPr lang="en-US" sz="2400" dirty="0">
                <a:solidFill>
                  <a:schemeClr val="tx1"/>
                </a:solidFill>
                <a:latin typeface="+mn-lt"/>
              </a:rPr>
              <a:t>The tab should be copied for each location.</a:t>
            </a:r>
          </a:p>
        </p:txBody>
      </p:sp>
    </p:spTree>
    <p:extLst>
      <p:ext uri="{BB962C8B-B14F-4D97-AF65-F5344CB8AC3E}">
        <p14:creationId xmlns:p14="http://schemas.microsoft.com/office/powerpoint/2010/main" val="3855673451"/>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Steps to creating a crosswalk &amp; mapping</a:t>
            </a:r>
          </a:p>
        </p:txBody>
      </p:sp>
      <p:sp>
        <p:nvSpPr>
          <p:cNvPr id="3" name="Content Placeholder 2"/>
          <p:cNvSpPr>
            <a:spLocks noGrp="1"/>
          </p:cNvSpPr>
          <p:nvPr>
            <p:ph idx="1"/>
          </p:nvPr>
        </p:nvSpPr>
        <p:spPr>
          <a:xfrm>
            <a:off x="1295400" y="3505200"/>
            <a:ext cx="10464800" cy="4724400"/>
          </a:xfrm>
        </p:spPr>
        <p:txBody>
          <a:bodyPr/>
          <a:lstStyle/>
          <a:p>
            <a:pPr marL="1884363" indent="-1884363">
              <a:lnSpc>
                <a:spcPct val="90000"/>
              </a:lnSpc>
              <a:spcBef>
                <a:spcPts val="1200"/>
              </a:spcBef>
              <a:buSzPct val="80000"/>
              <a:buNone/>
              <a:defRPr sz="1800"/>
            </a:pPr>
            <a:r>
              <a:rPr lang="en-US" sz="2800" b="1" u="sng" dirty="0">
                <a:solidFill>
                  <a:srgbClr val="38939B"/>
                </a:solidFill>
              </a:rPr>
              <a:t>Step 1</a:t>
            </a:r>
          </a:p>
          <a:p>
            <a:pPr>
              <a:lnSpc>
                <a:spcPct val="90000"/>
              </a:lnSpc>
              <a:spcBef>
                <a:spcPts val="1200"/>
              </a:spcBef>
              <a:buSzPct val="80000"/>
              <a:defRPr sz="1800"/>
            </a:pPr>
            <a:r>
              <a:rPr lang="en-US" sz="2800" dirty="0"/>
              <a:t>List all Trial Balance Accounts.</a:t>
            </a:r>
          </a:p>
          <a:p>
            <a:pPr>
              <a:lnSpc>
                <a:spcPct val="90000"/>
              </a:lnSpc>
              <a:spcBef>
                <a:spcPts val="1200"/>
              </a:spcBef>
              <a:buSzPct val="80000"/>
              <a:defRPr sz="1800"/>
            </a:pPr>
            <a:r>
              <a:rPr lang="en-US" sz="2800" dirty="0"/>
              <a:t>Should include all CCBHC allowable services and visits, regardless of payer.</a:t>
            </a:r>
          </a:p>
          <a:p>
            <a:pPr marL="1884363" indent="-1884363">
              <a:lnSpc>
                <a:spcPct val="90000"/>
              </a:lnSpc>
              <a:buSzPct val="80000"/>
              <a:buNone/>
              <a:defRPr sz="1800"/>
            </a:pPr>
            <a:r>
              <a:rPr lang="en-US" sz="2800" b="1" u="sng" dirty="0">
                <a:solidFill>
                  <a:srgbClr val="38939B"/>
                </a:solidFill>
              </a:rPr>
              <a:t>Step 2</a:t>
            </a:r>
          </a:p>
          <a:p>
            <a:pPr>
              <a:lnSpc>
                <a:spcPct val="90000"/>
              </a:lnSpc>
              <a:spcBef>
                <a:spcPts val="1200"/>
              </a:spcBef>
              <a:buSzPct val="80000"/>
              <a:defRPr sz="1800"/>
            </a:pPr>
            <a:r>
              <a:rPr lang="en-US" sz="2800" dirty="0"/>
              <a:t>Identify the Appropriate Cost Report Line and Description beside each TB Account </a:t>
            </a:r>
            <a:r>
              <a:rPr lang="en-US" sz="2800" i="1" dirty="0"/>
              <a:t>(See Cost Report Instructions).</a:t>
            </a:r>
            <a:endParaRPr lang="en-US" sz="2800" dirty="0"/>
          </a:p>
          <a:p>
            <a:pPr marL="1884363" indent="-1884363">
              <a:lnSpc>
                <a:spcPct val="90000"/>
              </a:lnSpc>
              <a:buSzPct val="80000"/>
              <a:buNone/>
              <a:defRPr sz="1800"/>
            </a:pPr>
            <a:r>
              <a:rPr lang="en-US" sz="2800" b="1" u="sng" dirty="0">
                <a:solidFill>
                  <a:srgbClr val="38939B"/>
                </a:solidFill>
              </a:rPr>
              <a:t>Step 3</a:t>
            </a:r>
          </a:p>
          <a:p>
            <a:pPr>
              <a:lnSpc>
                <a:spcPct val="90000"/>
              </a:lnSpc>
              <a:spcBef>
                <a:spcPts val="1200"/>
              </a:spcBef>
              <a:buSzPct val="80000"/>
              <a:defRPr sz="1800"/>
            </a:pPr>
            <a:r>
              <a:rPr lang="en-US" sz="2800" dirty="0"/>
              <a:t>Summarize Costs by Cost Report Cost Line.</a:t>
            </a:r>
          </a:p>
        </p:txBody>
      </p:sp>
    </p:spTree>
    <p:extLst>
      <p:ext uri="{BB962C8B-B14F-4D97-AF65-F5344CB8AC3E}">
        <p14:creationId xmlns:p14="http://schemas.microsoft.com/office/powerpoint/2010/main" val="3115153413"/>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0617200" y="228600"/>
            <a:ext cx="2111312" cy="126678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n-US" sz="2100" kern="1200" dirty="0">
                <a:latin typeface="Calibri" pitchFamily="34" charset="0"/>
              </a:rPr>
              <a:t>Trial Balance</a:t>
            </a:r>
          </a:p>
        </p:txBody>
      </p:sp>
      <p:grpSp>
        <p:nvGrpSpPr>
          <p:cNvPr id="8" name="Group 7"/>
          <p:cNvGrpSpPr/>
          <p:nvPr/>
        </p:nvGrpSpPr>
        <p:grpSpPr>
          <a:xfrm>
            <a:off x="6121400" y="557193"/>
            <a:ext cx="6234320" cy="609600"/>
            <a:chOff x="1971" y="2376506"/>
            <a:chExt cx="2111312" cy="1266787"/>
          </a:xfrm>
        </p:grpSpPr>
        <p:sp>
          <p:nvSpPr>
            <p:cNvPr id="9" name="Rectangle 8"/>
            <p:cNvSpPr/>
            <p:nvPr/>
          </p:nvSpPr>
          <p:spPr>
            <a:xfrm>
              <a:off x="1971" y="2376506"/>
              <a:ext cx="2111312" cy="1266787"/>
            </a:xfrm>
            <a:prstGeom prst="rect">
              <a:avLst/>
            </a:pr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en-US"/>
            </a:p>
          </p:txBody>
        </p:sp>
        <p:sp>
          <p:nvSpPr>
            <p:cNvPr id="10" name="Rectangle 9"/>
            <p:cNvSpPr/>
            <p:nvPr/>
          </p:nvSpPr>
          <p:spPr>
            <a:xfrm>
              <a:off x="1971" y="2376506"/>
              <a:ext cx="2111312" cy="126678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n-US" sz="3200" b="1" dirty="0">
                  <a:latin typeface="Calibri" pitchFamily="34" charset="0"/>
                </a:rPr>
                <a:t>Trial Balance/Crosswalk/Mapping</a:t>
              </a:r>
              <a:endParaRPr lang="en-US" sz="3200" b="1" kern="1200" dirty="0">
                <a:latin typeface="Calibri" pitchFamily="34" charset="0"/>
              </a:endParaRPr>
            </a:p>
          </p:txBody>
        </p:sp>
      </p:grpSp>
      <p:grpSp>
        <p:nvGrpSpPr>
          <p:cNvPr id="31" name="Group 30"/>
          <p:cNvGrpSpPr/>
          <p:nvPr/>
        </p:nvGrpSpPr>
        <p:grpSpPr>
          <a:xfrm>
            <a:off x="1854200" y="2051922"/>
            <a:ext cx="1069975" cy="504097"/>
            <a:chOff x="-4313" y="2376506"/>
            <a:chExt cx="2117596" cy="1266787"/>
          </a:xfrm>
        </p:grpSpPr>
        <p:sp>
          <p:nvSpPr>
            <p:cNvPr id="32" name="Rectangle 31"/>
            <p:cNvSpPr/>
            <p:nvPr/>
          </p:nvSpPr>
          <p:spPr>
            <a:xfrm>
              <a:off x="1971" y="2376506"/>
              <a:ext cx="2111312" cy="1266787"/>
            </a:xfrm>
            <a:prstGeom prst="rect">
              <a:avLst/>
            </a:pr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en-US"/>
            </a:p>
          </p:txBody>
        </p:sp>
        <p:sp>
          <p:nvSpPr>
            <p:cNvPr id="33" name="Rectangle 32"/>
            <p:cNvSpPr/>
            <p:nvPr/>
          </p:nvSpPr>
          <p:spPr>
            <a:xfrm>
              <a:off x="-4313" y="2376506"/>
              <a:ext cx="2111312" cy="126678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n-US" sz="2000" b="1" dirty="0">
                  <a:latin typeface="Calibri" pitchFamily="34" charset="0"/>
                </a:rPr>
                <a:t>Step 1</a:t>
              </a:r>
              <a:endParaRPr lang="en-US" sz="2000" b="1" kern="1200" dirty="0">
                <a:latin typeface="Calibri" pitchFamily="34" charset="0"/>
              </a:endParaRPr>
            </a:p>
          </p:txBody>
        </p:sp>
      </p:grpSp>
      <p:grpSp>
        <p:nvGrpSpPr>
          <p:cNvPr id="37" name="Group 36"/>
          <p:cNvGrpSpPr/>
          <p:nvPr/>
        </p:nvGrpSpPr>
        <p:grpSpPr>
          <a:xfrm>
            <a:off x="10083800" y="2051921"/>
            <a:ext cx="1066800" cy="504097"/>
            <a:chOff x="1971" y="2376506"/>
            <a:chExt cx="2111312" cy="1266787"/>
          </a:xfrm>
        </p:grpSpPr>
        <p:sp>
          <p:nvSpPr>
            <p:cNvPr id="38" name="Rectangle 37"/>
            <p:cNvSpPr/>
            <p:nvPr/>
          </p:nvSpPr>
          <p:spPr>
            <a:xfrm>
              <a:off x="1971" y="2376506"/>
              <a:ext cx="2111312" cy="1266787"/>
            </a:xfrm>
            <a:prstGeom prst="rect">
              <a:avLst/>
            </a:pr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en-US"/>
            </a:p>
          </p:txBody>
        </p:sp>
        <p:sp>
          <p:nvSpPr>
            <p:cNvPr id="39" name="Rectangle 38"/>
            <p:cNvSpPr/>
            <p:nvPr/>
          </p:nvSpPr>
          <p:spPr>
            <a:xfrm>
              <a:off x="8253" y="2376506"/>
              <a:ext cx="2105030" cy="126678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49352" tIns="149352" rIns="149352" bIns="149352" numCol="1" spcCol="1270" anchor="ctr" anchorCtr="0">
              <a:noAutofit/>
            </a:bodyPr>
            <a:lstStyle/>
            <a:p>
              <a:pPr lvl="0" defTabSz="933450">
                <a:lnSpc>
                  <a:spcPct val="90000"/>
                </a:lnSpc>
                <a:spcBef>
                  <a:spcPct val="0"/>
                </a:spcBef>
                <a:spcAft>
                  <a:spcPct val="35000"/>
                </a:spcAft>
              </a:pPr>
              <a:r>
                <a:rPr lang="en-US" sz="2000" b="1" dirty="0">
                  <a:latin typeface="Calibri" pitchFamily="34" charset="0"/>
                </a:rPr>
                <a:t>Step 3</a:t>
              </a:r>
              <a:endParaRPr lang="en-US" sz="2000" b="1" kern="1200" dirty="0">
                <a:latin typeface="Calibri" pitchFamily="34" charset="0"/>
              </a:endParaRPr>
            </a:p>
          </p:txBody>
        </p:sp>
      </p:grpSp>
      <p:pic>
        <p:nvPicPr>
          <p:cNvPr id="4" name="Picture 3"/>
          <p:cNvPicPr>
            <a:picLocks noChangeAspect="1"/>
          </p:cNvPicPr>
          <p:nvPr/>
        </p:nvPicPr>
        <p:blipFill rotWithShape="1">
          <a:blip r:embed="rId3"/>
          <a:srcRect l="875" r="1241"/>
          <a:stretch/>
        </p:blipFill>
        <p:spPr>
          <a:xfrm>
            <a:off x="254000" y="2743200"/>
            <a:ext cx="12268201" cy="5825980"/>
          </a:xfrm>
          <a:prstGeom prst="rect">
            <a:avLst/>
          </a:prstGeom>
        </p:spPr>
      </p:pic>
      <p:grpSp>
        <p:nvGrpSpPr>
          <p:cNvPr id="34" name="Group 33"/>
          <p:cNvGrpSpPr/>
          <p:nvPr/>
        </p:nvGrpSpPr>
        <p:grpSpPr>
          <a:xfrm>
            <a:off x="6121400" y="2051923"/>
            <a:ext cx="1066800" cy="504097"/>
            <a:chOff x="1971" y="2376506"/>
            <a:chExt cx="2111312" cy="1266787"/>
          </a:xfrm>
        </p:grpSpPr>
        <p:sp>
          <p:nvSpPr>
            <p:cNvPr id="35" name="Rectangle 34"/>
            <p:cNvSpPr/>
            <p:nvPr/>
          </p:nvSpPr>
          <p:spPr>
            <a:xfrm>
              <a:off x="1971" y="2376506"/>
              <a:ext cx="2111312" cy="1266787"/>
            </a:xfrm>
            <a:prstGeom prst="rect">
              <a:avLst/>
            </a:pr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en-US"/>
            </a:p>
          </p:txBody>
        </p:sp>
        <p:sp>
          <p:nvSpPr>
            <p:cNvPr id="36" name="Rectangle 35"/>
            <p:cNvSpPr/>
            <p:nvPr/>
          </p:nvSpPr>
          <p:spPr>
            <a:xfrm>
              <a:off x="1971" y="2376506"/>
              <a:ext cx="2111312" cy="126678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n-US" sz="2000" b="1" dirty="0">
                  <a:latin typeface="Calibri" pitchFamily="34" charset="0"/>
                </a:rPr>
                <a:t>Step 2</a:t>
              </a:r>
              <a:endParaRPr lang="en-US" sz="2000" b="1" kern="1200" dirty="0">
                <a:latin typeface="Calibri" pitchFamily="34" charset="0"/>
              </a:endParaRPr>
            </a:p>
          </p:txBody>
        </p:sp>
      </p:grpSp>
    </p:spTree>
    <p:extLst>
      <p:ext uri="{BB962C8B-B14F-4D97-AF65-F5344CB8AC3E}">
        <p14:creationId xmlns:p14="http://schemas.microsoft.com/office/powerpoint/2010/main" val="3330215108"/>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969526E-7844-4C0A-F2AF-C1BE075699A6}"/>
              </a:ext>
            </a:extLst>
          </p:cNvPr>
          <p:cNvPicPr>
            <a:picLocks noChangeAspect="1"/>
          </p:cNvPicPr>
          <p:nvPr/>
        </p:nvPicPr>
        <p:blipFill>
          <a:blip r:embed="rId3"/>
          <a:stretch>
            <a:fillRect/>
          </a:stretch>
        </p:blipFill>
        <p:spPr>
          <a:xfrm>
            <a:off x="593274" y="3267872"/>
            <a:ext cx="8839200" cy="52621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8" name="Group 7"/>
          <p:cNvGrpSpPr/>
          <p:nvPr/>
        </p:nvGrpSpPr>
        <p:grpSpPr>
          <a:xfrm>
            <a:off x="6668278" y="754132"/>
            <a:ext cx="5692712" cy="609600"/>
            <a:chOff x="1971" y="2376506"/>
            <a:chExt cx="2111312" cy="1266787"/>
          </a:xfrm>
        </p:grpSpPr>
        <p:sp>
          <p:nvSpPr>
            <p:cNvPr id="9" name="Rectangle 8"/>
            <p:cNvSpPr/>
            <p:nvPr/>
          </p:nvSpPr>
          <p:spPr>
            <a:xfrm>
              <a:off x="1971" y="2376506"/>
              <a:ext cx="2111312" cy="1266787"/>
            </a:xfrm>
            <a:prstGeom prst="rect">
              <a:avLst/>
            </a:pr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en-US"/>
            </a:p>
          </p:txBody>
        </p:sp>
        <p:sp>
          <p:nvSpPr>
            <p:cNvPr id="10" name="Rectangle 9"/>
            <p:cNvSpPr/>
            <p:nvPr/>
          </p:nvSpPr>
          <p:spPr>
            <a:xfrm>
              <a:off x="1971" y="2376506"/>
              <a:ext cx="2111312" cy="126678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n-US" sz="3200" b="1" dirty="0">
                  <a:latin typeface="Calibri" pitchFamily="34" charset="0"/>
                </a:rPr>
                <a:t>Trial Balance Part 1A</a:t>
              </a:r>
              <a:endParaRPr lang="en-US" sz="3200" b="1" kern="1200" dirty="0">
                <a:latin typeface="Calibri" pitchFamily="34" charset="0"/>
              </a:endParaRPr>
            </a:p>
          </p:txBody>
        </p:sp>
      </p:grpSp>
      <p:sp>
        <p:nvSpPr>
          <p:cNvPr id="4" name="Rectangle 3"/>
          <p:cNvSpPr/>
          <p:nvPr/>
        </p:nvSpPr>
        <p:spPr>
          <a:xfrm>
            <a:off x="4561634" y="2249876"/>
            <a:ext cx="4953000" cy="535531"/>
          </a:xfrm>
          <a:prstGeom prst="rect">
            <a:avLst/>
          </a:prstGeom>
          <a:noFill/>
          <a:ln w="19050">
            <a:solidFill>
              <a:srgbClr val="38939B"/>
            </a:solidFill>
          </a:ln>
        </p:spPr>
        <p:txBody>
          <a:bodyPr wrap="square">
            <a:spAutoFit/>
          </a:bodyPr>
          <a:lstStyle/>
          <a:p>
            <a:pPr lvl="0" defTabSz="933450">
              <a:lnSpc>
                <a:spcPct val="90000"/>
              </a:lnSpc>
              <a:spcBef>
                <a:spcPts val="1200"/>
              </a:spcBef>
              <a:buSzPct val="80000"/>
              <a:defRPr sz="1800"/>
            </a:pPr>
            <a:r>
              <a:rPr lang="en-US" sz="1600" dirty="0">
                <a:solidFill>
                  <a:schemeClr val="tx1"/>
                </a:solidFill>
                <a:latin typeface="+mn-lt"/>
              </a:rPr>
              <a:t>This information must correspond with the Trial Balance Reclassifications/Adjustments Tab(s).</a:t>
            </a:r>
          </a:p>
        </p:txBody>
      </p:sp>
      <p:sp>
        <p:nvSpPr>
          <p:cNvPr id="15" name="Rectangle 14"/>
          <p:cNvSpPr/>
          <p:nvPr/>
        </p:nvSpPr>
        <p:spPr>
          <a:xfrm>
            <a:off x="635000" y="2240942"/>
            <a:ext cx="3730449" cy="535531"/>
          </a:xfrm>
          <a:prstGeom prst="rect">
            <a:avLst/>
          </a:prstGeom>
          <a:noFill/>
          <a:ln w="19050">
            <a:solidFill>
              <a:srgbClr val="38939B"/>
            </a:solidFill>
          </a:ln>
        </p:spPr>
        <p:txBody>
          <a:bodyPr wrap="square">
            <a:spAutoFit/>
          </a:bodyPr>
          <a:lstStyle/>
          <a:p>
            <a:pPr>
              <a:lnSpc>
                <a:spcPct val="90000"/>
              </a:lnSpc>
              <a:spcBef>
                <a:spcPts val="1200"/>
              </a:spcBef>
              <a:buSzPct val="80000"/>
              <a:defRPr sz="1800"/>
            </a:pPr>
            <a:r>
              <a:rPr lang="en-US" sz="1600" dirty="0">
                <a:solidFill>
                  <a:schemeClr val="tx1"/>
                </a:solidFill>
                <a:latin typeface="+mn-lt"/>
              </a:rPr>
              <a:t>This information must correspond with the Mapping of Trial Balance Costs.</a:t>
            </a:r>
          </a:p>
        </p:txBody>
      </p:sp>
      <p:sp>
        <p:nvSpPr>
          <p:cNvPr id="21" name="Rectangle 20"/>
          <p:cNvSpPr/>
          <p:nvPr/>
        </p:nvSpPr>
        <p:spPr>
          <a:xfrm>
            <a:off x="9817877" y="7469226"/>
            <a:ext cx="2846356" cy="757130"/>
          </a:xfrm>
          <a:prstGeom prst="rect">
            <a:avLst/>
          </a:prstGeom>
          <a:noFill/>
          <a:ln w="19050">
            <a:solidFill>
              <a:srgbClr val="38939B"/>
            </a:solidFill>
          </a:ln>
        </p:spPr>
        <p:txBody>
          <a:bodyPr wrap="square">
            <a:spAutoFit/>
          </a:bodyPr>
          <a:lstStyle/>
          <a:p>
            <a:pPr lvl="0" defTabSz="933450">
              <a:lnSpc>
                <a:spcPct val="90000"/>
              </a:lnSpc>
              <a:spcAft>
                <a:spcPct val="35000"/>
              </a:spcAft>
            </a:pPr>
            <a:r>
              <a:rPr lang="en-US" sz="1600" dirty="0">
                <a:solidFill>
                  <a:schemeClr val="tx1"/>
                </a:solidFill>
                <a:latin typeface="+mn-lt"/>
              </a:rPr>
              <a:t>This information must correspond with the Anticipated Costs Tab.</a:t>
            </a:r>
          </a:p>
        </p:txBody>
      </p:sp>
      <p:sp>
        <p:nvSpPr>
          <p:cNvPr id="26" name="Rectangle 25"/>
          <p:cNvSpPr/>
          <p:nvPr/>
        </p:nvSpPr>
        <p:spPr>
          <a:xfrm>
            <a:off x="6668278" y="1527244"/>
            <a:ext cx="5692712" cy="341632"/>
          </a:xfrm>
          <a:prstGeom prst="rect">
            <a:avLst/>
          </a:prstGeom>
        </p:spPr>
        <p:txBody>
          <a:bodyPr wrap="square">
            <a:spAutoFit/>
          </a:bodyPr>
          <a:lstStyle/>
          <a:p>
            <a:pPr>
              <a:lnSpc>
                <a:spcPct val="90000"/>
              </a:lnSpc>
              <a:spcBef>
                <a:spcPts val="1200"/>
              </a:spcBef>
              <a:buSzPct val="80000"/>
              <a:defRPr sz="1800"/>
            </a:pPr>
            <a:r>
              <a:rPr lang="en-US" sz="1800" b="1" dirty="0">
                <a:solidFill>
                  <a:srgbClr val="38939B"/>
                </a:solidFill>
                <a:latin typeface="+mn-lt"/>
              </a:rPr>
              <a:t>CCBHC STAFF COSTS</a:t>
            </a:r>
          </a:p>
        </p:txBody>
      </p:sp>
      <p:sp>
        <p:nvSpPr>
          <p:cNvPr id="38" name="Rectangle 37"/>
          <p:cNvSpPr/>
          <p:nvPr/>
        </p:nvSpPr>
        <p:spPr>
          <a:xfrm>
            <a:off x="9514634" y="3599864"/>
            <a:ext cx="3236166" cy="2299091"/>
          </a:xfrm>
          <a:prstGeom prst="rect">
            <a:avLst/>
          </a:prstGeom>
        </p:spPr>
        <p:txBody>
          <a:bodyPr wrap="square">
            <a:spAutoFit/>
          </a:bodyPr>
          <a:lstStyle/>
          <a:p>
            <a:pPr algn="l">
              <a:lnSpc>
                <a:spcPct val="90000"/>
              </a:lnSpc>
              <a:spcBef>
                <a:spcPts val="1200"/>
              </a:spcBef>
              <a:buSzPct val="80000"/>
              <a:defRPr sz="1800"/>
            </a:pPr>
            <a:r>
              <a:rPr lang="en-US" sz="1800" dirty="0">
                <a:latin typeface="+mn-lt"/>
              </a:rPr>
              <a:t>This section is used to report CCBHC Staff Costs </a:t>
            </a:r>
            <a:r>
              <a:rPr lang="en-US" sz="1800" dirty="0">
                <a:solidFill>
                  <a:schemeClr val="tx1"/>
                </a:solidFill>
                <a:latin typeface="+mn-lt"/>
              </a:rPr>
              <a:t>and also shows:</a:t>
            </a:r>
          </a:p>
          <a:p>
            <a:pPr marL="285750" indent="-285750" algn="l">
              <a:lnSpc>
                <a:spcPct val="90000"/>
              </a:lnSpc>
              <a:spcBef>
                <a:spcPts val="1200"/>
              </a:spcBef>
              <a:buSzPct val="80000"/>
              <a:buFont typeface="Wingdings" panose="05000000000000000000" pitchFamily="2" charset="2"/>
              <a:buChar char="ü"/>
              <a:defRPr sz="1800"/>
            </a:pPr>
            <a:r>
              <a:rPr lang="en-US" sz="1800" dirty="0">
                <a:solidFill>
                  <a:schemeClr val="tx1"/>
                </a:solidFill>
                <a:latin typeface="+mn-lt"/>
              </a:rPr>
              <a:t>Staff Reclassifications.</a:t>
            </a:r>
          </a:p>
          <a:p>
            <a:pPr marL="285750" indent="-285750" algn="l">
              <a:lnSpc>
                <a:spcPct val="90000"/>
              </a:lnSpc>
              <a:spcBef>
                <a:spcPts val="1200"/>
              </a:spcBef>
              <a:buSzPct val="80000"/>
              <a:buFont typeface="Wingdings" panose="05000000000000000000" pitchFamily="2" charset="2"/>
              <a:buChar char="ü"/>
              <a:defRPr sz="1800"/>
            </a:pPr>
            <a:r>
              <a:rPr lang="en-US" sz="1800" dirty="0">
                <a:solidFill>
                  <a:schemeClr val="tx1"/>
                </a:solidFill>
                <a:latin typeface="+mn-lt"/>
              </a:rPr>
              <a:t>Adjustments.</a:t>
            </a:r>
          </a:p>
          <a:p>
            <a:pPr marL="285750" indent="-285750" algn="l">
              <a:lnSpc>
                <a:spcPct val="90000"/>
              </a:lnSpc>
              <a:spcBef>
                <a:spcPts val="1200"/>
              </a:spcBef>
              <a:buSzPct val="80000"/>
              <a:buFont typeface="Wingdings" panose="05000000000000000000" pitchFamily="2" charset="2"/>
              <a:buChar char="ü"/>
              <a:defRPr sz="1800"/>
            </a:pPr>
            <a:r>
              <a:rPr lang="en-US" sz="1800" dirty="0">
                <a:solidFill>
                  <a:schemeClr val="tx1"/>
                </a:solidFill>
                <a:latin typeface="+mn-lt"/>
              </a:rPr>
              <a:t>Adjustments for Anticipated Cost Changes.</a:t>
            </a:r>
          </a:p>
        </p:txBody>
      </p:sp>
      <p:sp>
        <p:nvSpPr>
          <p:cNvPr id="39" name="Left Brace 38"/>
          <p:cNvSpPr/>
          <p:nvPr/>
        </p:nvSpPr>
        <p:spPr bwMode="auto">
          <a:xfrm rot="5400000">
            <a:off x="3315783" y="2556622"/>
            <a:ext cx="353434" cy="990600"/>
          </a:xfrm>
          <a:prstGeom prst="leftBrace">
            <a:avLst>
              <a:gd name="adj1" fmla="val 0"/>
              <a:gd name="adj2" fmla="val 50000"/>
            </a:avLst>
          </a:prstGeom>
          <a:solidFill>
            <a:schemeClr val="bg1"/>
          </a:solidFill>
          <a:ln w="25400" cap="flat" cmpd="sng" algn="ctr">
            <a:solidFill>
              <a:srgbClr val="38939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200" b="0" i="0" u="none" strike="noStrike" cap="none" normalizeH="0" baseline="0" dirty="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40" name="Left Brace 39"/>
          <p:cNvSpPr/>
          <p:nvPr/>
        </p:nvSpPr>
        <p:spPr bwMode="auto">
          <a:xfrm rot="5400000">
            <a:off x="5878680" y="2223922"/>
            <a:ext cx="409240" cy="1600200"/>
          </a:xfrm>
          <a:prstGeom prst="leftBrace">
            <a:avLst>
              <a:gd name="adj1" fmla="val 0"/>
              <a:gd name="adj2" fmla="val 50000"/>
            </a:avLst>
          </a:prstGeom>
          <a:solidFill>
            <a:schemeClr val="bg1"/>
          </a:solidFill>
          <a:ln w="25400" cap="flat" cmpd="sng" algn="ctr">
            <a:solidFill>
              <a:srgbClr val="38939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200" b="0" i="0" u="none" strike="noStrike" cap="none" normalizeH="0" baseline="0" dirty="0">
              <a:ln>
                <a:noFill/>
              </a:ln>
              <a:solidFill>
                <a:srgbClr val="000000"/>
              </a:solidFill>
              <a:effectLst/>
              <a:latin typeface="Gill Sans" charset="0"/>
              <a:ea typeface="ヒラギノ角ゴ ProN W3" charset="0"/>
              <a:cs typeface="ヒラギノ角ゴ ProN W3" charset="0"/>
              <a:sym typeface="Gill Sans" charset="0"/>
            </a:endParaRPr>
          </a:p>
        </p:txBody>
      </p:sp>
      <p:cxnSp>
        <p:nvCxnSpPr>
          <p:cNvPr id="42" name="Straight Connector 41"/>
          <p:cNvCxnSpPr/>
          <p:nvPr/>
        </p:nvCxnSpPr>
        <p:spPr bwMode="auto">
          <a:xfrm>
            <a:off x="8456929" y="7847791"/>
            <a:ext cx="1398556" cy="0"/>
          </a:xfrm>
          <a:prstGeom prst="line">
            <a:avLst/>
          </a:prstGeom>
          <a:ln w="25400">
            <a:solidFill>
              <a:srgbClr val="38939B"/>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44" name="Straight Arrow Connector 43"/>
          <p:cNvCxnSpPr/>
          <p:nvPr/>
        </p:nvCxnSpPr>
        <p:spPr bwMode="auto">
          <a:xfrm flipV="1">
            <a:off x="8456929" y="7009591"/>
            <a:ext cx="0" cy="838200"/>
          </a:xfrm>
          <a:prstGeom prst="straightConnector1">
            <a:avLst/>
          </a:prstGeom>
          <a:blipFill dpi="0" rotWithShape="0">
            <a:blip r:embed="rId4"/>
            <a:srcRect/>
            <a:tile tx="0" ty="0" sx="100000" sy="100000" flip="none" algn="tl"/>
          </a:blipFill>
          <a:ln w="25400" cap="flat" cmpd="sng" algn="ctr">
            <a:solidFill>
              <a:srgbClr val="38939B"/>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2772239807"/>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488BC5B-443D-C766-6810-CFA8BC0991BB}"/>
              </a:ext>
            </a:extLst>
          </p:cNvPr>
          <p:cNvPicPr>
            <a:picLocks noChangeAspect="1"/>
          </p:cNvPicPr>
          <p:nvPr/>
        </p:nvPicPr>
        <p:blipFill>
          <a:blip r:embed="rId3"/>
          <a:stretch>
            <a:fillRect/>
          </a:stretch>
        </p:blipFill>
        <p:spPr>
          <a:xfrm>
            <a:off x="406400" y="3161931"/>
            <a:ext cx="9582150" cy="52292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Rectangle 6"/>
          <p:cNvSpPr/>
          <p:nvPr/>
        </p:nvSpPr>
        <p:spPr>
          <a:xfrm>
            <a:off x="10617200" y="228600"/>
            <a:ext cx="2111312" cy="126678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n-US" sz="2100" kern="1200" dirty="0">
                <a:latin typeface="Calibri" pitchFamily="34" charset="0"/>
              </a:rPr>
              <a:t>Trial Balance</a:t>
            </a:r>
          </a:p>
        </p:txBody>
      </p:sp>
      <p:grpSp>
        <p:nvGrpSpPr>
          <p:cNvPr id="8" name="Group 7"/>
          <p:cNvGrpSpPr/>
          <p:nvPr/>
        </p:nvGrpSpPr>
        <p:grpSpPr>
          <a:xfrm>
            <a:off x="6753288" y="419100"/>
            <a:ext cx="5692712" cy="609600"/>
            <a:chOff x="1971" y="2376506"/>
            <a:chExt cx="2111312" cy="1266787"/>
          </a:xfrm>
        </p:grpSpPr>
        <p:sp>
          <p:nvSpPr>
            <p:cNvPr id="9" name="Rectangle 8"/>
            <p:cNvSpPr/>
            <p:nvPr/>
          </p:nvSpPr>
          <p:spPr>
            <a:xfrm>
              <a:off x="1971" y="2376506"/>
              <a:ext cx="2111312" cy="1266787"/>
            </a:xfrm>
            <a:prstGeom prst="rect">
              <a:avLst/>
            </a:pr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en-US"/>
            </a:p>
          </p:txBody>
        </p:sp>
        <p:sp>
          <p:nvSpPr>
            <p:cNvPr id="10" name="Rectangle 9"/>
            <p:cNvSpPr/>
            <p:nvPr/>
          </p:nvSpPr>
          <p:spPr>
            <a:xfrm>
              <a:off x="1971" y="2376506"/>
              <a:ext cx="2111312" cy="126678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n-US" sz="3200" b="1" dirty="0">
                  <a:latin typeface="Calibri" pitchFamily="34" charset="0"/>
                </a:rPr>
                <a:t>Trial Balance Part 1B</a:t>
              </a:r>
              <a:endParaRPr lang="en-US" sz="3200" b="1" kern="1200" dirty="0">
                <a:latin typeface="Calibri" pitchFamily="34" charset="0"/>
              </a:endParaRPr>
            </a:p>
          </p:txBody>
        </p:sp>
      </p:grpSp>
      <p:sp>
        <p:nvSpPr>
          <p:cNvPr id="11" name="Rectangle 10"/>
          <p:cNvSpPr/>
          <p:nvPr/>
        </p:nvSpPr>
        <p:spPr>
          <a:xfrm>
            <a:off x="6753288" y="1216765"/>
            <a:ext cx="5692712" cy="313932"/>
          </a:xfrm>
          <a:prstGeom prst="rect">
            <a:avLst/>
          </a:prstGeom>
        </p:spPr>
        <p:txBody>
          <a:bodyPr wrap="square">
            <a:spAutoFit/>
          </a:bodyPr>
          <a:lstStyle/>
          <a:p>
            <a:pPr>
              <a:lnSpc>
                <a:spcPct val="90000"/>
              </a:lnSpc>
              <a:spcBef>
                <a:spcPts val="1200"/>
              </a:spcBef>
              <a:buSzPct val="80000"/>
              <a:defRPr sz="1800"/>
            </a:pPr>
            <a:r>
              <a:rPr lang="en-US" sz="1600" b="1" dirty="0">
                <a:solidFill>
                  <a:srgbClr val="38939B"/>
                </a:solidFill>
                <a:latin typeface="+mn-lt"/>
              </a:rPr>
              <a:t>CCBHC COSTS UNDER AGREEMENT</a:t>
            </a:r>
          </a:p>
        </p:txBody>
      </p:sp>
      <p:sp>
        <p:nvSpPr>
          <p:cNvPr id="12" name="Rectangle 11"/>
          <p:cNvSpPr/>
          <p:nvPr/>
        </p:nvSpPr>
        <p:spPr>
          <a:xfrm>
            <a:off x="1516017" y="1889780"/>
            <a:ext cx="3193697" cy="757130"/>
          </a:xfrm>
          <a:prstGeom prst="rect">
            <a:avLst/>
          </a:prstGeom>
          <a:noFill/>
          <a:ln w="19050">
            <a:solidFill>
              <a:srgbClr val="38939B"/>
            </a:solidFill>
          </a:ln>
        </p:spPr>
        <p:txBody>
          <a:bodyPr wrap="square">
            <a:spAutoFit/>
          </a:bodyPr>
          <a:lstStyle/>
          <a:p>
            <a:pPr>
              <a:lnSpc>
                <a:spcPct val="90000"/>
              </a:lnSpc>
              <a:spcBef>
                <a:spcPts val="1200"/>
              </a:spcBef>
              <a:buSzPct val="80000"/>
              <a:defRPr sz="1800"/>
            </a:pPr>
            <a:r>
              <a:rPr lang="en-US" sz="1600" dirty="0">
                <a:solidFill>
                  <a:schemeClr val="tx1"/>
                </a:solidFill>
                <a:latin typeface="+mn-lt"/>
              </a:rPr>
              <a:t>This information must correspond with your Mapping of Trial Balance Costs.</a:t>
            </a:r>
          </a:p>
        </p:txBody>
      </p:sp>
      <p:sp>
        <p:nvSpPr>
          <p:cNvPr id="13" name="Left Brace 12"/>
          <p:cNvSpPr/>
          <p:nvPr/>
        </p:nvSpPr>
        <p:spPr bwMode="auto">
          <a:xfrm rot="5400000">
            <a:off x="3430083" y="2276479"/>
            <a:ext cx="353434" cy="1219200"/>
          </a:xfrm>
          <a:prstGeom prst="leftBrace">
            <a:avLst>
              <a:gd name="adj1" fmla="val 0"/>
              <a:gd name="adj2" fmla="val 50000"/>
            </a:avLst>
          </a:prstGeom>
          <a:solidFill>
            <a:schemeClr val="bg1"/>
          </a:solidFill>
          <a:ln w="25400" cap="flat" cmpd="sng" algn="ctr">
            <a:solidFill>
              <a:srgbClr val="38939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200" b="0" i="0" u="none" strike="noStrike" cap="none" normalizeH="0" baseline="0" dirty="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14" name="Rectangle 13"/>
          <p:cNvSpPr/>
          <p:nvPr/>
        </p:nvSpPr>
        <p:spPr>
          <a:xfrm>
            <a:off x="5311838" y="1889780"/>
            <a:ext cx="3581400" cy="757130"/>
          </a:xfrm>
          <a:prstGeom prst="rect">
            <a:avLst/>
          </a:prstGeom>
          <a:noFill/>
          <a:ln w="19050">
            <a:solidFill>
              <a:srgbClr val="38939B"/>
            </a:solidFill>
          </a:ln>
        </p:spPr>
        <p:txBody>
          <a:bodyPr wrap="square">
            <a:spAutoFit/>
          </a:bodyPr>
          <a:lstStyle/>
          <a:p>
            <a:pPr lvl="0" defTabSz="933450">
              <a:lnSpc>
                <a:spcPct val="90000"/>
              </a:lnSpc>
              <a:spcBef>
                <a:spcPts val="1200"/>
              </a:spcBef>
              <a:buSzPct val="80000"/>
              <a:defRPr sz="1800"/>
            </a:pPr>
            <a:r>
              <a:rPr lang="en-US" sz="1600" dirty="0">
                <a:solidFill>
                  <a:schemeClr val="tx1"/>
                </a:solidFill>
                <a:latin typeface="+mn-lt"/>
              </a:rPr>
              <a:t>This information must correspond with the Trial Balance Reclassifications/Adjustments Tab(s).</a:t>
            </a:r>
          </a:p>
        </p:txBody>
      </p:sp>
      <p:sp>
        <p:nvSpPr>
          <p:cNvPr id="15" name="Left Brace 14"/>
          <p:cNvSpPr/>
          <p:nvPr/>
        </p:nvSpPr>
        <p:spPr bwMode="auto">
          <a:xfrm rot="5400000">
            <a:off x="6199392" y="2110671"/>
            <a:ext cx="415515" cy="1562100"/>
          </a:xfrm>
          <a:prstGeom prst="leftBrace">
            <a:avLst>
              <a:gd name="adj1" fmla="val 0"/>
              <a:gd name="adj2" fmla="val 50000"/>
            </a:avLst>
          </a:prstGeom>
          <a:solidFill>
            <a:schemeClr val="bg1"/>
          </a:solidFill>
          <a:ln w="25400" cap="flat" cmpd="sng" algn="ctr">
            <a:solidFill>
              <a:srgbClr val="38939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200" b="0" i="0" u="none" strike="noStrike" cap="none" normalizeH="0" baseline="0" dirty="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16" name="Rectangle 15"/>
          <p:cNvSpPr/>
          <p:nvPr/>
        </p:nvSpPr>
        <p:spPr>
          <a:xfrm>
            <a:off x="10388601" y="4886235"/>
            <a:ext cx="1958976" cy="978729"/>
          </a:xfrm>
          <a:prstGeom prst="rect">
            <a:avLst/>
          </a:prstGeom>
          <a:noFill/>
          <a:ln w="19050">
            <a:solidFill>
              <a:srgbClr val="38939B"/>
            </a:solidFill>
          </a:ln>
        </p:spPr>
        <p:txBody>
          <a:bodyPr wrap="square">
            <a:spAutoFit/>
          </a:bodyPr>
          <a:lstStyle/>
          <a:p>
            <a:pPr lvl="0" defTabSz="933450">
              <a:lnSpc>
                <a:spcPct val="90000"/>
              </a:lnSpc>
              <a:spcAft>
                <a:spcPct val="35000"/>
              </a:spcAft>
            </a:pPr>
            <a:r>
              <a:rPr lang="en-US" sz="1600" dirty="0">
                <a:solidFill>
                  <a:schemeClr val="tx1"/>
                </a:solidFill>
                <a:latin typeface="+mn-lt"/>
              </a:rPr>
              <a:t>This information must correspond with the </a:t>
            </a:r>
            <a:r>
              <a:rPr lang="en-US" sz="1600" dirty="0">
                <a:latin typeface="+mn-lt"/>
              </a:rPr>
              <a:t>Anticipated Costs Tab.</a:t>
            </a:r>
          </a:p>
        </p:txBody>
      </p:sp>
      <p:cxnSp>
        <p:nvCxnSpPr>
          <p:cNvPr id="17" name="Straight Connector 16"/>
          <p:cNvCxnSpPr/>
          <p:nvPr/>
        </p:nvCxnSpPr>
        <p:spPr bwMode="auto">
          <a:xfrm>
            <a:off x="8940800" y="5168900"/>
            <a:ext cx="1447800" cy="0"/>
          </a:xfrm>
          <a:prstGeom prst="line">
            <a:avLst/>
          </a:prstGeom>
          <a:ln w="25400">
            <a:solidFill>
              <a:srgbClr val="38939B"/>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8" name="Straight Arrow Connector 17"/>
          <p:cNvCxnSpPr/>
          <p:nvPr/>
        </p:nvCxnSpPr>
        <p:spPr bwMode="auto">
          <a:xfrm flipV="1">
            <a:off x="8940800" y="4330700"/>
            <a:ext cx="0" cy="838200"/>
          </a:xfrm>
          <a:prstGeom prst="straightConnector1">
            <a:avLst/>
          </a:prstGeom>
          <a:blipFill dpi="0" rotWithShape="0">
            <a:blip r:embed="rId4"/>
            <a:srcRect/>
            <a:tile tx="0" ty="0" sx="100000" sy="100000" flip="none" algn="tl"/>
          </a:blipFill>
          <a:ln w="25400" cap="flat" cmpd="sng" algn="ctr">
            <a:solidFill>
              <a:srgbClr val="38939B"/>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9" name="Straight Arrow Connector 18"/>
          <p:cNvCxnSpPr/>
          <p:nvPr/>
        </p:nvCxnSpPr>
        <p:spPr bwMode="auto">
          <a:xfrm>
            <a:off x="8940800" y="4975225"/>
            <a:ext cx="0" cy="511175"/>
          </a:xfrm>
          <a:prstGeom prst="straightConnector1">
            <a:avLst/>
          </a:prstGeom>
          <a:blipFill dpi="0" rotWithShape="0">
            <a:blip r:embed="rId4"/>
            <a:srcRect/>
            <a:tile tx="0" ty="0" sx="100000" sy="100000" flip="none" algn="tl"/>
          </a:blipFill>
          <a:ln w="25400" cap="flat" cmpd="sng" algn="ctr">
            <a:solidFill>
              <a:srgbClr val="38939B"/>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236429591"/>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B3593CD-18E8-D75D-7200-ADE83E879A3E}"/>
              </a:ext>
            </a:extLst>
          </p:cNvPr>
          <p:cNvPicPr>
            <a:picLocks noChangeAspect="1"/>
          </p:cNvPicPr>
          <p:nvPr/>
        </p:nvPicPr>
        <p:blipFill>
          <a:blip r:embed="rId3"/>
          <a:stretch>
            <a:fillRect/>
          </a:stretch>
        </p:blipFill>
        <p:spPr>
          <a:xfrm>
            <a:off x="423688" y="2893847"/>
            <a:ext cx="8066575" cy="58493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Rectangle 6"/>
          <p:cNvSpPr/>
          <p:nvPr/>
        </p:nvSpPr>
        <p:spPr>
          <a:xfrm>
            <a:off x="10617200" y="228600"/>
            <a:ext cx="2111312" cy="126678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n-US" sz="2100" kern="1200" dirty="0">
                <a:latin typeface="Calibri" pitchFamily="34" charset="0"/>
              </a:rPr>
              <a:t>Trial Balance</a:t>
            </a:r>
          </a:p>
        </p:txBody>
      </p:sp>
      <p:grpSp>
        <p:nvGrpSpPr>
          <p:cNvPr id="8" name="Group 7"/>
          <p:cNvGrpSpPr/>
          <p:nvPr/>
        </p:nvGrpSpPr>
        <p:grpSpPr>
          <a:xfrm>
            <a:off x="6807200" y="486759"/>
            <a:ext cx="5692712" cy="609600"/>
            <a:chOff x="1971" y="2376506"/>
            <a:chExt cx="2111312" cy="1266787"/>
          </a:xfrm>
        </p:grpSpPr>
        <p:sp>
          <p:nvSpPr>
            <p:cNvPr id="9" name="Rectangle 8"/>
            <p:cNvSpPr/>
            <p:nvPr/>
          </p:nvSpPr>
          <p:spPr>
            <a:xfrm>
              <a:off x="1971" y="2376506"/>
              <a:ext cx="2111312" cy="1266787"/>
            </a:xfrm>
            <a:prstGeom prst="rect">
              <a:avLst/>
            </a:pr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en-US"/>
            </a:p>
          </p:txBody>
        </p:sp>
        <p:sp>
          <p:nvSpPr>
            <p:cNvPr id="10" name="Rectangle 9"/>
            <p:cNvSpPr/>
            <p:nvPr/>
          </p:nvSpPr>
          <p:spPr>
            <a:xfrm>
              <a:off x="1971" y="2376506"/>
              <a:ext cx="2111312" cy="126678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n-US" sz="3200" b="1" dirty="0">
                  <a:latin typeface="Calibri" pitchFamily="34" charset="0"/>
                </a:rPr>
                <a:t>Trial Balance Part 2A/2B</a:t>
              </a:r>
              <a:endParaRPr lang="en-US" sz="3200" b="1" kern="1200" dirty="0">
                <a:latin typeface="Calibri" pitchFamily="34" charset="0"/>
              </a:endParaRPr>
            </a:p>
          </p:txBody>
        </p:sp>
      </p:grpSp>
      <p:sp>
        <p:nvSpPr>
          <p:cNvPr id="11" name="Rectangle 10"/>
          <p:cNvSpPr/>
          <p:nvPr/>
        </p:nvSpPr>
        <p:spPr>
          <a:xfrm>
            <a:off x="6807200" y="1239072"/>
            <a:ext cx="5692712" cy="313932"/>
          </a:xfrm>
          <a:prstGeom prst="rect">
            <a:avLst/>
          </a:prstGeom>
        </p:spPr>
        <p:txBody>
          <a:bodyPr wrap="square">
            <a:spAutoFit/>
          </a:bodyPr>
          <a:lstStyle/>
          <a:p>
            <a:pPr>
              <a:lnSpc>
                <a:spcPct val="90000"/>
              </a:lnSpc>
              <a:spcBef>
                <a:spcPts val="1200"/>
              </a:spcBef>
              <a:buSzPct val="80000"/>
              <a:defRPr sz="1800"/>
            </a:pPr>
            <a:r>
              <a:rPr lang="en-US" sz="1600" b="1" dirty="0">
                <a:solidFill>
                  <a:srgbClr val="38939B"/>
                </a:solidFill>
              </a:rPr>
              <a:t>INDIRECT SITE COSTS</a:t>
            </a:r>
          </a:p>
        </p:txBody>
      </p:sp>
      <p:sp>
        <p:nvSpPr>
          <p:cNvPr id="3" name="Rectangle 2"/>
          <p:cNvSpPr/>
          <p:nvPr/>
        </p:nvSpPr>
        <p:spPr>
          <a:xfrm>
            <a:off x="8620514" y="3124200"/>
            <a:ext cx="4107998" cy="1862048"/>
          </a:xfrm>
          <a:prstGeom prst="rect">
            <a:avLst/>
          </a:prstGeom>
        </p:spPr>
        <p:txBody>
          <a:bodyPr wrap="square">
            <a:spAutoFit/>
          </a:bodyPr>
          <a:lstStyle/>
          <a:p>
            <a:pPr algn="l">
              <a:spcBef>
                <a:spcPts val="600"/>
              </a:spcBef>
            </a:pPr>
            <a:r>
              <a:rPr lang="en-US" sz="2000" dirty="0">
                <a:latin typeface="+mn-lt"/>
              </a:rPr>
              <a:t>Indirect Costs – Costs incurred to </a:t>
            </a:r>
            <a:r>
              <a:rPr lang="en-US" sz="2000" i="1" dirty="0">
                <a:latin typeface="+mn-lt"/>
              </a:rPr>
              <a:t>support </a:t>
            </a:r>
            <a:r>
              <a:rPr lang="en-US" sz="2000" dirty="0">
                <a:latin typeface="+mn-lt"/>
              </a:rPr>
              <a:t>the providing of a service: </a:t>
            </a:r>
          </a:p>
          <a:p>
            <a:pPr marL="342900" lvl="1" indent="-342900" algn="l">
              <a:spcBef>
                <a:spcPts val="600"/>
              </a:spcBef>
              <a:buFont typeface="Wingdings" panose="05000000000000000000" pitchFamily="2" charset="2"/>
              <a:buChar char="ü"/>
            </a:pPr>
            <a:r>
              <a:rPr lang="en-US" sz="2000" dirty="0">
                <a:latin typeface="+mn-lt"/>
              </a:rPr>
              <a:t>Rental costs.</a:t>
            </a:r>
          </a:p>
          <a:p>
            <a:pPr marL="342900" lvl="1" indent="-342900" algn="l">
              <a:spcBef>
                <a:spcPts val="600"/>
              </a:spcBef>
              <a:buFont typeface="Wingdings" panose="05000000000000000000" pitchFamily="2" charset="2"/>
              <a:buChar char="ü"/>
            </a:pPr>
            <a:r>
              <a:rPr lang="en-US" sz="2000" dirty="0">
                <a:latin typeface="+mn-lt"/>
              </a:rPr>
              <a:t>Utility costs.</a:t>
            </a:r>
          </a:p>
          <a:p>
            <a:pPr marL="342900" lvl="1" indent="-342900" algn="l">
              <a:spcBef>
                <a:spcPts val="600"/>
              </a:spcBef>
              <a:buFont typeface="Wingdings" panose="05000000000000000000" pitchFamily="2" charset="2"/>
              <a:buChar char="ü"/>
            </a:pPr>
            <a:r>
              <a:rPr lang="en-US" sz="2000" dirty="0">
                <a:latin typeface="+mn-lt"/>
              </a:rPr>
              <a:t>Administrative personnel costs.</a:t>
            </a:r>
          </a:p>
        </p:txBody>
      </p:sp>
      <p:sp>
        <p:nvSpPr>
          <p:cNvPr id="15" name="Rectangle 14"/>
          <p:cNvSpPr/>
          <p:nvPr/>
        </p:nvSpPr>
        <p:spPr>
          <a:xfrm>
            <a:off x="1168400" y="1702500"/>
            <a:ext cx="3193697" cy="757130"/>
          </a:xfrm>
          <a:prstGeom prst="rect">
            <a:avLst/>
          </a:prstGeom>
          <a:noFill/>
          <a:ln w="19050">
            <a:solidFill>
              <a:srgbClr val="38939B"/>
            </a:solidFill>
          </a:ln>
        </p:spPr>
        <p:txBody>
          <a:bodyPr wrap="square">
            <a:spAutoFit/>
          </a:bodyPr>
          <a:lstStyle/>
          <a:p>
            <a:pPr>
              <a:lnSpc>
                <a:spcPct val="90000"/>
              </a:lnSpc>
              <a:spcBef>
                <a:spcPts val="1200"/>
              </a:spcBef>
              <a:buSzPct val="80000"/>
              <a:defRPr sz="1800"/>
            </a:pPr>
            <a:r>
              <a:rPr lang="en-US" sz="1600" dirty="0">
                <a:solidFill>
                  <a:schemeClr val="tx1"/>
                </a:solidFill>
              </a:rPr>
              <a:t>This information must correspond with your Mapping of Trial Balance Costs.</a:t>
            </a:r>
          </a:p>
        </p:txBody>
      </p:sp>
      <p:sp>
        <p:nvSpPr>
          <p:cNvPr id="16" name="Left Brace 15"/>
          <p:cNvSpPr/>
          <p:nvPr/>
        </p:nvSpPr>
        <p:spPr bwMode="auto">
          <a:xfrm rot="5400000">
            <a:off x="2962000" y="2113830"/>
            <a:ext cx="375199" cy="1066800"/>
          </a:xfrm>
          <a:prstGeom prst="leftBrace">
            <a:avLst>
              <a:gd name="adj1" fmla="val 0"/>
              <a:gd name="adj2" fmla="val 50000"/>
            </a:avLst>
          </a:prstGeom>
          <a:solidFill>
            <a:schemeClr val="bg1"/>
          </a:solidFill>
          <a:ln w="25400" cap="flat" cmpd="sng" algn="ctr">
            <a:solidFill>
              <a:srgbClr val="38939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200" b="0" i="0" u="none" strike="noStrike" cap="none" normalizeH="0" baseline="0" dirty="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17" name="Rectangle 16"/>
          <p:cNvSpPr/>
          <p:nvPr/>
        </p:nvSpPr>
        <p:spPr>
          <a:xfrm>
            <a:off x="4673600" y="1702767"/>
            <a:ext cx="3816663" cy="757130"/>
          </a:xfrm>
          <a:prstGeom prst="rect">
            <a:avLst/>
          </a:prstGeom>
          <a:noFill/>
          <a:ln w="19050">
            <a:solidFill>
              <a:srgbClr val="38939B"/>
            </a:solidFill>
          </a:ln>
        </p:spPr>
        <p:txBody>
          <a:bodyPr wrap="square">
            <a:spAutoFit/>
          </a:bodyPr>
          <a:lstStyle/>
          <a:p>
            <a:pPr lvl="0" defTabSz="933450">
              <a:lnSpc>
                <a:spcPct val="90000"/>
              </a:lnSpc>
              <a:spcBef>
                <a:spcPts val="1200"/>
              </a:spcBef>
              <a:buSzPct val="80000"/>
              <a:defRPr sz="1800"/>
            </a:pPr>
            <a:r>
              <a:rPr lang="en-US" sz="1600" dirty="0">
                <a:solidFill>
                  <a:schemeClr val="tx1"/>
                </a:solidFill>
              </a:rPr>
              <a:t>This information must correspond with the Trial Balance Reclassifications/Adjustments Tab(s).</a:t>
            </a:r>
          </a:p>
        </p:txBody>
      </p:sp>
      <p:sp>
        <p:nvSpPr>
          <p:cNvPr id="18" name="Left Brace 17"/>
          <p:cNvSpPr/>
          <p:nvPr/>
        </p:nvSpPr>
        <p:spPr bwMode="auto">
          <a:xfrm rot="5400000">
            <a:off x="5356728" y="1928904"/>
            <a:ext cx="375200" cy="1436656"/>
          </a:xfrm>
          <a:prstGeom prst="leftBrace">
            <a:avLst>
              <a:gd name="adj1" fmla="val 0"/>
              <a:gd name="adj2" fmla="val 50000"/>
            </a:avLst>
          </a:prstGeom>
          <a:solidFill>
            <a:schemeClr val="bg1"/>
          </a:solidFill>
          <a:ln w="25400" cap="flat" cmpd="sng" algn="ctr">
            <a:solidFill>
              <a:srgbClr val="38939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200" b="0" i="0" u="none" strike="noStrike" cap="none" normalizeH="0" baseline="0" dirty="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19" name="Rectangle 18"/>
          <p:cNvSpPr/>
          <p:nvPr/>
        </p:nvSpPr>
        <p:spPr>
          <a:xfrm>
            <a:off x="8864600" y="7467600"/>
            <a:ext cx="2846356" cy="757130"/>
          </a:xfrm>
          <a:prstGeom prst="rect">
            <a:avLst/>
          </a:prstGeom>
          <a:noFill/>
          <a:ln w="19050">
            <a:solidFill>
              <a:srgbClr val="38939B"/>
            </a:solidFill>
          </a:ln>
        </p:spPr>
        <p:txBody>
          <a:bodyPr wrap="square">
            <a:spAutoFit/>
          </a:bodyPr>
          <a:lstStyle/>
          <a:p>
            <a:pPr lvl="0" defTabSz="933450">
              <a:lnSpc>
                <a:spcPct val="90000"/>
              </a:lnSpc>
              <a:spcAft>
                <a:spcPct val="35000"/>
              </a:spcAft>
            </a:pPr>
            <a:r>
              <a:rPr lang="en-US" sz="1600" dirty="0">
                <a:solidFill>
                  <a:schemeClr val="tx1"/>
                </a:solidFill>
              </a:rPr>
              <a:t>This information must </a:t>
            </a:r>
            <a:r>
              <a:rPr lang="en-US" sz="1600" dirty="0">
                <a:solidFill>
                  <a:schemeClr val="tx1"/>
                </a:solidFill>
                <a:latin typeface="+mn-lt"/>
              </a:rPr>
              <a:t>correspond</a:t>
            </a:r>
            <a:r>
              <a:rPr lang="en-US" sz="1600" dirty="0">
                <a:solidFill>
                  <a:schemeClr val="tx1"/>
                </a:solidFill>
              </a:rPr>
              <a:t> with the </a:t>
            </a:r>
            <a:r>
              <a:rPr lang="en-US" sz="1600" dirty="0"/>
              <a:t>Anticipated Costs Tab.</a:t>
            </a:r>
          </a:p>
        </p:txBody>
      </p:sp>
      <p:cxnSp>
        <p:nvCxnSpPr>
          <p:cNvPr id="20" name="Straight Connector 19"/>
          <p:cNvCxnSpPr/>
          <p:nvPr/>
        </p:nvCxnSpPr>
        <p:spPr bwMode="auto">
          <a:xfrm>
            <a:off x="7466044" y="7846165"/>
            <a:ext cx="1398556" cy="0"/>
          </a:xfrm>
          <a:prstGeom prst="line">
            <a:avLst/>
          </a:prstGeom>
          <a:ln w="25400">
            <a:solidFill>
              <a:srgbClr val="38939B"/>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1" name="Straight Arrow Connector 20"/>
          <p:cNvCxnSpPr/>
          <p:nvPr/>
        </p:nvCxnSpPr>
        <p:spPr bwMode="auto">
          <a:xfrm flipV="1">
            <a:off x="7466044" y="7010400"/>
            <a:ext cx="0" cy="838200"/>
          </a:xfrm>
          <a:prstGeom prst="straightConnector1">
            <a:avLst/>
          </a:prstGeom>
          <a:blipFill dpi="0" rotWithShape="0">
            <a:blip r:embed="rId4"/>
            <a:srcRect/>
            <a:tile tx="0" ty="0" sx="100000" sy="100000" flip="none" algn="tl"/>
          </a:blipFill>
          <a:ln w="25400" cap="flat" cmpd="sng" algn="ctr">
            <a:solidFill>
              <a:srgbClr val="38939B"/>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877747362"/>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B748159-B053-7578-09CB-5FD0A1998EC1}"/>
              </a:ext>
            </a:extLst>
          </p:cNvPr>
          <p:cNvPicPr>
            <a:picLocks noChangeAspect="1"/>
          </p:cNvPicPr>
          <p:nvPr/>
        </p:nvPicPr>
        <p:blipFill>
          <a:blip r:embed="rId3"/>
          <a:stretch>
            <a:fillRect/>
          </a:stretch>
        </p:blipFill>
        <p:spPr>
          <a:xfrm>
            <a:off x="1154968" y="3185719"/>
            <a:ext cx="10591800" cy="45966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8" name="Group 7"/>
          <p:cNvGrpSpPr/>
          <p:nvPr/>
        </p:nvGrpSpPr>
        <p:grpSpPr>
          <a:xfrm>
            <a:off x="6450869" y="867759"/>
            <a:ext cx="5692712" cy="609600"/>
            <a:chOff x="1971" y="2376506"/>
            <a:chExt cx="2111312" cy="1266787"/>
          </a:xfrm>
        </p:grpSpPr>
        <p:sp>
          <p:nvSpPr>
            <p:cNvPr id="9" name="Rectangle 8"/>
            <p:cNvSpPr/>
            <p:nvPr/>
          </p:nvSpPr>
          <p:spPr>
            <a:xfrm>
              <a:off x="1971" y="2376506"/>
              <a:ext cx="2111312" cy="1266787"/>
            </a:xfrm>
            <a:prstGeom prst="rect">
              <a:avLst/>
            </a:pr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en-US"/>
            </a:p>
          </p:txBody>
        </p:sp>
        <p:sp>
          <p:nvSpPr>
            <p:cNvPr id="10" name="Rectangle 9"/>
            <p:cNvSpPr/>
            <p:nvPr/>
          </p:nvSpPr>
          <p:spPr>
            <a:xfrm>
              <a:off x="1971" y="2376506"/>
              <a:ext cx="2111312" cy="126678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n-US" sz="3200" b="1" dirty="0">
                  <a:latin typeface="Calibri" pitchFamily="34" charset="0"/>
                </a:rPr>
                <a:t>Trial Balance Part 3A/3B</a:t>
              </a:r>
              <a:endParaRPr lang="en-US" sz="3200" b="1" kern="1200" dirty="0">
                <a:latin typeface="Calibri" pitchFamily="34" charset="0"/>
              </a:endParaRPr>
            </a:p>
          </p:txBody>
        </p:sp>
      </p:grpSp>
      <p:sp>
        <p:nvSpPr>
          <p:cNvPr id="11" name="Rectangle 10"/>
          <p:cNvSpPr/>
          <p:nvPr/>
        </p:nvSpPr>
        <p:spPr>
          <a:xfrm>
            <a:off x="6450869" y="1620072"/>
            <a:ext cx="5692712" cy="313932"/>
          </a:xfrm>
          <a:prstGeom prst="rect">
            <a:avLst/>
          </a:prstGeom>
        </p:spPr>
        <p:txBody>
          <a:bodyPr wrap="square">
            <a:spAutoFit/>
          </a:bodyPr>
          <a:lstStyle/>
          <a:p>
            <a:pPr>
              <a:lnSpc>
                <a:spcPct val="90000"/>
              </a:lnSpc>
              <a:spcBef>
                <a:spcPts val="1200"/>
              </a:spcBef>
              <a:buSzPct val="80000"/>
              <a:defRPr sz="1800"/>
            </a:pPr>
            <a:r>
              <a:rPr lang="en-US" sz="1600" b="1" dirty="0">
                <a:solidFill>
                  <a:srgbClr val="38939B"/>
                </a:solidFill>
              </a:rPr>
              <a:t>DIRECT COSTS FOR NON-CCBHC SERVICES</a:t>
            </a:r>
          </a:p>
        </p:txBody>
      </p:sp>
      <p:sp>
        <p:nvSpPr>
          <p:cNvPr id="22" name="Rectangle 21"/>
          <p:cNvSpPr/>
          <p:nvPr/>
        </p:nvSpPr>
        <p:spPr>
          <a:xfrm>
            <a:off x="4597400" y="8143438"/>
            <a:ext cx="4953000" cy="535531"/>
          </a:xfrm>
          <a:prstGeom prst="rect">
            <a:avLst/>
          </a:prstGeom>
          <a:solidFill>
            <a:schemeClr val="accent1"/>
          </a:solidFill>
          <a:ln w="19050">
            <a:solidFill>
              <a:srgbClr val="000000"/>
            </a:solidFill>
          </a:ln>
        </p:spPr>
        <p:txBody>
          <a:bodyPr wrap="square">
            <a:spAutoFit/>
          </a:bodyPr>
          <a:lstStyle/>
          <a:p>
            <a:pPr>
              <a:lnSpc>
                <a:spcPct val="90000"/>
              </a:lnSpc>
              <a:spcBef>
                <a:spcPts val="1200"/>
              </a:spcBef>
              <a:buSzPct val="80000"/>
              <a:defRPr sz="1800"/>
            </a:pPr>
            <a:r>
              <a:rPr lang="en-US" sz="1600" b="1" dirty="0">
                <a:solidFill>
                  <a:schemeClr val="bg1"/>
                </a:solidFill>
              </a:rPr>
              <a:t>This total must correspond with total costs on your Mapping of Trial Balance Costs.</a:t>
            </a:r>
          </a:p>
        </p:txBody>
      </p:sp>
      <p:sp>
        <p:nvSpPr>
          <p:cNvPr id="3" name="Rectangle 2"/>
          <p:cNvSpPr/>
          <p:nvPr/>
        </p:nvSpPr>
        <p:spPr>
          <a:xfrm>
            <a:off x="574364" y="2334911"/>
            <a:ext cx="11753009" cy="369332"/>
          </a:xfrm>
          <a:prstGeom prst="rect">
            <a:avLst/>
          </a:prstGeom>
        </p:spPr>
        <p:txBody>
          <a:bodyPr wrap="square">
            <a:spAutoFit/>
          </a:bodyPr>
          <a:lstStyle/>
          <a:p>
            <a:pPr algn="l"/>
            <a:r>
              <a:rPr lang="en-US" sz="1800" dirty="0">
                <a:latin typeface="+mn-lt"/>
              </a:rPr>
              <a:t>This section is used to report direct costs for non-CCBHC services both covered &amp; non-reimbursable by Medicaid.</a:t>
            </a:r>
          </a:p>
        </p:txBody>
      </p:sp>
      <p:cxnSp>
        <p:nvCxnSpPr>
          <p:cNvPr id="5" name="Straight Connector 4"/>
          <p:cNvCxnSpPr/>
          <p:nvPr/>
        </p:nvCxnSpPr>
        <p:spPr bwMode="auto">
          <a:xfrm flipV="1">
            <a:off x="4597400" y="7421324"/>
            <a:ext cx="1211294" cy="722114"/>
          </a:xfrm>
          <a:prstGeom prst="line">
            <a:avLst/>
          </a:prstGeom>
          <a:blipFill dpi="0" rotWithShape="0">
            <a:blip r:embed="rId4"/>
            <a:srcRect/>
            <a:tile tx="0" ty="0" sx="100000" sy="100000" flip="none" algn="tl"/>
          </a:blipFill>
          <a:ln w="25400" cap="flat" cmpd="sng" algn="ctr">
            <a:solidFill>
              <a:srgbClr val="38939B"/>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1849599356"/>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131"/>
          <p:cNvSpPr txBox="1">
            <a:spLocks/>
          </p:cNvSpPr>
          <p:nvPr/>
        </p:nvSpPr>
        <p:spPr bwMode="auto">
          <a:xfrm>
            <a:off x="9093200" y="2582862"/>
            <a:ext cx="3435576" cy="2635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50800" bIns="50800" numCol="1" anchor="t" anchorCtr="0" compatLnSpc="1">
            <a:prstTxWarp prst="textNoShape">
              <a:avLst/>
            </a:prstTxWarp>
            <a:noAutofit/>
          </a:bodyPr>
          <a:lstStyle>
            <a:lvl1pPr marL="863600" indent="-457200" algn="l" rtl="0" eaLnBrk="0" fontAlgn="base" hangingPunct="0">
              <a:spcBef>
                <a:spcPts val="2400"/>
              </a:spcBef>
              <a:spcAft>
                <a:spcPct val="0"/>
              </a:spcAft>
              <a:buSzPct val="100000"/>
              <a:buFont typeface="Arial" pitchFamily="34" charset="0"/>
              <a:buChar char="•"/>
              <a:defRPr sz="3600">
                <a:solidFill>
                  <a:schemeClr val="tx1"/>
                </a:solidFill>
                <a:latin typeface="+mn-lt"/>
                <a:ea typeface="+mn-ea"/>
                <a:cs typeface="+mn-cs"/>
                <a:sym typeface="Arial" pitchFamily="34" charset="0"/>
              </a:defRPr>
            </a:lvl1pPr>
            <a:lvl2pPr marL="1320800" indent="-457200" algn="l" rtl="0" eaLnBrk="0" fontAlgn="base" hangingPunct="0">
              <a:spcBef>
                <a:spcPts val="2400"/>
              </a:spcBef>
              <a:spcAft>
                <a:spcPct val="0"/>
              </a:spcAft>
              <a:buSzPct val="100000"/>
              <a:buFont typeface="Arial" pitchFamily="34" charset="0"/>
              <a:buChar char="•"/>
              <a:defRPr sz="3600">
                <a:solidFill>
                  <a:schemeClr val="tx1"/>
                </a:solidFill>
                <a:latin typeface="+mn-lt"/>
                <a:ea typeface="+mn-ea"/>
                <a:cs typeface="+mn-cs"/>
                <a:sym typeface="Arial" pitchFamily="34" charset="0"/>
              </a:defRPr>
            </a:lvl2pPr>
            <a:lvl3pPr marL="1778000" indent="-457200" algn="l" rtl="0" eaLnBrk="0" fontAlgn="base" hangingPunct="0">
              <a:spcBef>
                <a:spcPts val="2400"/>
              </a:spcBef>
              <a:spcAft>
                <a:spcPct val="0"/>
              </a:spcAft>
              <a:buSzPct val="100000"/>
              <a:buFont typeface="Arial" pitchFamily="34" charset="0"/>
              <a:buChar char="•"/>
              <a:defRPr sz="3600">
                <a:solidFill>
                  <a:schemeClr val="tx1"/>
                </a:solidFill>
                <a:latin typeface="+mn-lt"/>
                <a:ea typeface="+mn-ea"/>
                <a:cs typeface="+mn-cs"/>
                <a:sym typeface="Arial" pitchFamily="34" charset="0"/>
              </a:defRPr>
            </a:lvl3pPr>
            <a:lvl4pPr marL="2235200" indent="-457200" algn="l" rtl="0" eaLnBrk="0" fontAlgn="base" hangingPunct="0">
              <a:spcBef>
                <a:spcPts val="2400"/>
              </a:spcBef>
              <a:spcAft>
                <a:spcPct val="0"/>
              </a:spcAft>
              <a:buSzPct val="100000"/>
              <a:buFont typeface="Arial" pitchFamily="34" charset="0"/>
              <a:buChar char="•"/>
              <a:defRPr sz="3600">
                <a:solidFill>
                  <a:schemeClr val="tx1"/>
                </a:solidFill>
                <a:latin typeface="+mn-lt"/>
                <a:ea typeface="+mn-ea"/>
                <a:cs typeface="+mn-cs"/>
                <a:sym typeface="Arial" pitchFamily="34" charset="0"/>
              </a:defRPr>
            </a:lvl4pPr>
            <a:lvl5pPr marL="2692400" indent="-457200" algn="l" rtl="0" eaLnBrk="0" fontAlgn="base" hangingPunct="0">
              <a:spcBef>
                <a:spcPts val="2400"/>
              </a:spcBef>
              <a:spcAft>
                <a:spcPct val="0"/>
              </a:spcAft>
              <a:buSzPct val="100000"/>
              <a:buFont typeface="Arial" pitchFamily="34" charset="0"/>
              <a:buChar char="•"/>
              <a:defRPr sz="3600">
                <a:solidFill>
                  <a:schemeClr val="tx1"/>
                </a:solidFill>
                <a:latin typeface="+mn-lt"/>
                <a:ea typeface="+mn-ea"/>
                <a:cs typeface="+mn-cs"/>
                <a:sym typeface="Arial" pitchFamily="34" charset="0"/>
              </a:defRPr>
            </a:lvl5pPr>
            <a:lvl6pPr marL="3149600" indent="-457200" algn="l" rtl="0" fontAlgn="base">
              <a:spcBef>
                <a:spcPts val="2400"/>
              </a:spcBef>
              <a:spcAft>
                <a:spcPct val="0"/>
              </a:spcAft>
              <a:buSzPct val="100000"/>
              <a:buFont typeface="Arial" charset="0"/>
              <a:buChar char="•"/>
              <a:defRPr sz="3600">
                <a:solidFill>
                  <a:schemeClr val="tx1"/>
                </a:solidFill>
                <a:latin typeface="+mn-lt"/>
                <a:ea typeface="+mn-ea"/>
                <a:cs typeface="+mn-cs"/>
                <a:sym typeface="Arial" charset="0"/>
              </a:defRPr>
            </a:lvl6pPr>
            <a:lvl7pPr marL="3606800" indent="-457200" algn="l" rtl="0" fontAlgn="base">
              <a:spcBef>
                <a:spcPts val="2400"/>
              </a:spcBef>
              <a:spcAft>
                <a:spcPct val="0"/>
              </a:spcAft>
              <a:buSzPct val="100000"/>
              <a:buFont typeface="Arial" charset="0"/>
              <a:buChar char="•"/>
              <a:defRPr sz="3600">
                <a:solidFill>
                  <a:schemeClr val="tx1"/>
                </a:solidFill>
                <a:latin typeface="+mn-lt"/>
                <a:ea typeface="+mn-ea"/>
                <a:cs typeface="+mn-cs"/>
                <a:sym typeface="Arial" charset="0"/>
              </a:defRPr>
            </a:lvl7pPr>
            <a:lvl8pPr marL="4064000" indent="-457200" algn="l" rtl="0" fontAlgn="base">
              <a:spcBef>
                <a:spcPts val="2400"/>
              </a:spcBef>
              <a:spcAft>
                <a:spcPct val="0"/>
              </a:spcAft>
              <a:buSzPct val="100000"/>
              <a:buFont typeface="Arial" charset="0"/>
              <a:buChar char="•"/>
              <a:defRPr sz="3600">
                <a:solidFill>
                  <a:schemeClr val="tx1"/>
                </a:solidFill>
                <a:latin typeface="+mn-lt"/>
                <a:ea typeface="+mn-ea"/>
                <a:cs typeface="+mn-cs"/>
                <a:sym typeface="Arial" charset="0"/>
              </a:defRPr>
            </a:lvl8pPr>
            <a:lvl9pPr marL="4521200" indent="-457200" algn="l" rtl="0" fontAlgn="base">
              <a:spcBef>
                <a:spcPts val="2400"/>
              </a:spcBef>
              <a:spcAft>
                <a:spcPct val="0"/>
              </a:spcAft>
              <a:buSzPct val="100000"/>
              <a:buFont typeface="Arial" charset="0"/>
              <a:buChar char="•"/>
              <a:defRPr sz="3600">
                <a:solidFill>
                  <a:schemeClr val="tx1"/>
                </a:solidFill>
                <a:latin typeface="+mn-lt"/>
                <a:ea typeface="+mn-ea"/>
                <a:cs typeface="+mn-cs"/>
                <a:sym typeface="Arial" charset="0"/>
              </a:defRPr>
            </a:lvl9pPr>
          </a:lstStyle>
          <a:p>
            <a:pPr marL="457200">
              <a:buFont typeface="Wingdings" panose="05000000000000000000" pitchFamily="2" charset="2"/>
              <a:buChar char="ü"/>
            </a:pPr>
            <a:r>
              <a:rPr lang="en-US" sz="2000" dirty="0">
                <a:sym typeface="Helvetica Neue"/>
              </a:rPr>
              <a:t>Used to reclassify the expenses listed on the Trial Balance tab.</a:t>
            </a:r>
          </a:p>
          <a:p>
            <a:pPr marL="457200">
              <a:buFont typeface="Wingdings" panose="05000000000000000000" pitchFamily="2" charset="2"/>
              <a:buChar char="ü"/>
            </a:pPr>
            <a:r>
              <a:rPr lang="en-US" sz="2000" dirty="0">
                <a:sym typeface="Helvetica Neue"/>
              </a:rPr>
              <a:t>Reclassify costs where expenses are applicable to more than one expense category.</a:t>
            </a:r>
            <a:endParaRPr lang="en-US" sz="2000" dirty="0">
              <a:solidFill>
                <a:srgbClr val="FF0000"/>
              </a:solidFill>
              <a:sym typeface="Helvetica Neue"/>
            </a:endParaRPr>
          </a:p>
        </p:txBody>
      </p:sp>
      <p:grpSp>
        <p:nvGrpSpPr>
          <p:cNvPr id="8" name="Group 7"/>
          <p:cNvGrpSpPr/>
          <p:nvPr/>
        </p:nvGrpSpPr>
        <p:grpSpPr>
          <a:xfrm>
            <a:off x="6654800" y="742950"/>
            <a:ext cx="5692712" cy="609600"/>
            <a:chOff x="1971" y="2376506"/>
            <a:chExt cx="2111312" cy="1266787"/>
          </a:xfrm>
        </p:grpSpPr>
        <p:sp>
          <p:nvSpPr>
            <p:cNvPr id="9" name="Rectangle 8"/>
            <p:cNvSpPr/>
            <p:nvPr/>
          </p:nvSpPr>
          <p:spPr>
            <a:xfrm>
              <a:off x="1971" y="2376506"/>
              <a:ext cx="2111312" cy="1266787"/>
            </a:xfrm>
            <a:prstGeom prst="rect">
              <a:avLst/>
            </a:pr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en-US"/>
            </a:p>
          </p:txBody>
        </p:sp>
        <p:sp>
          <p:nvSpPr>
            <p:cNvPr id="10" name="Rectangle 9"/>
            <p:cNvSpPr/>
            <p:nvPr/>
          </p:nvSpPr>
          <p:spPr>
            <a:xfrm>
              <a:off x="1971" y="2376506"/>
              <a:ext cx="2111312" cy="126678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n-US" sz="3200" b="1" dirty="0">
                  <a:latin typeface="Calibri" pitchFamily="34" charset="0"/>
                </a:rPr>
                <a:t>Trial Balance Reclassifications</a:t>
              </a:r>
              <a:endParaRPr lang="en-US" sz="3200" b="1" kern="1200" dirty="0">
                <a:latin typeface="Calibri" pitchFamily="34" charset="0"/>
              </a:endParaRPr>
            </a:p>
          </p:txBody>
        </p:sp>
      </p:grpSp>
      <p:pic>
        <p:nvPicPr>
          <p:cNvPr id="2" name="Picture 1"/>
          <p:cNvPicPr>
            <a:picLocks noChangeAspect="1"/>
          </p:cNvPicPr>
          <p:nvPr/>
        </p:nvPicPr>
        <p:blipFill>
          <a:blip r:embed="rId3"/>
          <a:stretch>
            <a:fillRect/>
          </a:stretch>
        </p:blipFill>
        <p:spPr>
          <a:xfrm>
            <a:off x="558800" y="2286000"/>
            <a:ext cx="8267700" cy="3286125"/>
          </a:xfrm>
          <a:prstGeom prst="rect">
            <a:avLst/>
          </a:prstGeom>
          <a:ln w="25400">
            <a:solidFill>
              <a:schemeClr val="tx1"/>
            </a:solidFill>
          </a:ln>
        </p:spPr>
      </p:pic>
      <p:cxnSp>
        <p:nvCxnSpPr>
          <p:cNvPr id="6" name="Straight Arrow Connector 5"/>
          <p:cNvCxnSpPr/>
          <p:nvPr/>
        </p:nvCxnSpPr>
        <p:spPr bwMode="auto">
          <a:xfrm>
            <a:off x="1473200" y="4419600"/>
            <a:ext cx="1828800" cy="1828800"/>
          </a:xfrm>
          <a:prstGeom prst="straightConnector1">
            <a:avLst/>
          </a:prstGeom>
          <a:blipFill dpi="0" rotWithShape="0">
            <a:blip r:embed="rId4"/>
            <a:srcRect/>
            <a:tile tx="0" ty="0" sx="100000" sy="100000" flip="none" algn="tl"/>
          </a:blipFill>
          <a:ln w="25400" cap="flat" cmpd="sng" algn="ctr">
            <a:solidFill>
              <a:srgbClr val="38939B"/>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1" name="TextBox 10"/>
          <p:cNvSpPr txBox="1"/>
          <p:nvPr/>
        </p:nvSpPr>
        <p:spPr>
          <a:xfrm>
            <a:off x="4711700" y="5915322"/>
            <a:ext cx="4114800" cy="461665"/>
          </a:xfrm>
          <a:prstGeom prst="rect">
            <a:avLst/>
          </a:prstGeom>
          <a:noFill/>
        </p:spPr>
        <p:txBody>
          <a:bodyPr wrap="square" rtlCol="0">
            <a:spAutoFit/>
          </a:bodyPr>
          <a:lstStyle/>
          <a:p>
            <a:r>
              <a:rPr lang="en-US" sz="2400" b="1" dirty="0">
                <a:solidFill>
                  <a:srgbClr val="38939B"/>
                </a:solidFill>
                <a:latin typeface="+mn-lt"/>
              </a:rPr>
              <a:t>Example</a:t>
            </a:r>
          </a:p>
        </p:txBody>
      </p:sp>
      <p:pic>
        <p:nvPicPr>
          <p:cNvPr id="4" name="Picture 3"/>
          <p:cNvPicPr>
            <a:picLocks noChangeAspect="1"/>
          </p:cNvPicPr>
          <p:nvPr/>
        </p:nvPicPr>
        <p:blipFill>
          <a:blip r:embed="rId5"/>
          <a:stretch>
            <a:fillRect/>
          </a:stretch>
        </p:blipFill>
        <p:spPr>
          <a:xfrm>
            <a:off x="558800" y="6505575"/>
            <a:ext cx="11969976" cy="1267092"/>
          </a:xfrm>
          <a:prstGeom prst="rect">
            <a:avLst/>
          </a:prstGeom>
          <a:ln w="25400">
            <a:solidFill>
              <a:schemeClr val="tx1"/>
            </a:solidFill>
          </a:ln>
        </p:spPr>
      </p:pic>
    </p:spTree>
    <p:extLst>
      <p:ext uri="{BB962C8B-B14F-4D97-AF65-F5344CB8AC3E}">
        <p14:creationId xmlns:p14="http://schemas.microsoft.com/office/powerpoint/2010/main" val="2384570230"/>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131"/>
          <p:cNvSpPr txBox="1">
            <a:spLocks/>
          </p:cNvSpPr>
          <p:nvPr/>
        </p:nvSpPr>
        <p:spPr bwMode="auto">
          <a:xfrm>
            <a:off x="787337" y="1895759"/>
            <a:ext cx="8676819" cy="390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50800" bIns="50800" numCol="1" anchor="t" anchorCtr="0" compatLnSpc="1">
            <a:prstTxWarp prst="textNoShape">
              <a:avLst/>
            </a:prstTxWarp>
            <a:normAutofit/>
          </a:bodyPr>
          <a:lstStyle>
            <a:lvl1pPr marL="863600" indent="-457200" algn="l" rtl="0" eaLnBrk="0" fontAlgn="base" hangingPunct="0">
              <a:spcBef>
                <a:spcPts val="2400"/>
              </a:spcBef>
              <a:spcAft>
                <a:spcPct val="0"/>
              </a:spcAft>
              <a:buSzPct val="100000"/>
              <a:buFont typeface="Arial" pitchFamily="34" charset="0"/>
              <a:buChar char="•"/>
              <a:defRPr sz="3600">
                <a:solidFill>
                  <a:schemeClr val="tx1"/>
                </a:solidFill>
                <a:latin typeface="+mn-lt"/>
                <a:ea typeface="+mn-ea"/>
                <a:cs typeface="+mn-cs"/>
                <a:sym typeface="Arial" pitchFamily="34" charset="0"/>
              </a:defRPr>
            </a:lvl1pPr>
            <a:lvl2pPr marL="1320800" indent="-457200" algn="l" rtl="0" eaLnBrk="0" fontAlgn="base" hangingPunct="0">
              <a:spcBef>
                <a:spcPts val="2400"/>
              </a:spcBef>
              <a:spcAft>
                <a:spcPct val="0"/>
              </a:spcAft>
              <a:buSzPct val="100000"/>
              <a:buFont typeface="Arial" pitchFamily="34" charset="0"/>
              <a:buChar char="•"/>
              <a:defRPr sz="3600">
                <a:solidFill>
                  <a:schemeClr val="tx1"/>
                </a:solidFill>
                <a:latin typeface="+mn-lt"/>
                <a:ea typeface="+mn-ea"/>
                <a:cs typeface="+mn-cs"/>
                <a:sym typeface="Arial" pitchFamily="34" charset="0"/>
              </a:defRPr>
            </a:lvl2pPr>
            <a:lvl3pPr marL="1778000" indent="-457200" algn="l" rtl="0" eaLnBrk="0" fontAlgn="base" hangingPunct="0">
              <a:spcBef>
                <a:spcPts val="2400"/>
              </a:spcBef>
              <a:spcAft>
                <a:spcPct val="0"/>
              </a:spcAft>
              <a:buSzPct val="100000"/>
              <a:buFont typeface="Arial" pitchFamily="34" charset="0"/>
              <a:buChar char="•"/>
              <a:defRPr sz="3600">
                <a:solidFill>
                  <a:schemeClr val="tx1"/>
                </a:solidFill>
                <a:latin typeface="+mn-lt"/>
                <a:ea typeface="+mn-ea"/>
                <a:cs typeface="+mn-cs"/>
                <a:sym typeface="Arial" pitchFamily="34" charset="0"/>
              </a:defRPr>
            </a:lvl3pPr>
            <a:lvl4pPr marL="2235200" indent="-457200" algn="l" rtl="0" eaLnBrk="0" fontAlgn="base" hangingPunct="0">
              <a:spcBef>
                <a:spcPts val="2400"/>
              </a:spcBef>
              <a:spcAft>
                <a:spcPct val="0"/>
              </a:spcAft>
              <a:buSzPct val="100000"/>
              <a:buFont typeface="Arial" pitchFamily="34" charset="0"/>
              <a:buChar char="•"/>
              <a:defRPr sz="3600">
                <a:solidFill>
                  <a:schemeClr val="tx1"/>
                </a:solidFill>
                <a:latin typeface="+mn-lt"/>
                <a:ea typeface="+mn-ea"/>
                <a:cs typeface="+mn-cs"/>
                <a:sym typeface="Arial" pitchFamily="34" charset="0"/>
              </a:defRPr>
            </a:lvl4pPr>
            <a:lvl5pPr marL="2692400" indent="-457200" algn="l" rtl="0" eaLnBrk="0" fontAlgn="base" hangingPunct="0">
              <a:spcBef>
                <a:spcPts val="2400"/>
              </a:spcBef>
              <a:spcAft>
                <a:spcPct val="0"/>
              </a:spcAft>
              <a:buSzPct val="100000"/>
              <a:buFont typeface="Arial" pitchFamily="34" charset="0"/>
              <a:buChar char="•"/>
              <a:defRPr sz="3600">
                <a:solidFill>
                  <a:schemeClr val="tx1"/>
                </a:solidFill>
                <a:latin typeface="+mn-lt"/>
                <a:ea typeface="+mn-ea"/>
                <a:cs typeface="+mn-cs"/>
                <a:sym typeface="Arial" pitchFamily="34" charset="0"/>
              </a:defRPr>
            </a:lvl5pPr>
            <a:lvl6pPr marL="3149600" indent="-457200" algn="l" rtl="0" fontAlgn="base">
              <a:spcBef>
                <a:spcPts val="2400"/>
              </a:spcBef>
              <a:spcAft>
                <a:spcPct val="0"/>
              </a:spcAft>
              <a:buSzPct val="100000"/>
              <a:buFont typeface="Arial" charset="0"/>
              <a:buChar char="•"/>
              <a:defRPr sz="3600">
                <a:solidFill>
                  <a:schemeClr val="tx1"/>
                </a:solidFill>
                <a:latin typeface="+mn-lt"/>
                <a:ea typeface="+mn-ea"/>
                <a:cs typeface="+mn-cs"/>
                <a:sym typeface="Arial" charset="0"/>
              </a:defRPr>
            </a:lvl6pPr>
            <a:lvl7pPr marL="3606800" indent="-457200" algn="l" rtl="0" fontAlgn="base">
              <a:spcBef>
                <a:spcPts val="2400"/>
              </a:spcBef>
              <a:spcAft>
                <a:spcPct val="0"/>
              </a:spcAft>
              <a:buSzPct val="100000"/>
              <a:buFont typeface="Arial" charset="0"/>
              <a:buChar char="•"/>
              <a:defRPr sz="3600">
                <a:solidFill>
                  <a:schemeClr val="tx1"/>
                </a:solidFill>
                <a:latin typeface="+mn-lt"/>
                <a:ea typeface="+mn-ea"/>
                <a:cs typeface="+mn-cs"/>
                <a:sym typeface="Arial" charset="0"/>
              </a:defRPr>
            </a:lvl7pPr>
            <a:lvl8pPr marL="4064000" indent="-457200" algn="l" rtl="0" fontAlgn="base">
              <a:spcBef>
                <a:spcPts val="2400"/>
              </a:spcBef>
              <a:spcAft>
                <a:spcPct val="0"/>
              </a:spcAft>
              <a:buSzPct val="100000"/>
              <a:buFont typeface="Arial" charset="0"/>
              <a:buChar char="•"/>
              <a:defRPr sz="3600">
                <a:solidFill>
                  <a:schemeClr val="tx1"/>
                </a:solidFill>
                <a:latin typeface="+mn-lt"/>
                <a:ea typeface="+mn-ea"/>
                <a:cs typeface="+mn-cs"/>
                <a:sym typeface="Arial" charset="0"/>
              </a:defRPr>
            </a:lvl8pPr>
            <a:lvl9pPr marL="4521200" indent="-457200" algn="l" rtl="0" fontAlgn="base">
              <a:spcBef>
                <a:spcPts val="2400"/>
              </a:spcBef>
              <a:spcAft>
                <a:spcPct val="0"/>
              </a:spcAft>
              <a:buSzPct val="100000"/>
              <a:buFont typeface="Arial" charset="0"/>
              <a:buChar char="•"/>
              <a:defRPr sz="3600">
                <a:solidFill>
                  <a:schemeClr val="tx1"/>
                </a:solidFill>
                <a:latin typeface="+mn-lt"/>
                <a:ea typeface="+mn-ea"/>
                <a:cs typeface="+mn-cs"/>
                <a:sym typeface="Arial" charset="0"/>
              </a:defRPr>
            </a:lvl9pPr>
          </a:lstStyle>
          <a:p>
            <a:pPr marL="0" indent="0">
              <a:buNone/>
            </a:pPr>
            <a:r>
              <a:rPr lang="en-US" sz="1800" dirty="0">
                <a:sym typeface="Helvetica Neue"/>
              </a:rPr>
              <a:t>Use to adjust the expenses listed on Trial Balance tab</a:t>
            </a:r>
          </a:p>
          <a:p>
            <a:pPr marL="642937" lvl="1" indent="-642937">
              <a:lnSpc>
                <a:spcPct val="90000"/>
              </a:lnSpc>
              <a:spcBef>
                <a:spcPts val="1200"/>
              </a:spcBef>
              <a:buClr>
                <a:srgbClr val="0070C0"/>
              </a:buClr>
              <a:buFont typeface="Arial"/>
              <a:buChar char="•"/>
              <a:defRPr sz="1800"/>
            </a:pPr>
            <a:endParaRPr lang="en-US" sz="1800" kern="0" dirty="0"/>
          </a:p>
        </p:txBody>
      </p:sp>
      <p:grpSp>
        <p:nvGrpSpPr>
          <p:cNvPr id="8" name="Group 7"/>
          <p:cNvGrpSpPr/>
          <p:nvPr/>
        </p:nvGrpSpPr>
        <p:grpSpPr>
          <a:xfrm>
            <a:off x="6905688" y="754199"/>
            <a:ext cx="5692712" cy="609600"/>
            <a:chOff x="1971" y="2376506"/>
            <a:chExt cx="2111312" cy="1266787"/>
          </a:xfrm>
        </p:grpSpPr>
        <p:sp>
          <p:nvSpPr>
            <p:cNvPr id="9" name="Rectangle 8"/>
            <p:cNvSpPr/>
            <p:nvPr/>
          </p:nvSpPr>
          <p:spPr>
            <a:xfrm>
              <a:off x="1971" y="2376506"/>
              <a:ext cx="2111312" cy="1266787"/>
            </a:xfrm>
            <a:prstGeom prst="rect">
              <a:avLst/>
            </a:pr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en-US"/>
            </a:p>
          </p:txBody>
        </p:sp>
        <p:sp>
          <p:nvSpPr>
            <p:cNvPr id="10" name="Rectangle 9"/>
            <p:cNvSpPr/>
            <p:nvPr/>
          </p:nvSpPr>
          <p:spPr>
            <a:xfrm>
              <a:off x="1971" y="2376506"/>
              <a:ext cx="2111312" cy="126678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n-US" sz="3200" b="1" dirty="0">
                  <a:latin typeface="Calibri" pitchFamily="34" charset="0"/>
                </a:rPr>
                <a:t>Trial Balance Adjustments</a:t>
              </a:r>
              <a:endParaRPr lang="en-US" sz="3200" b="1" kern="1200" dirty="0">
                <a:latin typeface="Calibri" pitchFamily="34" charset="0"/>
              </a:endParaRPr>
            </a:p>
          </p:txBody>
        </p:sp>
      </p:grpSp>
      <p:pic>
        <p:nvPicPr>
          <p:cNvPr id="5" name="Picture 4"/>
          <p:cNvPicPr>
            <a:picLocks noChangeAspect="1"/>
          </p:cNvPicPr>
          <p:nvPr/>
        </p:nvPicPr>
        <p:blipFill>
          <a:blip r:embed="rId3"/>
          <a:stretch>
            <a:fillRect/>
          </a:stretch>
        </p:blipFill>
        <p:spPr>
          <a:xfrm>
            <a:off x="800037" y="2460424"/>
            <a:ext cx="8664119" cy="4343400"/>
          </a:xfrm>
          <a:prstGeom prst="rect">
            <a:avLst/>
          </a:prstGeom>
          <a:noFill/>
          <a:ln w="25400">
            <a:solidFill>
              <a:schemeClr val="tx1"/>
            </a:solidFill>
          </a:ln>
        </p:spPr>
      </p:pic>
      <p:sp>
        <p:nvSpPr>
          <p:cNvPr id="15" name="TextBox 14"/>
          <p:cNvSpPr txBox="1"/>
          <p:nvPr/>
        </p:nvSpPr>
        <p:spPr>
          <a:xfrm>
            <a:off x="9673706" y="2970130"/>
            <a:ext cx="2924694" cy="3323987"/>
          </a:xfrm>
          <a:prstGeom prst="rect">
            <a:avLst/>
          </a:prstGeom>
          <a:noFill/>
        </p:spPr>
        <p:txBody>
          <a:bodyPr wrap="square" rtlCol="0">
            <a:spAutoFit/>
          </a:bodyPr>
          <a:lstStyle/>
          <a:p>
            <a:pPr algn="l"/>
            <a:r>
              <a:rPr lang="en-US" sz="1400" b="1" dirty="0"/>
              <a:t>45 CFR 75.406 Applicable Credits</a:t>
            </a:r>
            <a:r>
              <a:rPr lang="en-US" sz="1400" dirty="0"/>
              <a:t> - Applicable credits refer to those receipts or reduction-of-expenditure-type transactions that offset or reduce expense items allocable to the Federal award as direct or indirect F&amp;A costs. </a:t>
            </a:r>
          </a:p>
          <a:p>
            <a:pPr algn="l"/>
            <a:endParaRPr lang="en-US" sz="1400" dirty="0"/>
          </a:p>
          <a:p>
            <a:pPr algn="l"/>
            <a:r>
              <a:rPr lang="en-US" sz="1400" dirty="0"/>
              <a:t>Examples of such transactions are: purchase discounts, </a:t>
            </a:r>
            <a:r>
              <a:rPr lang="en-US" sz="1400" b="1" u="sng" dirty="0"/>
              <a:t>rebates</a:t>
            </a:r>
            <a:r>
              <a:rPr lang="en-US" sz="1400" dirty="0"/>
              <a:t>, or allowances; recoveries or indemnities on losses; insurance refunds or rebates and; adjustments of overpayments or erroneous charges.</a:t>
            </a:r>
          </a:p>
        </p:txBody>
      </p:sp>
      <p:sp>
        <p:nvSpPr>
          <p:cNvPr id="16" name="Shape 131"/>
          <p:cNvSpPr txBox="1">
            <a:spLocks/>
          </p:cNvSpPr>
          <p:nvPr/>
        </p:nvSpPr>
        <p:spPr bwMode="auto">
          <a:xfrm>
            <a:off x="10602653" y="2611574"/>
            <a:ext cx="1066800" cy="3585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50800" bIns="50800" numCol="1" anchor="t" anchorCtr="0" compatLnSpc="1">
            <a:prstTxWarp prst="textNoShape">
              <a:avLst/>
            </a:prstTxWarp>
            <a:normAutofit fontScale="92500" lnSpcReduction="10000"/>
          </a:bodyPr>
          <a:lstStyle>
            <a:lvl1pPr marL="863600" indent="-457200" algn="l" rtl="0" eaLnBrk="0" fontAlgn="base" hangingPunct="0">
              <a:spcBef>
                <a:spcPts val="2400"/>
              </a:spcBef>
              <a:spcAft>
                <a:spcPct val="0"/>
              </a:spcAft>
              <a:buSzPct val="100000"/>
              <a:buFont typeface="Arial" pitchFamily="34" charset="0"/>
              <a:buChar char="•"/>
              <a:defRPr sz="3600">
                <a:solidFill>
                  <a:schemeClr val="tx1"/>
                </a:solidFill>
                <a:latin typeface="+mn-lt"/>
                <a:ea typeface="+mn-ea"/>
                <a:cs typeface="+mn-cs"/>
                <a:sym typeface="Arial" pitchFamily="34" charset="0"/>
              </a:defRPr>
            </a:lvl1pPr>
            <a:lvl2pPr marL="1320800" indent="-457200" algn="l" rtl="0" eaLnBrk="0" fontAlgn="base" hangingPunct="0">
              <a:spcBef>
                <a:spcPts val="2400"/>
              </a:spcBef>
              <a:spcAft>
                <a:spcPct val="0"/>
              </a:spcAft>
              <a:buSzPct val="100000"/>
              <a:buFont typeface="Arial" pitchFamily="34" charset="0"/>
              <a:buChar char="•"/>
              <a:defRPr sz="3600">
                <a:solidFill>
                  <a:schemeClr val="tx1"/>
                </a:solidFill>
                <a:latin typeface="+mn-lt"/>
                <a:ea typeface="+mn-ea"/>
                <a:cs typeface="+mn-cs"/>
                <a:sym typeface="Arial" pitchFamily="34" charset="0"/>
              </a:defRPr>
            </a:lvl2pPr>
            <a:lvl3pPr marL="1778000" indent="-457200" algn="l" rtl="0" eaLnBrk="0" fontAlgn="base" hangingPunct="0">
              <a:spcBef>
                <a:spcPts val="2400"/>
              </a:spcBef>
              <a:spcAft>
                <a:spcPct val="0"/>
              </a:spcAft>
              <a:buSzPct val="100000"/>
              <a:buFont typeface="Arial" pitchFamily="34" charset="0"/>
              <a:buChar char="•"/>
              <a:defRPr sz="3600">
                <a:solidFill>
                  <a:schemeClr val="tx1"/>
                </a:solidFill>
                <a:latin typeface="+mn-lt"/>
                <a:ea typeface="+mn-ea"/>
                <a:cs typeface="+mn-cs"/>
                <a:sym typeface="Arial" pitchFamily="34" charset="0"/>
              </a:defRPr>
            </a:lvl3pPr>
            <a:lvl4pPr marL="2235200" indent="-457200" algn="l" rtl="0" eaLnBrk="0" fontAlgn="base" hangingPunct="0">
              <a:spcBef>
                <a:spcPts val="2400"/>
              </a:spcBef>
              <a:spcAft>
                <a:spcPct val="0"/>
              </a:spcAft>
              <a:buSzPct val="100000"/>
              <a:buFont typeface="Arial" pitchFamily="34" charset="0"/>
              <a:buChar char="•"/>
              <a:defRPr sz="3600">
                <a:solidFill>
                  <a:schemeClr val="tx1"/>
                </a:solidFill>
                <a:latin typeface="+mn-lt"/>
                <a:ea typeface="+mn-ea"/>
                <a:cs typeface="+mn-cs"/>
                <a:sym typeface="Arial" pitchFamily="34" charset="0"/>
              </a:defRPr>
            </a:lvl4pPr>
            <a:lvl5pPr marL="2692400" indent="-457200" algn="l" rtl="0" eaLnBrk="0" fontAlgn="base" hangingPunct="0">
              <a:spcBef>
                <a:spcPts val="2400"/>
              </a:spcBef>
              <a:spcAft>
                <a:spcPct val="0"/>
              </a:spcAft>
              <a:buSzPct val="100000"/>
              <a:buFont typeface="Arial" pitchFamily="34" charset="0"/>
              <a:buChar char="•"/>
              <a:defRPr sz="3600">
                <a:solidFill>
                  <a:schemeClr val="tx1"/>
                </a:solidFill>
                <a:latin typeface="+mn-lt"/>
                <a:ea typeface="+mn-ea"/>
                <a:cs typeface="+mn-cs"/>
                <a:sym typeface="Arial" pitchFamily="34" charset="0"/>
              </a:defRPr>
            </a:lvl5pPr>
            <a:lvl6pPr marL="3149600" indent="-457200" algn="l" rtl="0" fontAlgn="base">
              <a:spcBef>
                <a:spcPts val="2400"/>
              </a:spcBef>
              <a:spcAft>
                <a:spcPct val="0"/>
              </a:spcAft>
              <a:buSzPct val="100000"/>
              <a:buFont typeface="Arial" charset="0"/>
              <a:buChar char="•"/>
              <a:defRPr sz="3600">
                <a:solidFill>
                  <a:schemeClr val="tx1"/>
                </a:solidFill>
                <a:latin typeface="+mn-lt"/>
                <a:ea typeface="+mn-ea"/>
                <a:cs typeface="+mn-cs"/>
                <a:sym typeface="Arial" charset="0"/>
              </a:defRPr>
            </a:lvl6pPr>
            <a:lvl7pPr marL="3606800" indent="-457200" algn="l" rtl="0" fontAlgn="base">
              <a:spcBef>
                <a:spcPts val="2400"/>
              </a:spcBef>
              <a:spcAft>
                <a:spcPct val="0"/>
              </a:spcAft>
              <a:buSzPct val="100000"/>
              <a:buFont typeface="Arial" charset="0"/>
              <a:buChar char="•"/>
              <a:defRPr sz="3600">
                <a:solidFill>
                  <a:schemeClr val="tx1"/>
                </a:solidFill>
                <a:latin typeface="+mn-lt"/>
                <a:ea typeface="+mn-ea"/>
                <a:cs typeface="+mn-cs"/>
                <a:sym typeface="Arial" charset="0"/>
              </a:defRPr>
            </a:lvl7pPr>
            <a:lvl8pPr marL="4064000" indent="-457200" algn="l" rtl="0" fontAlgn="base">
              <a:spcBef>
                <a:spcPts val="2400"/>
              </a:spcBef>
              <a:spcAft>
                <a:spcPct val="0"/>
              </a:spcAft>
              <a:buSzPct val="100000"/>
              <a:buFont typeface="Arial" charset="0"/>
              <a:buChar char="•"/>
              <a:defRPr sz="3600">
                <a:solidFill>
                  <a:schemeClr val="tx1"/>
                </a:solidFill>
                <a:latin typeface="+mn-lt"/>
                <a:ea typeface="+mn-ea"/>
                <a:cs typeface="+mn-cs"/>
                <a:sym typeface="Arial" charset="0"/>
              </a:defRPr>
            </a:lvl8pPr>
            <a:lvl9pPr marL="4521200" indent="-457200" algn="l" rtl="0" fontAlgn="base">
              <a:spcBef>
                <a:spcPts val="2400"/>
              </a:spcBef>
              <a:spcAft>
                <a:spcPct val="0"/>
              </a:spcAft>
              <a:buSzPct val="100000"/>
              <a:buFont typeface="Arial" charset="0"/>
              <a:buChar char="•"/>
              <a:defRPr sz="3600">
                <a:solidFill>
                  <a:schemeClr val="tx1"/>
                </a:solidFill>
                <a:latin typeface="+mn-lt"/>
                <a:ea typeface="+mn-ea"/>
                <a:cs typeface="+mn-cs"/>
                <a:sym typeface="Arial" charset="0"/>
              </a:defRPr>
            </a:lvl9pPr>
          </a:lstStyle>
          <a:p>
            <a:pPr marL="0" indent="0" algn="ctr">
              <a:buNone/>
            </a:pPr>
            <a:r>
              <a:rPr lang="en-US" sz="1800" b="1" dirty="0">
                <a:solidFill>
                  <a:srgbClr val="38939B"/>
                </a:solidFill>
                <a:sym typeface="Helvetica Neue"/>
              </a:rPr>
              <a:t>Example</a:t>
            </a:r>
            <a:endParaRPr lang="en-US" sz="1800" b="1" kern="0" dirty="0">
              <a:solidFill>
                <a:srgbClr val="38939B"/>
              </a:solidFill>
            </a:endParaRPr>
          </a:p>
        </p:txBody>
      </p:sp>
      <p:pic>
        <p:nvPicPr>
          <p:cNvPr id="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137" y="7162800"/>
            <a:ext cx="10096500" cy="1698872"/>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cxnSp>
        <p:nvCxnSpPr>
          <p:cNvPr id="17" name="Straight Arrow Connector 16"/>
          <p:cNvCxnSpPr/>
          <p:nvPr/>
        </p:nvCxnSpPr>
        <p:spPr bwMode="auto">
          <a:xfrm>
            <a:off x="6438837" y="4365424"/>
            <a:ext cx="1790700" cy="3200400"/>
          </a:xfrm>
          <a:prstGeom prst="straightConnector1">
            <a:avLst/>
          </a:prstGeom>
          <a:blipFill dpi="0" rotWithShape="0">
            <a:blip r:embed="rId5"/>
            <a:srcRect/>
            <a:tile tx="0" ty="0" sx="100000" sy="100000" flip="none" algn="tl"/>
          </a:blipFill>
          <a:ln w="25400" cap="flat" cmpd="sng" algn="ctr">
            <a:solidFill>
              <a:srgbClr val="38939B"/>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1666614050"/>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5908466" y="838200"/>
            <a:ext cx="5692712" cy="609600"/>
            <a:chOff x="1971" y="2376506"/>
            <a:chExt cx="2111312" cy="1266787"/>
          </a:xfrm>
        </p:grpSpPr>
        <p:sp>
          <p:nvSpPr>
            <p:cNvPr id="9" name="Rectangle 8"/>
            <p:cNvSpPr/>
            <p:nvPr/>
          </p:nvSpPr>
          <p:spPr>
            <a:xfrm>
              <a:off x="1971" y="2376506"/>
              <a:ext cx="2111312" cy="1266787"/>
            </a:xfrm>
            <a:prstGeom prst="rect">
              <a:avLst/>
            </a:pr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en-US"/>
            </a:p>
          </p:txBody>
        </p:sp>
        <p:sp>
          <p:nvSpPr>
            <p:cNvPr id="10" name="Rectangle 9"/>
            <p:cNvSpPr/>
            <p:nvPr/>
          </p:nvSpPr>
          <p:spPr>
            <a:xfrm>
              <a:off x="1971" y="2376506"/>
              <a:ext cx="2111312" cy="126678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n-US" sz="3200" b="1" dirty="0">
                  <a:latin typeface="Calibri" pitchFamily="34" charset="0"/>
                </a:rPr>
                <a:t>Trial Balance Adjustments cont.</a:t>
              </a:r>
              <a:endParaRPr lang="en-US" sz="3200" b="1" kern="1200" dirty="0">
                <a:latin typeface="Calibri" pitchFamily="34" charset="0"/>
              </a:endParaRPr>
            </a:p>
          </p:txBody>
        </p:sp>
      </p:grpSp>
      <p:pic>
        <p:nvPicPr>
          <p:cNvPr id="5" name="Picture 4"/>
          <p:cNvPicPr>
            <a:picLocks noChangeAspect="1"/>
          </p:cNvPicPr>
          <p:nvPr/>
        </p:nvPicPr>
        <p:blipFill>
          <a:blip r:embed="rId3"/>
          <a:stretch>
            <a:fillRect/>
          </a:stretch>
        </p:blipFill>
        <p:spPr>
          <a:xfrm>
            <a:off x="1930400" y="2057400"/>
            <a:ext cx="7939198" cy="5053164"/>
          </a:xfrm>
          <a:prstGeom prst="rect">
            <a:avLst/>
          </a:prstGeom>
          <a:ln w="25400">
            <a:solidFill>
              <a:schemeClr val="tx1"/>
            </a:solidFill>
          </a:ln>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9112" y="7348714"/>
            <a:ext cx="9775888" cy="1427333"/>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cxnSp>
        <p:nvCxnSpPr>
          <p:cNvPr id="12" name="Straight Arrow Connector 11"/>
          <p:cNvCxnSpPr/>
          <p:nvPr/>
        </p:nvCxnSpPr>
        <p:spPr bwMode="auto">
          <a:xfrm>
            <a:off x="7112000" y="5281764"/>
            <a:ext cx="2209800" cy="2362200"/>
          </a:xfrm>
          <a:prstGeom prst="straightConnector1">
            <a:avLst/>
          </a:prstGeom>
          <a:blipFill dpi="0" rotWithShape="0">
            <a:blip r:embed="rId5"/>
            <a:srcRect/>
            <a:tile tx="0" ty="0" sx="100000" sy="100000" flip="none" algn="tl"/>
          </a:blipFill>
          <a:ln w="25400" cap="flat" cmpd="sng" algn="ctr">
            <a:solidFill>
              <a:srgbClr val="38939B"/>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3361004663"/>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6731000" y="592601"/>
            <a:ext cx="5692712" cy="609600"/>
            <a:chOff x="1971" y="2376506"/>
            <a:chExt cx="2111312" cy="1266787"/>
          </a:xfrm>
        </p:grpSpPr>
        <p:sp>
          <p:nvSpPr>
            <p:cNvPr id="6" name="Rectangle 5"/>
            <p:cNvSpPr/>
            <p:nvPr/>
          </p:nvSpPr>
          <p:spPr>
            <a:xfrm>
              <a:off x="1971" y="2376506"/>
              <a:ext cx="2111312" cy="1266787"/>
            </a:xfrm>
            <a:prstGeom prst="rect">
              <a:avLst/>
            </a:pr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en-US"/>
            </a:p>
          </p:txBody>
        </p:sp>
        <p:sp>
          <p:nvSpPr>
            <p:cNvPr id="7" name="Rectangle 6"/>
            <p:cNvSpPr/>
            <p:nvPr/>
          </p:nvSpPr>
          <p:spPr>
            <a:xfrm>
              <a:off x="1971" y="2376506"/>
              <a:ext cx="2111312" cy="126678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n-US" sz="3200" b="1" kern="1200" dirty="0">
                  <a:latin typeface="Calibri" pitchFamily="34" charset="0"/>
                </a:rPr>
                <a:t>Anticipated Costs</a:t>
              </a:r>
            </a:p>
          </p:txBody>
        </p:sp>
      </p:grpSp>
      <p:pic>
        <p:nvPicPr>
          <p:cNvPr id="2" name="Picture 1"/>
          <p:cNvPicPr>
            <a:picLocks noChangeAspect="1"/>
          </p:cNvPicPr>
          <p:nvPr/>
        </p:nvPicPr>
        <p:blipFill>
          <a:blip r:embed="rId3"/>
          <a:stretch>
            <a:fillRect/>
          </a:stretch>
        </p:blipFill>
        <p:spPr>
          <a:xfrm>
            <a:off x="330200" y="1873713"/>
            <a:ext cx="6867525" cy="3286125"/>
          </a:xfrm>
          <a:prstGeom prst="rect">
            <a:avLst/>
          </a:prstGeom>
          <a:ln w="25400">
            <a:solidFill>
              <a:schemeClr val="tx1"/>
            </a:solidFill>
          </a:ln>
        </p:spPr>
      </p:pic>
      <p:pic>
        <p:nvPicPr>
          <p:cNvPr id="5" name="Picture 4"/>
          <p:cNvPicPr>
            <a:picLocks noChangeAspect="1"/>
          </p:cNvPicPr>
          <p:nvPr/>
        </p:nvPicPr>
        <p:blipFill>
          <a:blip r:embed="rId4"/>
          <a:stretch>
            <a:fillRect/>
          </a:stretch>
        </p:blipFill>
        <p:spPr>
          <a:xfrm>
            <a:off x="5664200" y="4469275"/>
            <a:ext cx="6896100" cy="4124325"/>
          </a:xfrm>
          <a:prstGeom prst="rect">
            <a:avLst/>
          </a:prstGeom>
          <a:ln w="25400">
            <a:solidFill>
              <a:schemeClr val="tx1"/>
            </a:solidFill>
          </a:ln>
        </p:spPr>
      </p:pic>
      <p:sp>
        <p:nvSpPr>
          <p:cNvPr id="11" name="Shape 131"/>
          <p:cNvSpPr>
            <a:spLocks noGrp="1"/>
          </p:cNvSpPr>
          <p:nvPr/>
        </p:nvSpPr>
        <p:spPr>
          <a:xfrm>
            <a:off x="7561554" y="1894119"/>
            <a:ext cx="4991100" cy="2259475"/>
          </a:xfrm>
          <a:prstGeom prst="rect">
            <a:avLst/>
          </a:prstGeom>
          <a:ln w="12700">
            <a:miter lim="400000"/>
          </a:ln>
          <a:extLst>
            <a:ext uri="{C572A759-6A51-4108-AA02-DFA0A04FC94B}">
              <ma14:wrappingTextBoxFlag xmlns="" xmlns:ma14="http://schemas.microsoft.com/office/mac/drawingml/2011/main" xmlns:lc="http://schemas.openxmlformats.org/drawingml/2006/lockedCanvas" val="1"/>
            </a:ext>
          </a:extLst>
        </p:spPr>
        <p:txBody>
          <a:bodyPr lIns="45719" rIns="45719">
            <a:normAutofit fontScale="92500"/>
          </a:bodyPr>
          <a:lstStyle>
            <a:lvl1pPr marL="342900" indent="-342900" eaLnBrk="1" hangingPunct="1">
              <a:spcBef>
                <a:spcPts val="700"/>
              </a:spcBef>
              <a:buSzPct val="100000"/>
              <a:buFont typeface="Arial"/>
              <a:buChar char="•"/>
              <a:defRPr sz="3200">
                <a:latin typeface="Calibri"/>
                <a:ea typeface="Calibri"/>
                <a:cs typeface="Calibri"/>
                <a:sym typeface="Calibri"/>
              </a:defRPr>
            </a:lvl1pPr>
            <a:lvl2pPr marL="783771" indent="-326571" eaLnBrk="1" hangingPunct="1">
              <a:spcBef>
                <a:spcPts val="700"/>
              </a:spcBef>
              <a:buSzPct val="100000"/>
              <a:buFont typeface="Arial"/>
              <a:buChar char="–"/>
              <a:defRPr sz="3200">
                <a:latin typeface="Calibri"/>
                <a:ea typeface="Calibri"/>
                <a:cs typeface="Calibri"/>
                <a:sym typeface="Calibri"/>
              </a:defRPr>
            </a:lvl2pPr>
            <a:lvl3pPr marL="1219200" indent="-304800" eaLnBrk="1" hangingPunct="1">
              <a:spcBef>
                <a:spcPts val="700"/>
              </a:spcBef>
              <a:buSzPct val="100000"/>
              <a:buFont typeface="Arial"/>
              <a:buChar char="•"/>
              <a:defRPr sz="3200">
                <a:latin typeface="Calibri"/>
                <a:ea typeface="Calibri"/>
                <a:cs typeface="Calibri"/>
                <a:sym typeface="Calibri"/>
              </a:defRPr>
            </a:lvl3pPr>
            <a:lvl4pPr marL="1737360" indent="-365760" eaLnBrk="1" hangingPunct="1">
              <a:spcBef>
                <a:spcPts val="700"/>
              </a:spcBef>
              <a:buSzPct val="100000"/>
              <a:buFont typeface="Arial"/>
              <a:buChar char="–"/>
              <a:defRPr sz="3200">
                <a:latin typeface="Calibri"/>
                <a:ea typeface="Calibri"/>
                <a:cs typeface="Calibri"/>
                <a:sym typeface="Calibri"/>
              </a:defRPr>
            </a:lvl4pPr>
            <a:lvl5pPr marL="2194560" indent="-365760" eaLnBrk="1" hangingPunct="1">
              <a:spcBef>
                <a:spcPts val="700"/>
              </a:spcBef>
              <a:buSzPct val="100000"/>
              <a:buFont typeface="Arial"/>
              <a:buChar char="»"/>
              <a:defRPr sz="3200">
                <a:latin typeface="Calibri"/>
                <a:ea typeface="Calibri"/>
                <a:cs typeface="Calibri"/>
                <a:sym typeface="Calibri"/>
              </a:defRPr>
            </a:lvl5pPr>
            <a:lvl6pPr marL="2651760" indent="-365760" eaLnBrk="1" hangingPunct="1">
              <a:spcBef>
                <a:spcPts val="700"/>
              </a:spcBef>
              <a:buSzPct val="100000"/>
              <a:buFont typeface="Arial"/>
              <a:buChar char="•"/>
              <a:defRPr sz="3200">
                <a:latin typeface="Calibri"/>
                <a:ea typeface="Calibri"/>
                <a:cs typeface="Calibri"/>
                <a:sym typeface="Calibri"/>
              </a:defRPr>
            </a:lvl6pPr>
            <a:lvl7pPr marL="3108960" indent="-365760" eaLnBrk="1" hangingPunct="1">
              <a:spcBef>
                <a:spcPts val="700"/>
              </a:spcBef>
              <a:buSzPct val="100000"/>
              <a:buFont typeface="Arial"/>
              <a:buChar char="•"/>
              <a:defRPr sz="3200">
                <a:latin typeface="Calibri"/>
                <a:ea typeface="Calibri"/>
                <a:cs typeface="Calibri"/>
                <a:sym typeface="Calibri"/>
              </a:defRPr>
            </a:lvl7pPr>
            <a:lvl8pPr marL="3566159" indent="-365759" eaLnBrk="1" hangingPunct="1">
              <a:spcBef>
                <a:spcPts val="700"/>
              </a:spcBef>
              <a:buSzPct val="100000"/>
              <a:buFont typeface="Arial"/>
              <a:buChar char="•"/>
              <a:defRPr sz="3200">
                <a:latin typeface="Calibri"/>
                <a:ea typeface="Calibri"/>
                <a:cs typeface="Calibri"/>
                <a:sym typeface="Calibri"/>
              </a:defRPr>
            </a:lvl8pPr>
            <a:lvl9pPr marL="4023359" indent="-365759" eaLnBrk="1" hangingPunct="1">
              <a:spcBef>
                <a:spcPts val="700"/>
              </a:spcBef>
              <a:buSzPct val="100000"/>
              <a:buFont typeface="Arial"/>
              <a:buChar char="•"/>
              <a:defRPr sz="3200">
                <a:latin typeface="Calibri"/>
                <a:ea typeface="Calibri"/>
                <a:cs typeface="Calibri"/>
                <a:sym typeface="Calibri"/>
              </a:defRPr>
            </a:lvl9pPr>
          </a:lstStyle>
          <a:p>
            <a:pPr algn="l">
              <a:buFont typeface="Wingdings" panose="05000000000000000000" pitchFamily="2" charset="2"/>
              <a:buChar char="ü"/>
            </a:pPr>
            <a:r>
              <a:rPr lang="en-US" sz="2400" dirty="0">
                <a:latin typeface="Arial" panose="020B0604020202020204" pitchFamily="34" charset="0"/>
                <a:cs typeface="Arial" panose="020B0604020202020204" pitchFamily="34" charset="0"/>
                <a:sym typeface="Helvetica Neue"/>
              </a:rPr>
              <a:t>Used to add or change the expenses listed on Trial Balance tab to allow for services not previously offered but required as a CCBHC. </a:t>
            </a:r>
          </a:p>
          <a:p>
            <a:pPr algn="l">
              <a:buFont typeface="Wingdings" panose="05000000000000000000" pitchFamily="2" charset="2"/>
              <a:buChar char="ü"/>
            </a:pPr>
            <a:r>
              <a:rPr lang="en-US" sz="2400" dirty="0">
                <a:latin typeface="Arial" panose="020B0604020202020204" pitchFamily="34" charset="0"/>
                <a:cs typeface="Arial" panose="020B0604020202020204" pitchFamily="34" charset="0"/>
                <a:sym typeface="Helvetica Neue"/>
              </a:rPr>
              <a:t>Estimate changes in cost and FTEs providing CCBHC services.</a:t>
            </a:r>
          </a:p>
          <a:p>
            <a:endParaRPr lang="en-US" sz="2400" dirty="0">
              <a:sym typeface="Helvetica Neue"/>
            </a:endParaRPr>
          </a:p>
          <a:p>
            <a:pPr marL="642937" lvl="1" indent="-642937">
              <a:lnSpc>
                <a:spcPct val="90000"/>
              </a:lnSpc>
              <a:spcBef>
                <a:spcPts val="1200"/>
              </a:spcBef>
              <a:buClr>
                <a:srgbClr val="0070C0"/>
              </a:buClr>
              <a:buFont typeface="Arial"/>
              <a:buChar char="•"/>
              <a:defRPr sz="1800"/>
            </a:pPr>
            <a:endParaRPr sz="2400" dirty="0"/>
          </a:p>
        </p:txBody>
      </p:sp>
      <p:pic>
        <p:nvPicPr>
          <p:cNvPr id="9" name="Picture 8"/>
          <p:cNvPicPr>
            <a:picLocks noChangeAspect="1"/>
          </p:cNvPicPr>
          <p:nvPr/>
        </p:nvPicPr>
        <p:blipFill>
          <a:blip r:embed="rId5"/>
          <a:stretch>
            <a:fillRect/>
          </a:stretch>
        </p:blipFill>
        <p:spPr>
          <a:xfrm>
            <a:off x="211319" y="5531313"/>
            <a:ext cx="5120089" cy="2514600"/>
          </a:xfrm>
          <a:prstGeom prst="rect">
            <a:avLst/>
          </a:prstGeom>
        </p:spPr>
      </p:pic>
      <p:sp>
        <p:nvSpPr>
          <p:cNvPr id="10" name="Right Brace 9"/>
          <p:cNvSpPr/>
          <p:nvPr/>
        </p:nvSpPr>
        <p:spPr bwMode="auto">
          <a:xfrm>
            <a:off x="5102808" y="6902913"/>
            <a:ext cx="332792" cy="457200"/>
          </a:xfrm>
          <a:prstGeom prst="rightBrace">
            <a:avLst>
              <a:gd name="adj1" fmla="val 0"/>
              <a:gd name="adj2" fmla="val 50000"/>
            </a:avLst>
          </a:prstGeom>
          <a:ln>
            <a:solidFill>
              <a:srgbClr val="38939B"/>
            </a:solidFill>
            <a:headEnd type="none" w="med" len="med"/>
            <a:tailEnd type="none" w="med" len="med"/>
          </a:ln>
        </p:spPr>
        <p:style>
          <a:lnRef idx="2">
            <a:schemeClr val="accent4"/>
          </a:lnRef>
          <a:fillRef idx="0">
            <a:schemeClr val="accent4"/>
          </a:fillRef>
          <a:effectRef idx="1">
            <a:schemeClr val="accent4"/>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200" b="0" i="0" u="none" strike="noStrike" cap="none" normalizeH="0" baseline="0" dirty="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15" name="Right Brace 14"/>
          <p:cNvSpPr/>
          <p:nvPr/>
        </p:nvSpPr>
        <p:spPr bwMode="auto">
          <a:xfrm>
            <a:off x="5102808" y="3675987"/>
            <a:ext cx="332792" cy="1017125"/>
          </a:xfrm>
          <a:prstGeom prst="rightBrace">
            <a:avLst>
              <a:gd name="adj1" fmla="val 0"/>
              <a:gd name="adj2" fmla="val 50000"/>
            </a:avLst>
          </a:prstGeom>
          <a:ln>
            <a:solidFill>
              <a:srgbClr val="38939B"/>
            </a:solidFill>
            <a:headEnd type="none" w="med" len="med"/>
            <a:tailEnd type="none" w="med" len="med"/>
          </a:ln>
        </p:spPr>
        <p:style>
          <a:lnRef idx="2">
            <a:schemeClr val="accent4"/>
          </a:lnRef>
          <a:fillRef idx="0">
            <a:schemeClr val="accent4"/>
          </a:fillRef>
          <a:effectRef idx="1">
            <a:schemeClr val="accent4"/>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200" b="0" i="0" u="none" strike="noStrike" cap="none" normalizeH="0" baseline="0" dirty="0">
              <a:ln>
                <a:noFill/>
              </a:ln>
              <a:solidFill>
                <a:srgbClr val="000000"/>
              </a:solidFill>
              <a:effectLst/>
              <a:latin typeface="Gill Sans" charset="0"/>
              <a:ea typeface="ヒラギノ角ゴ ProN W3" charset="0"/>
              <a:cs typeface="ヒラギノ角ゴ ProN W3" charset="0"/>
              <a:sym typeface="Gill Sans" charset="0"/>
            </a:endParaRPr>
          </a:p>
        </p:txBody>
      </p:sp>
      <p:cxnSp>
        <p:nvCxnSpPr>
          <p:cNvPr id="13" name="Straight Connector 12"/>
          <p:cNvCxnSpPr>
            <a:stCxn id="15" idx="1"/>
          </p:cNvCxnSpPr>
          <p:nvPr/>
        </p:nvCxnSpPr>
        <p:spPr bwMode="auto">
          <a:xfrm>
            <a:off x="5435600" y="4184550"/>
            <a:ext cx="0" cy="2946963"/>
          </a:xfrm>
          <a:prstGeom prst="line">
            <a:avLst/>
          </a:prstGeom>
          <a:ln>
            <a:solidFill>
              <a:srgbClr val="38939B"/>
            </a:solidFill>
            <a:headEnd type="none" w="med" len="med"/>
            <a:tailEnd type="none" w="med" len="med"/>
          </a:ln>
        </p:spPr>
        <p:style>
          <a:lnRef idx="2">
            <a:schemeClr val="accent4"/>
          </a:lnRef>
          <a:fillRef idx="0">
            <a:schemeClr val="accent4"/>
          </a:fillRef>
          <a:effectRef idx="1">
            <a:schemeClr val="accent4"/>
          </a:effectRef>
          <a:fontRef idx="minor">
            <a:schemeClr val="tx1"/>
          </a:fontRef>
        </p:style>
      </p:cxnSp>
      <p:cxnSp>
        <p:nvCxnSpPr>
          <p:cNvPr id="16" name="Straight Connector 15"/>
          <p:cNvCxnSpPr/>
          <p:nvPr/>
        </p:nvCxnSpPr>
        <p:spPr bwMode="auto">
          <a:xfrm>
            <a:off x="5102808" y="7512513"/>
            <a:ext cx="4980992" cy="0"/>
          </a:xfrm>
          <a:prstGeom prst="line">
            <a:avLst/>
          </a:prstGeom>
          <a:ln>
            <a:solidFill>
              <a:srgbClr val="38939B"/>
            </a:solidFill>
            <a:headEnd type="none" w="med" len="med"/>
            <a:tailEnd type="none" w="med" len="med"/>
          </a:ln>
        </p:spPr>
        <p:style>
          <a:lnRef idx="2">
            <a:schemeClr val="accent4"/>
          </a:lnRef>
          <a:fillRef idx="0">
            <a:schemeClr val="accent4"/>
          </a:fillRef>
          <a:effectRef idx="1">
            <a:schemeClr val="accent4"/>
          </a:effectRef>
          <a:fontRef idx="minor">
            <a:schemeClr val="tx1"/>
          </a:fontRef>
        </p:style>
      </p:cxnSp>
      <p:cxnSp>
        <p:nvCxnSpPr>
          <p:cNvPr id="18" name="Straight Arrow Connector 17"/>
          <p:cNvCxnSpPr/>
          <p:nvPr/>
        </p:nvCxnSpPr>
        <p:spPr bwMode="auto">
          <a:xfrm flipV="1">
            <a:off x="10083800" y="7360113"/>
            <a:ext cx="0" cy="152400"/>
          </a:xfrm>
          <a:prstGeom prst="straightConnector1">
            <a:avLst/>
          </a:prstGeom>
          <a:blipFill dpi="0" rotWithShape="0">
            <a:blip r:embed="rId6"/>
            <a:srcRect/>
            <a:tile tx="0" ty="0" sx="100000" sy="100000" flip="none" algn="tl"/>
          </a:blipFill>
          <a:ln w="25400" cap="flat" cmpd="sng" algn="ctr">
            <a:solidFill>
              <a:srgbClr val="38939B"/>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3516183437"/>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70000" y="2057400"/>
            <a:ext cx="10464800" cy="673100"/>
          </a:xfrm>
        </p:spPr>
        <p:txBody>
          <a:bodyPr/>
          <a:lstStyle/>
          <a:p>
            <a:r>
              <a:rPr lang="en-US" dirty="0"/>
              <a:t>Anticipated cost documentation</a:t>
            </a:r>
          </a:p>
        </p:txBody>
      </p:sp>
      <p:sp>
        <p:nvSpPr>
          <p:cNvPr id="3" name="Content Placeholder 2"/>
          <p:cNvSpPr>
            <a:spLocks noGrp="1"/>
          </p:cNvSpPr>
          <p:nvPr>
            <p:ph idx="1"/>
          </p:nvPr>
        </p:nvSpPr>
        <p:spPr/>
        <p:txBody>
          <a:bodyPr/>
          <a:lstStyle/>
          <a:p>
            <a:r>
              <a:rPr lang="en-US" sz="2800" dirty="0"/>
              <a:t>Description of costs.</a:t>
            </a:r>
          </a:p>
          <a:p>
            <a:r>
              <a:rPr lang="en-US" sz="2800" dirty="0"/>
              <a:t>Reason that cost is not included in the reporting year.</a:t>
            </a:r>
          </a:p>
          <a:p>
            <a:r>
              <a:rPr lang="en-US" sz="2800" dirty="0"/>
              <a:t>Support for any estimates/allocations utilized to determine the costs.</a:t>
            </a:r>
          </a:p>
        </p:txBody>
      </p:sp>
    </p:spTree>
    <p:extLst>
      <p:ext uri="{BB962C8B-B14F-4D97-AF65-F5344CB8AC3E}">
        <p14:creationId xmlns:p14="http://schemas.microsoft.com/office/powerpoint/2010/main" val="3484711969"/>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70000" y="1917700"/>
            <a:ext cx="10464800" cy="673100"/>
          </a:xfrm>
        </p:spPr>
        <p:txBody>
          <a:bodyPr/>
          <a:lstStyle/>
          <a:p>
            <a:r>
              <a:rPr lang="en-US" dirty="0"/>
              <a:t>Anticipated costs examples</a:t>
            </a:r>
          </a:p>
        </p:txBody>
      </p:sp>
      <p:sp>
        <p:nvSpPr>
          <p:cNvPr id="3" name="Content Placeholder 2"/>
          <p:cNvSpPr>
            <a:spLocks noGrp="1"/>
          </p:cNvSpPr>
          <p:nvPr>
            <p:ph idx="1"/>
          </p:nvPr>
        </p:nvSpPr>
        <p:spPr>
          <a:xfrm>
            <a:off x="1270000" y="2895600"/>
            <a:ext cx="10464800" cy="5448300"/>
          </a:xfrm>
        </p:spPr>
        <p:txBody>
          <a:bodyPr/>
          <a:lstStyle/>
          <a:p>
            <a:r>
              <a:rPr lang="en-US" sz="2800" dirty="0"/>
              <a:t>Adding costs for Psychiatry services &amp; related FTE staffing needs.</a:t>
            </a:r>
          </a:p>
          <a:p>
            <a:r>
              <a:rPr lang="en-US" sz="2800" dirty="0"/>
              <a:t>Adding FTE SA Counselors/Licensed Clinical Social Worker/Intake/Case Managers.</a:t>
            </a:r>
          </a:p>
          <a:p>
            <a:r>
              <a:rPr lang="en-US" sz="2800" dirty="0"/>
              <a:t>Estimating a cost of new vehicle, divided by four years (AHA Useful Life), necessary to provide Mobile Crisis Response.</a:t>
            </a:r>
          </a:p>
          <a:p>
            <a:r>
              <a:rPr lang="en-US" sz="2800" dirty="0"/>
              <a:t>Anticipated Increase in Leased Space.</a:t>
            </a:r>
          </a:p>
          <a:p>
            <a:r>
              <a:rPr lang="en-US" sz="2800" dirty="0"/>
              <a:t>Upgrades made to EHR system.</a:t>
            </a:r>
          </a:p>
          <a:p>
            <a:pPr marL="0" indent="0">
              <a:buNone/>
            </a:pPr>
            <a:endParaRPr lang="en-US" sz="2800" dirty="0"/>
          </a:p>
        </p:txBody>
      </p:sp>
    </p:spTree>
    <p:extLst>
      <p:ext uri="{BB962C8B-B14F-4D97-AF65-F5344CB8AC3E}">
        <p14:creationId xmlns:p14="http://schemas.microsoft.com/office/powerpoint/2010/main" val="2473534271"/>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0F1C5C-68AF-CEDA-079B-641CB2DABA5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9A4B3BE-FC79-6E43-985E-D0769581AA68}"/>
              </a:ext>
            </a:extLst>
          </p:cNvPr>
          <p:cNvSpPr>
            <a:spLocks noGrp="1"/>
          </p:cNvSpPr>
          <p:nvPr>
            <p:ph type="title"/>
          </p:nvPr>
        </p:nvSpPr>
        <p:spPr>
          <a:xfrm>
            <a:off x="1270000" y="1917700"/>
            <a:ext cx="11734800" cy="673100"/>
          </a:xfrm>
        </p:spPr>
        <p:txBody>
          <a:bodyPr/>
          <a:lstStyle/>
          <a:p>
            <a:r>
              <a:rPr lang="en-US" dirty="0"/>
              <a:t>Other Guidelines for anticipated costs/visits</a:t>
            </a:r>
          </a:p>
        </p:txBody>
      </p:sp>
      <p:sp>
        <p:nvSpPr>
          <p:cNvPr id="3" name="Content Placeholder 2">
            <a:extLst>
              <a:ext uri="{FF2B5EF4-FFF2-40B4-BE49-F238E27FC236}">
                <a16:creationId xmlns:a16="http://schemas.microsoft.com/office/drawing/2014/main" id="{806C240D-157B-9759-C9D7-19FDCF481674}"/>
              </a:ext>
            </a:extLst>
          </p:cNvPr>
          <p:cNvSpPr>
            <a:spLocks noGrp="1"/>
          </p:cNvSpPr>
          <p:nvPr>
            <p:ph idx="1"/>
          </p:nvPr>
        </p:nvSpPr>
        <p:spPr>
          <a:xfrm>
            <a:off x="1270000" y="3352800"/>
            <a:ext cx="10464800" cy="5410200"/>
          </a:xfrm>
        </p:spPr>
        <p:txBody>
          <a:bodyPr/>
          <a:lstStyle/>
          <a:p>
            <a:r>
              <a:rPr lang="en-US" sz="2400" dirty="0"/>
              <a:t>Costs must be justified by the organization’s community needs assessment.</a:t>
            </a:r>
          </a:p>
          <a:p>
            <a:r>
              <a:rPr lang="en-US" sz="2400" dirty="0"/>
              <a:t>Documentation for anticipated staffing hires must be accompanied by support showing the requested hires can be hired before/during the rate period.</a:t>
            </a:r>
          </a:p>
          <a:p>
            <a:r>
              <a:rPr lang="en-US" sz="2400" dirty="0"/>
              <a:t>Other anticipated costs (i.e., non-staffing) will be considered on a case-by-case basis.</a:t>
            </a:r>
          </a:p>
          <a:p>
            <a:r>
              <a:rPr lang="en-US" sz="2400" dirty="0"/>
              <a:t>Anticipated visits should be determined based on historic usage of similar clinicians.</a:t>
            </a:r>
          </a:p>
          <a:p>
            <a:pPr lvl="1"/>
            <a:r>
              <a:rPr lang="en-US" sz="2400" dirty="0"/>
              <a:t>This can be done by calculating a historic visit per FTE ratio of direct CCBHC clinicians by type or in total </a:t>
            </a:r>
          </a:p>
          <a:p>
            <a:pPr marL="0" indent="0">
              <a:buNone/>
            </a:pPr>
            <a:endParaRPr lang="en-US" sz="2800" dirty="0"/>
          </a:p>
        </p:txBody>
      </p:sp>
    </p:spTree>
    <p:extLst>
      <p:ext uri="{BB962C8B-B14F-4D97-AF65-F5344CB8AC3E}">
        <p14:creationId xmlns:p14="http://schemas.microsoft.com/office/powerpoint/2010/main" val="2005818115"/>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340600" y="2276475"/>
            <a:ext cx="4810453" cy="6247864"/>
          </a:xfrm>
          <a:prstGeom prst="rect">
            <a:avLst/>
          </a:prstGeom>
        </p:spPr>
        <p:txBody>
          <a:bodyPr wrap="square">
            <a:spAutoFit/>
          </a:bodyPr>
          <a:lstStyle/>
          <a:p>
            <a:pPr algn="l"/>
            <a:r>
              <a:rPr lang="en-US" sz="2000" dirty="0"/>
              <a:t>Use to identify the method used for calculating allocable indirect costs to CCBHC services.</a:t>
            </a:r>
          </a:p>
          <a:p>
            <a:pPr marL="0" indent="0">
              <a:buNone/>
            </a:pPr>
            <a:endParaRPr lang="en-US" sz="2000" dirty="0"/>
          </a:p>
          <a:p>
            <a:pPr algn="l"/>
            <a:r>
              <a:rPr lang="en-US" sz="2000" dirty="0">
                <a:sym typeface="Helvetica Neue"/>
              </a:rPr>
              <a:t>The worksheet can be used for the following methods of allocation:</a:t>
            </a:r>
          </a:p>
          <a:p>
            <a:pPr marL="342900" lvl="1" indent="-342900" algn="l">
              <a:spcBef>
                <a:spcPts val="600"/>
              </a:spcBef>
              <a:buFont typeface="Wingdings" panose="05000000000000000000" pitchFamily="2" charset="2"/>
              <a:buChar char="ü"/>
            </a:pPr>
            <a:r>
              <a:rPr lang="en-US" sz="2000" dirty="0">
                <a:sym typeface="Helvetica Neue"/>
              </a:rPr>
              <a:t>Federally approved indirect cost rate (FIR) by a cognizant agency. Should be used if one is assigned. </a:t>
            </a:r>
            <a:r>
              <a:rPr lang="en-US" sz="2000" b="1" u="sng" dirty="0">
                <a:sym typeface="Helvetica Neue"/>
              </a:rPr>
              <a:t>Costs are required to be classified on the cost report in the same manner as they were for the FIR calculation</a:t>
            </a:r>
            <a:r>
              <a:rPr lang="en-US" sz="2000" dirty="0">
                <a:sym typeface="Helvetica Neue"/>
              </a:rPr>
              <a:t>.</a:t>
            </a:r>
          </a:p>
          <a:p>
            <a:pPr marL="342900" lvl="1" indent="-342900" algn="l">
              <a:spcBef>
                <a:spcPts val="600"/>
              </a:spcBef>
              <a:buFont typeface="Wingdings" panose="05000000000000000000" pitchFamily="2" charset="2"/>
              <a:buChar char="ü"/>
            </a:pPr>
            <a:r>
              <a:rPr lang="en-US" sz="2000" dirty="0">
                <a:sym typeface="Helvetica Neue"/>
              </a:rPr>
              <a:t>*Minimum rate for qualifying entities (10%)</a:t>
            </a:r>
          </a:p>
          <a:p>
            <a:pPr marL="342900" lvl="1" indent="-342900" algn="l">
              <a:spcBef>
                <a:spcPts val="600"/>
              </a:spcBef>
              <a:buFont typeface="Wingdings" panose="05000000000000000000" pitchFamily="2" charset="2"/>
              <a:buChar char="ü"/>
            </a:pPr>
            <a:r>
              <a:rPr lang="en-US" sz="2000" dirty="0">
                <a:sym typeface="Helvetica Neue"/>
              </a:rPr>
              <a:t>Proportionate allocation by percentage of direct costs</a:t>
            </a:r>
          </a:p>
          <a:p>
            <a:pPr marL="342900" lvl="1" indent="-342900" algn="l">
              <a:spcBef>
                <a:spcPts val="600"/>
              </a:spcBef>
              <a:buFont typeface="Wingdings" panose="05000000000000000000" pitchFamily="2" charset="2"/>
              <a:buChar char="ü"/>
            </a:pPr>
            <a:r>
              <a:rPr lang="en-US" sz="2000" dirty="0">
                <a:sym typeface="Helvetica Neue"/>
              </a:rPr>
              <a:t>Other, where the entity must provide a description and justification of the allocation method</a:t>
            </a:r>
            <a:endParaRPr lang="en-US" sz="2000" dirty="0"/>
          </a:p>
        </p:txBody>
      </p:sp>
      <p:grpSp>
        <p:nvGrpSpPr>
          <p:cNvPr id="6" name="Group 5"/>
          <p:cNvGrpSpPr/>
          <p:nvPr/>
        </p:nvGrpSpPr>
        <p:grpSpPr>
          <a:xfrm>
            <a:off x="6458341" y="838200"/>
            <a:ext cx="5692712" cy="609600"/>
            <a:chOff x="1971" y="2376506"/>
            <a:chExt cx="2111312" cy="1266787"/>
          </a:xfrm>
        </p:grpSpPr>
        <p:sp>
          <p:nvSpPr>
            <p:cNvPr id="7" name="Rectangle 6"/>
            <p:cNvSpPr/>
            <p:nvPr/>
          </p:nvSpPr>
          <p:spPr>
            <a:xfrm>
              <a:off x="1971" y="2376506"/>
              <a:ext cx="2111312" cy="1266787"/>
            </a:xfrm>
            <a:prstGeom prst="rect">
              <a:avLst/>
            </a:pr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en-US"/>
            </a:p>
          </p:txBody>
        </p:sp>
        <p:sp>
          <p:nvSpPr>
            <p:cNvPr id="8" name="Rectangle 7"/>
            <p:cNvSpPr/>
            <p:nvPr/>
          </p:nvSpPr>
          <p:spPr>
            <a:xfrm>
              <a:off x="1971" y="2376506"/>
              <a:ext cx="2111312" cy="126678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n-US" sz="3200" b="1" dirty="0">
                  <a:latin typeface="Calibri" pitchFamily="34" charset="0"/>
                </a:rPr>
                <a:t>Indirect Cost Allocation</a:t>
              </a:r>
              <a:endParaRPr lang="en-US" sz="3200" b="1" kern="1200" dirty="0">
                <a:latin typeface="Calibri" pitchFamily="34" charset="0"/>
              </a:endParaRPr>
            </a:p>
          </p:txBody>
        </p:sp>
      </p:grpSp>
      <p:pic>
        <p:nvPicPr>
          <p:cNvPr id="4" name="Picture 3"/>
          <p:cNvPicPr>
            <a:picLocks noChangeAspect="1"/>
          </p:cNvPicPr>
          <p:nvPr/>
        </p:nvPicPr>
        <p:blipFill>
          <a:blip r:embed="rId3"/>
          <a:stretch>
            <a:fillRect/>
          </a:stretch>
        </p:blipFill>
        <p:spPr>
          <a:xfrm>
            <a:off x="939800" y="2286000"/>
            <a:ext cx="6076950" cy="6029325"/>
          </a:xfrm>
          <a:prstGeom prst="rect">
            <a:avLst/>
          </a:prstGeom>
          <a:ln w="25400">
            <a:solidFill>
              <a:schemeClr val="tx1"/>
            </a:solidFill>
          </a:ln>
        </p:spPr>
      </p:pic>
      <p:sp>
        <p:nvSpPr>
          <p:cNvPr id="2" name="TextBox 1">
            <a:extLst>
              <a:ext uri="{FF2B5EF4-FFF2-40B4-BE49-F238E27FC236}">
                <a16:creationId xmlns:a16="http://schemas.microsoft.com/office/drawing/2014/main" id="{7E9CDB3C-07C4-F68E-CE60-326DF0A091CD}"/>
              </a:ext>
            </a:extLst>
          </p:cNvPr>
          <p:cNvSpPr txBox="1"/>
          <p:nvPr/>
        </p:nvSpPr>
        <p:spPr>
          <a:xfrm>
            <a:off x="7340600" y="8607623"/>
            <a:ext cx="5344160" cy="307777"/>
          </a:xfrm>
          <a:prstGeom prst="rect">
            <a:avLst/>
          </a:prstGeom>
          <a:noFill/>
        </p:spPr>
        <p:txBody>
          <a:bodyPr wrap="square" rtlCol="0">
            <a:spAutoFit/>
          </a:bodyPr>
          <a:lstStyle/>
          <a:p>
            <a:r>
              <a:rPr lang="en-US" sz="1400" i="1" dirty="0">
                <a:latin typeface="Arial" panose="020B0604020202020204" pitchFamily="34" charset="0"/>
                <a:cs typeface="Arial" panose="020B0604020202020204" pitchFamily="34" charset="0"/>
              </a:rPr>
              <a:t>* Eff. 10/1/2024, the de minimis rate increased from 10% to 15%.</a:t>
            </a:r>
          </a:p>
        </p:txBody>
      </p:sp>
    </p:spTree>
    <p:extLst>
      <p:ext uri="{BB962C8B-B14F-4D97-AF65-F5344CB8AC3E}">
        <p14:creationId xmlns:p14="http://schemas.microsoft.com/office/powerpoint/2010/main" val="437637785"/>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A330200-0379-661F-BC08-C9F43C8AE47C}"/>
              </a:ext>
            </a:extLst>
          </p:cNvPr>
          <p:cNvPicPr>
            <a:picLocks noChangeAspect="1"/>
          </p:cNvPicPr>
          <p:nvPr/>
        </p:nvPicPr>
        <p:blipFill>
          <a:blip r:embed="rId3"/>
          <a:stretch>
            <a:fillRect/>
          </a:stretch>
        </p:blipFill>
        <p:spPr>
          <a:xfrm>
            <a:off x="901697" y="2216943"/>
            <a:ext cx="11201401" cy="586025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Box 5"/>
          <p:cNvSpPr txBox="1"/>
          <p:nvPr/>
        </p:nvSpPr>
        <p:spPr>
          <a:xfrm>
            <a:off x="1092197" y="5562600"/>
            <a:ext cx="10820400" cy="2308324"/>
          </a:xfrm>
          <a:prstGeom prst="rect">
            <a:avLst/>
          </a:prstGeom>
          <a:noFill/>
        </p:spPr>
        <p:txBody>
          <a:bodyPr wrap="square" rtlCol="0">
            <a:spAutoFit/>
          </a:bodyPr>
          <a:lstStyle/>
          <a:p>
            <a:r>
              <a:rPr lang="en-US" sz="1800" dirty="0">
                <a:sym typeface="Helvetica Neue"/>
              </a:rPr>
              <a:t>The purpose of this tab is to expedite cost report review and to limit the questioning of costs.  </a:t>
            </a:r>
          </a:p>
          <a:p>
            <a:pPr marL="0" indent="0">
              <a:buNone/>
            </a:pPr>
            <a:endParaRPr lang="en-US" sz="1800" dirty="0">
              <a:sym typeface="Helvetica Neue"/>
            </a:endParaRPr>
          </a:p>
          <a:p>
            <a:r>
              <a:rPr lang="en-US" sz="1800" dirty="0">
                <a:sym typeface="Helvetica Neue"/>
              </a:rPr>
              <a:t>This tab allows the clinic to describe, in detail, the calculations and methods to support the allocation of direct and indirect costs.</a:t>
            </a:r>
          </a:p>
          <a:p>
            <a:pPr marL="0" indent="0">
              <a:buNone/>
            </a:pPr>
            <a:endParaRPr lang="en-US" sz="1800" dirty="0">
              <a:sym typeface="Helvetica Neue"/>
            </a:endParaRPr>
          </a:p>
          <a:p>
            <a:r>
              <a:rPr lang="en-US" sz="1800" dirty="0">
                <a:sym typeface="Helvetica Neue"/>
              </a:rPr>
              <a:t>Data reported in this tab should support allocations in the Trial Balance, Reclassifications, and Adjustments tabs.</a:t>
            </a:r>
          </a:p>
          <a:p>
            <a:endParaRPr lang="en-US" sz="1800" dirty="0"/>
          </a:p>
          <a:p>
            <a:r>
              <a:rPr lang="en-US" sz="1800" dirty="0"/>
              <a:t>Additional anticipated daily visit calculations/estimations should be included on this tab.</a:t>
            </a:r>
          </a:p>
        </p:txBody>
      </p:sp>
      <p:grpSp>
        <p:nvGrpSpPr>
          <p:cNvPr id="7" name="Group 6"/>
          <p:cNvGrpSpPr/>
          <p:nvPr/>
        </p:nvGrpSpPr>
        <p:grpSpPr>
          <a:xfrm>
            <a:off x="5892800" y="685800"/>
            <a:ext cx="5692712" cy="609600"/>
            <a:chOff x="1971" y="2376506"/>
            <a:chExt cx="2111312" cy="1266787"/>
          </a:xfrm>
        </p:grpSpPr>
        <p:sp>
          <p:nvSpPr>
            <p:cNvPr id="8" name="Rectangle 7"/>
            <p:cNvSpPr/>
            <p:nvPr/>
          </p:nvSpPr>
          <p:spPr>
            <a:xfrm>
              <a:off x="1971" y="2376506"/>
              <a:ext cx="2111312" cy="1266787"/>
            </a:xfrm>
            <a:prstGeom prst="rect">
              <a:avLst/>
            </a:pr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en-US"/>
            </a:p>
          </p:txBody>
        </p:sp>
        <p:sp>
          <p:nvSpPr>
            <p:cNvPr id="9" name="Rectangle 8"/>
            <p:cNvSpPr/>
            <p:nvPr/>
          </p:nvSpPr>
          <p:spPr>
            <a:xfrm>
              <a:off x="1971" y="2376506"/>
              <a:ext cx="2111312" cy="126678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n-US" sz="3200" b="1" dirty="0">
                  <a:latin typeface="Calibri" pitchFamily="34" charset="0"/>
                </a:rPr>
                <a:t>Allocation Descriptions</a:t>
              </a:r>
              <a:endParaRPr lang="en-US" sz="3200" b="1" kern="1200" dirty="0">
                <a:latin typeface="Calibri" pitchFamily="34" charset="0"/>
              </a:endParaRPr>
            </a:p>
          </p:txBody>
        </p:sp>
      </p:grpSp>
    </p:spTree>
    <p:extLst>
      <p:ext uri="{BB962C8B-B14F-4D97-AF65-F5344CB8AC3E}">
        <p14:creationId xmlns:p14="http://schemas.microsoft.com/office/powerpoint/2010/main" val="1523333552"/>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hape 131"/>
          <p:cNvSpPr txBox="1">
            <a:spLocks/>
          </p:cNvSpPr>
          <p:nvPr/>
        </p:nvSpPr>
        <p:spPr bwMode="auto">
          <a:xfrm>
            <a:off x="1120712" y="6553200"/>
            <a:ext cx="10464800" cy="182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50800" bIns="50800" numCol="1" anchor="t" anchorCtr="0" compatLnSpc="1">
            <a:prstTxWarp prst="textNoShape">
              <a:avLst/>
            </a:prstTxWarp>
            <a:noAutofit/>
          </a:bodyPr>
          <a:lstStyle>
            <a:lvl1pPr marL="863600" indent="-457200" algn="l" rtl="0" eaLnBrk="0" fontAlgn="base" hangingPunct="0">
              <a:spcBef>
                <a:spcPts val="2400"/>
              </a:spcBef>
              <a:spcAft>
                <a:spcPct val="0"/>
              </a:spcAft>
              <a:buSzPct val="100000"/>
              <a:buFont typeface="Arial" pitchFamily="34" charset="0"/>
              <a:buChar char="•"/>
              <a:defRPr sz="3600">
                <a:solidFill>
                  <a:schemeClr val="tx1"/>
                </a:solidFill>
                <a:latin typeface="+mn-lt"/>
                <a:ea typeface="+mn-ea"/>
                <a:cs typeface="+mn-cs"/>
                <a:sym typeface="Arial" pitchFamily="34" charset="0"/>
              </a:defRPr>
            </a:lvl1pPr>
            <a:lvl2pPr marL="1320800" indent="-457200" algn="l" rtl="0" eaLnBrk="0" fontAlgn="base" hangingPunct="0">
              <a:spcBef>
                <a:spcPts val="2400"/>
              </a:spcBef>
              <a:spcAft>
                <a:spcPct val="0"/>
              </a:spcAft>
              <a:buSzPct val="100000"/>
              <a:buFont typeface="Arial" pitchFamily="34" charset="0"/>
              <a:buChar char="•"/>
              <a:defRPr sz="3600">
                <a:solidFill>
                  <a:schemeClr val="tx1"/>
                </a:solidFill>
                <a:latin typeface="+mn-lt"/>
                <a:ea typeface="+mn-ea"/>
                <a:cs typeface="+mn-cs"/>
                <a:sym typeface="Arial" pitchFamily="34" charset="0"/>
              </a:defRPr>
            </a:lvl2pPr>
            <a:lvl3pPr marL="1778000" indent="-457200" algn="l" rtl="0" eaLnBrk="0" fontAlgn="base" hangingPunct="0">
              <a:spcBef>
                <a:spcPts val="2400"/>
              </a:spcBef>
              <a:spcAft>
                <a:spcPct val="0"/>
              </a:spcAft>
              <a:buSzPct val="100000"/>
              <a:buFont typeface="Arial" pitchFamily="34" charset="0"/>
              <a:buChar char="•"/>
              <a:defRPr sz="3600">
                <a:solidFill>
                  <a:schemeClr val="tx1"/>
                </a:solidFill>
                <a:latin typeface="+mn-lt"/>
                <a:ea typeface="+mn-ea"/>
                <a:cs typeface="+mn-cs"/>
                <a:sym typeface="Arial" pitchFamily="34" charset="0"/>
              </a:defRPr>
            </a:lvl3pPr>
            <a:lvl4pPr marL="2235200" indent="-457200" algn="l" rtl="0" eaLnBrk="0" fontAlgn="base" hangingPunct="0">
              <a:spcBef>
                <a:spcPts val="2400"/>
              </a:spcBef>
              <a:spcAft>
                <a:spcPct val="0"/>
              </a:spcAft>
              <a:buSzPct val="100000"/>
              <a:buFont typeface="Arial" pitchFamily="34" charset="0"/>
              <a:buChar char="•"/>
              <a:defRPr sz="3600">
                <a:solidFill>
                  <a:schemeClr val="tx1"/>
                </a:solidFill>
                <a:latin typeface="+mn-lt"/>
                <a:ea typeface="+mn-ea"/>
                <a:cs typeface="+mn-cs"/>
                <a:sym typeface="Arial" pitchFamily="34" charset="0"/>
              </a:defRPr>
            </a:lvl4pPr>
            <a:lvl5pPr marL="2692400" indent="-457200" algn="l" rtl="0" eaLnBrk="0" fontAlgn="base" hangingPunct="0">
              <a:spcBef>
                <a:spcPts val="2400"/>
              </a:spcBef>
              <a:spcAft>
                <a:spcPct val="0"/>
              </a:spcAft>
              <a:buSzPct val="100000"/>
              <a:buFont typeface="Arial" pitchFamily="34" charset="0"/>
              <a:buChar char="•"/>
              <a:defRPr sz="3600">
                <a:solidFill>
                  <a:schemeClr val="tx1"/>
                </a:solidFill>
                <a:latin typeface="+mn-lt"/>
                <a:ea typeface="+mn-ea"/>
                <a:cs typeface="+mn-cs"/>
                <a:sym typeface="Arial" pitchFamily="34" charset="0"/>
              </a:defRPr>
            </a:lvl5pPr>
            <a:lvl6pPr marL="3149600" indent="-457200" algn="l" rtl="0" fontAlgn="base">
              <a:spcBef>
                <a:spcPts val="2400"/>
              </a:spcBef>
              <a:spcAft>
                <a:spcPct val="0"/>
              </a:spcAft>
              <a:buSzPct val="100000"/>
              <a:buFont typeface="Arial" charset="0"/>
              <a:buChar char="•"/>
              <a:defRPr sz="3600">
                <a:solidFill>
                  <a:schemeClr val="tx1"/>
                </a:solidFill>
                <a:latin typeface="+mn-lt"/>
                <a:ea typeface="+mn-ea"/>
                <a:cs typeface="+mn-cs"/>
                <a:sym typeface="Arial" charset="0"/>
              </a:defRPr>
            </a:lvl6pPr>
            <a:lvl7pPr marL="3606800" indent="-457200" algn="l" rtl="0" fontAlgn="base">
              <a:spcBef>
                <a:spcPts val="2400"/>
              </a:spcBef>
              <a:spcAft>
                <a:spcPct val="0"/>
              </a:spcAft>
              <a:buSzPct val="100000"/>
              <a:buFont typeface="Arial" charset="0"/>
              <a:buChar char="•"/>
              <a:defRPr sz="3600">
                <a:solidFill>
                  <a:schemeClr val="tx1"/>
                </a:solidFill>
                <a:latin typeface="+mn-lt"/>
                <a:ea typeface="+mn-ea"/>
                <a:cs typeface="+mn-cs"/>
                <a:sym typeface="Arial" charset="0"/>
              </a:defRPr>
            </a:lvl7pPr>
            <a:lvl8pPr marL="4064000" indent="-457200" algn="l" rtl="0" fontAlgn="base">
              <a:spcBef>
                <a:spcPts val="2400"/>
              </a:spcBef>
              <a:spcAft>
                <a:spcPct val="0"/>
              </a:spcAft>
              <a:buSzPct val="100000"/>
              <a:buFont typeface="Arial" charset="0"/>
              <a:buChar char="•"/>
              <a:defRPr sz="3600">
                <a:solidFill>
                  <a:schemeClr val="tx1"/>
                </a:solidFill>
                <a:latin typeface="+mn-lt"/>
                <a:ea typeface="+mn-ea"/>
                <a:cs typeface="+mn-cs"/>
                <a:sym typeface="Arial" charset="0"/>
              </a:defRPr>
            </a:lvl8pPr>
            <a:lvl9pPr marL="4521200" indent="-457200" algn="l" rtl="0" fontAlgn="base">
              <a:spcBef>
                <a:spcPts val="2400"/>
              </a:spcBef>
              <a:spcAft>
                <a:spcPct val="0"/>
              </a:spcAft>
              <a:buSzPct val="100000"/>
              <a:buFont typeface="Arial" charset="0"/>
              <a:buChar char="•"/>
              <a:defRPr sz="3600">
                <a:solidFill>
                  <a:schemeClr val="tx1"/>
                </a:solidFill>
                <a:latin typeface="+mn-lt"/>
                <a:ea typeface="+mn-ea"/>
                <a:cs typeface="+mn-cs"/>
                <a:sym typeface="Arial" charset="0"/>
              </a:defRPr>
            </a:lvl9pPr>
          </a:lstStyle>
          <a:p>
            <a:pPr marL="406400" indent="0">
              <a:buNone/>
            </a:pPr>
            <a:r>
              <a:rPr lang="en-US" sz="1800" kern="0" dirty="0"/>
              <a:t>Use this tab to report the total annual number of daily CCBHC visits delivered to all clinic users that receive demonstration services; include daily visits of DCOs* and services delivered to non- Medicaid beneficiaries.</a:t>
            </a:r>
          </a:p>
          <a:p>
            <a:pPr marL="0" indent="0">
              <a:buFont typeface="Arial" pitchFamily="34" charset="0"/>
              <a:buNone/>
            </a:pPr>
            <a:r>
              <a:rPr lang="en-US" sz="1800" i="1" kern="0" dirty="0"/>
              <a:t>* A DCO is an entity that is not under the direct supervision of the CCBHC but is engaged in a formal relationship with the CCBHC and delivers services under the same requirements as the CCBHC. </a:t>
            </a:r>
          </a:p>
        </p:txBody>
      </p:sp>
      <p:grpSp>
        <p:nvGrpSpPr>
          <p:cNvPr id="4" name="Group 3"/>
          <p:cNvGrpSpPr/>
          <p:nvPr/>
        </p:nvGrpSpPr>
        <p:grpSpPr>
          <a:xfrm>
            <a:off x="5892800" y="685800"/>
            <a:ext cx="5692712" cy="609600"/>
            <a:chOff x="1971" y="2376506"/>
            <a:chExt cx="2111312" cy="1266787"/>
          </a:xfrm>
        </p:grpSpPr>
        <p:sp>
          <p:nvSpPr>
            <p:cNvPr id="5" name="Rectangle 4"/>
            <p:cNvSpPr/>
            <p:nvPr/>
          </p:nvSpPr>
          <p:spPr>
            <a:xfrm>
              <a:off x="1971" y="2376506"/>
              <a:ext cx="2111312" cy="1266787"/>
            </a:xfrm>
            <a:prstGeom prst="rect">
              <a:avLst/>
            </a:pr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en-US"/>
            </a:p>
          </p:txBody>
        </p:sp>
        <p:sp>
          <p:nvSpPr>
            <p:cNvPr id="6" name="Rectangle 5"/>
            <p:cNvSpPr/>
            <p:nvPr/>
          </p:nvSpPr>
          <p:spPr>
            <a:xfrm>
              <a:off x="1971" y="2376506"/>
              <a:ext cx="2111312" cy="126678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n-US" sz="3200" b="1" dirty="0">
                  <a:latin typeface="Calibri" pitchFamily="34" charset="0"/>
                </a:rPr>
                <a:t>Daily Visits</a:t>
              </a:r>
              <a:endParaRPr lang="en-US" sz="3200" b="1" kern="1200" dirty="0">
                <a:latin typeface="Calibri" pitchFamily="34" charset="0"/>
              </a:endParaRPr>
            </a:p>
          </p:txBody>
        </p:sp>
      </p:grpSp>
      <p:pic>
        <p:nvPicPr>
          <p:cNvPr id="11" name="Picture 10">
            <a:extLst>
              <a:ext uri="{FF2B5EF4-FFF2-40B4-BE49-F238E27FC236}">
                <a16:creationId xmlns:a16="http://schemas.microsoft.com/office/drawing/2014/main" id="{8C7B1188-8E17-24C0-2D38-BF2849044F9D}"/>
              </a:ext>
            </a:extLst>
          </p:cNvPr>
          <p:cNvPicPr>
            <a:picLocks noChangeAspect="1"/>
          </p:cNvPicPr>
          <p:nvPr/>
        </p:nvPicPr>
        <p:blipFill>
          <a:blip r:embed="rId3"/>
          <a:stretch>
            <a:fillRect/>
          </a:stretch>
        </p:blipFill>
        <p:spPr>
          <a:xfrm>
            <a:off x="1993868" y="2247900"/>
            <a:ext cx="9017063" cy="3886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462021472"/>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bwMode="auto">
          <a:xfrm>
            <a:off x="10327459" y="5738257"/>
            <a:ext cx="228600" cy="152400"/>
          </a:xfrm>
          <a:prstGeom prst="rect">
            <a:avLst/>
          </a:prstGeom>
          <a:solidFill>
            <a:schemeClr val="bg1"/>
          </a:solidFill>
          <a:ln w="254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2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pic>
        <p:nvPicPr>
          <p:cNvPr id="4" name="Picture 3"/>
          <p:cNvPicPr>
            <a:picLocks noChangeAspect="1"/>
          </p:cNvPicPr>
          <p:nvPr/>
        </p:nvPicPr>
        <p:blipFill>
          <a:blip r:embed="rId3"/>
          <a:stretch>
            <a:fillRect/>
          </a:stretch>
        </p:blipFill>
        <p:spPr>
          <a:xfrm>
            <a:off x="746485" y="3352800"/>
            <a:ext cx="11597915" cy="4032250"/>
          </a:xfrm>
          <a:prstGeom prst="rect">
            <a:avLst/>
          </a:prstGeom>
          <a:ln w="25400">
            <a:solidFill>
              <a:schemeClr val="tx1"/>
            </a:solidFill>
          </a:ln>
        </p:spPr>
      </p:pic>
      <p:sp>
        <p:nvSpPr>
          <p:cNvPr id="3" name="Title 2"/>
          <p:cNvSpPr>
            <a:spLocks noGrp="1"/>
          </p:cNvSpPr>
          <p:nvPr>
            <p:ph type="title"/>
          </p:nvPr>
        </p:nvSpPr>
        <p:spPr>
          <a:xfrm>
            <a:off x="1244600" y="1981200"/>
            <a:ext cx="11099800" cy="685800"/>
          </a:xfrm>
        </p:spPr>
        <p:txBody>
          <a:bodyPr/>
          <a:lstStyle/>
          <a:p>
            <a:r>
              <a:rPr lang="en-US" dirty="0"/>
              <a:t>Detailed visit report (example)</a:t>
            </a:r>
          </a:p>
        </p:txBody>
      </p:sp>
      <p:sp>
        <p:nvSpPr>
          <p:cNvPr id="2" name="TextBox 1"/>
          <p:cNvSpPr txBox="1"/>
          <p:nvPr/>
        </p:nvSpPr>
        <p:spPr>
          <a:xfrm>
            <a:off x="10541000" y="5368925"/>
            <a:ext cx="1803400" cy="738664"/>
          </a:xfrm>
          <a:prstGeom prst="rect">
            <a:avLst/>
          </a:prstGeom>
          <a:solidFill>
            <a:schemeClr val="bg1"/>
          </a:solidFill>
        </p:spPr>
        <p:txBody>
          <a:bodyPr wrap="square" rtlCol="0">
            <a:spAutoFit/>
          </a:bodyPr>
          <a:lstStyle/>
          <a:p>
            <a:endParaRPr lang="en-US" dirty="0"/>
          </a:p>
        </p:txBody>
      </p:sp>
      <p:sp>
        <p:nvSpPr>
          <p:cNvPr id="6" name="Rectangle 5"/>
          <p:cNvSpPr/>
          <p:nvPr/>
        </p:nvSpPr>
        <p:spPr bwMode="auto">
          <a:xfrm>
            <a:off x="10312400" y="6400800"/>
            <a:ext cx="228600" cy="152400"/>
          </a:xfrm>
          <a:prstGeom prst="rect">
            <a:avLst/>
          </a:prstGeom>
          <a:solidFill>
            <a:schemeClr val="bg1"/>
          </a:solidFill>
          <a:ln w="254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2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7" name="Rectangle 6"/>
          <p:cNvSpPr/>
          <p:nvPr/>
        </p:nvSpPr>
        <p:spPr bwMode="auto">
          <a:xfrm>
            <a:off x="10410734" y="6816725"/>
            <a:ext cx="228600" cy="152400"/>
          </a:xfrm>
          <a:prstGeom prst="rect">
            <a:avLst/>
          </a:prstGeom>
          <a:solidFill>
            <a:schemeClr val="bg1"/>
          </a:solidFill>
          <a:ln w="254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2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8" name="TextBox 7"/>
          <p:cNvSpPr txBox="1"/>
          <p:nvPr/>
        </p:nvSpPr>
        <p:spPr>
          <a:xfrm>
            <a:off x="10342517" y="5307340"/>
            <a:ext cx="263214" cy="261610"/>
          </a:xfrm>
          <a:prstGeom prst="rect">
            <a:avLst/>
          </a:prstGeom>
          <a:noFill/>
        </p:spPr>
        <p:txBody>
          <a:bodyPr wrap="none" rtlCol="0">
            <a:spAutoFit/>
          </a:bodyPr>
          <a:lstStyle/>
          <a:p>
            <a:r>
              <a:rPr lang="en-US" sz="1100" dirty="0"/>
              <a:t>1</a:t>
            </a:r>
            <a:endParaRPr lang="en-US" dirty="0"/>
          </a:p>
        </p:txBody>
      </p:sp>
      <p:sp>
        <p:nvSpPr>
          <p:cNvPr id="11" name="Rectangle 10"/>
          <p:cNvSpPr/>
          <p:nvPr/>
        </p:nvSpPr>
        <p:spPr bwMode="auto">
          <a:xfrm>
            <a:off x="10236200" y="5738257"/>
            <a:ext cx="287020" cy="152400"/>
          </a:xfrm>
          <a:prstGeom prst="rect">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2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9" name="TextBox 8"/>
          <p:cNvSpPr txBox="1"/>
          <p:nvPr/>
        </p:nvSpPr>
        <p:spPr>
          <a:xfrm>
            <a:off x="10301314" y="5683652"/>
            <a:ext cx="263214" cy="261610"/>
          </a:xfrm>
          <a:prstGeom prst="rect">
            <a:avLst/>
          </a:prstGeom>
          <a:noFill/>
        </p:spPr>
        <p:txBody>
          <a:bodyPr wrap="none" rtlCol="0">
            <a:spAutoFit/>
          </a:bodyPr>
          <a:lstStyle/>
          <a:p>
            <a:r>
              <a:rPr lang="en-US" sz="1100" dirty="0"/>
              <a:t>4</a:t>
            </a:r>
          </a:p>
        </p:txBody>
      </p:sp>
      <p:pic>
        <p:nvPicPr>
          <p:cNvPr id="5" name="Picture 4"/>
          <p:cNvPicPr>
            <a:picLocks noChangeAspect="1"/>
          </p:cNvPicPr>
          <p:nvPr/>
        </p:nvPicPr>
        <p:blipFill>
          <a:blip r:embed="rId4"/>
          <a:stretch>
            <a:fillRect/>
          </a:stretch>
        </p:blipFill>
        <p:spPr>
          <a:xfrm>
            <a:off x="10541000" y="6360557"/>
            <a:ext cx="1257300" cy="257175"/>
          </a:xfrm>
          <a:prstGeom prst="rect">
            <a:avLst/>
          </a:prstGeom>
        </p:spPr>
      </p:pic>
    </p:spTree>
    <p:extLst>
      <p:ext uri="{BB962C8B-B14F-4D97-AF65-F5344CB8AC3E}">
        <p14:creationId xmlns:p14="http://schemas.microsoft.com/office/powerpoint/2010/main" val="2545075896"/>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76350" y="1971675"/>
            <a:ext cx="10464800" cy="619125"/>
          </a:xfrm>
        </p:spPr>
        <p:txBody>
          <a:bodyPr/>
          <a:lstStyle/>
          <a:p>
            <a:r>
              <a:rPr lang="en-US" dirty="0"/>
              <a:t>VISIT enumeration</a:t>
            </a:r>
          </a:p>
        </p:txBody>
      </p:sp>
      <p:sp>
        <p:nvSpPr>
          <p:cNvPr id="3" name="Content Placeholder 2"/>
          <p:cNvSpPr>
            <a:spLocks noGrp="1"/>
          </p:cNvSpPr>
          <p:nvPr>
            <p:ph idx="1"/>
          </p:nvPr>
        </p:nvSpPr>
        <p:spPr>
          <a:xfrm>
            <a:off x="1276350" y="2895600"/>
            <a:ext cx="10464800" cy="5448300"/>
          </a:xfrm>
        </p:spPr>
        <p:txBody>
          <a:bodyPr/>
          <a:lstStyle/>
          <a:p>
            <a:r>
              <a:rPr lang="en-US" sz="2800" dirty="0"/>
              <a:t>A visit may only be enumerated when at least one of the statutorily-required services as specified at section 223 (a)(2)(D) is provided in accordance with federal guidelines at a certified CCBHC service delivery site.</a:t>
            </a:r>
          </a:p>
          <a:p>
            <a:pPr lvl="1"/>
            <a:r>
              <a:rPr lang="en-US" sz="2800" dirty="0"/>
              <a:t>These refer to the 9 required services listed on slide 9 and then, specifically, the Maryland-allowable CCBHC procedure codes.</a:t>
            </a:r>
          </a:p>
          <a:p>
            <a:pPr lvl="1"/>
            <a:r>
              <a:rPr lang="en-US" sz="2800" dirty="0"/>
              <a:t>The totals on the Patient Daily Visit Report should tie to lines 1 and 2 of the Daily Visits schedule of the CCBHC cost report.  Line 3 (additional anticipated daily visits) should be explained in the “Allocation Descriptions” tab.</a:t>
            </a:r>
          </a:p>
          <a:p>
            <a:pPr marL="0" indent="0">
              <a:buNone/>
            </a:pPr>
            <a:endParaRPr lang="en-US" sz="2200" dirty="0"/>
          </a:p>
          <a:p>
            <a:endParaRPr lang="en-US" dirty="0"/>
          </a:p>
        </p:txBody>
      </p:sp>
    </p:spTree>
    <p:extLst>
      <p:ext uri="{BB962C8B-B14F-4D97-AF65-F5344CB8AC3E}">
        <p14:creationId xmlns:p14="http://schemas.microsoft.com/office/powerpoint/2010/main" val="2101384207"/>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solidFill>
                  <a:schemeClr val="accent1"/>
                </a:solidFill>
              </a:rPr>
              <a:t>VISIT Documentation</a:t>
            </a:r>
            <a:endParaRPr lang="en-US" dirty="0"/>
          </a:p>
        </p:txBody>
      </p:sp>
      <p:sp>
        <p:nvSpPr>
          <p:cNvPr id="3" name="Content Placeholder 2"/>
          <p:cNvSpPr>
            <a:spLocks noGrp="1"/>
          </p:cNvSpPr>
          <p:nvPr>
            <p:ph idx="1"/>
          </p:nvPr>
        </p:nvSpPr>
        <p:spPr>
          <a:xfrm>
            <a:off x="1270000" y="3035300"/>
            <a:ext cx="10464800" cy="3746500"/>
          </a:xfrm>
        </p:spPr>
        <p:txBody>
          <a:bodyPr/>
          <a:lstStyle/>
          <a:p>
            <a:pPr>
              <a:spcBef>
                <a:spcPts val="1200"/>
              </a:spcBef>
              <a:spcAft>
                <a:spcPts val="1200"/>
              </a:spcAft>
            </a:pPr>
            <a:r>
              <a:rPr lang="en-US" sz="2800" dirty="0"/>
              <a:t>SAMHSA requires a CCBHC to establish or maintain a health information system that includes, but is not limited to, electronic health records</a:t>
            </a:r>
          </a:p>
          <a:p>
            <a:pPr>
              <a:spcBef>
                <a:spcPts val="1200"/>
              </a:spcBef>
              <a:spcAft>
                <a:spcPts val="1200"/>
              </a:spcAft>
            </a:pPr>
            <a:r>
              <a:rPr lang="en-US" sz="2800" dirty="0"/>
              <a:t>All activities that trigger an enumerated visit </a:t>
            </a:r>
            <a:r>
              <a:rPr lang="en-US" sz="2800" b="1" u="sng" dirty="0">
                <a:solidFill>
                  <a:srgbClr val="38939B"/>
                </a:solidFill>
              </a:rPr>
              <a:t>must</a:t>
            </a:r>
            <a:r>
              <a:rPr lang="en-US" sz="2800" dirty="0"/>
              <a:t> be documented in the clinic user’s medical record</a:t>
            </a:r>
          </a:p>
          <a:p>
            <a:pPr>
              <a:spcBef>
                <a:spcPts val="1200"/>
              </a:spcBef>
              <a:spcAft>
                <a:spcPts val="1200"/>
              </a:spcAft>
            </a:pPr>
            <a:r>
              <a:rPr lang="en-US" sz="2800" dirty="0"/>
              <a:t>The DCO must provide all data to the CCBHC required for the CCBHC to bill for demonstration services</a:t>
            </a:r>
          </a:p>
        </p:txBody>
      </p:sp>
    </p:spTree>
    <p:extLst>
      <p:ext uri="{BB962C8B-B14F-4D97-AF65-F5344CB8AC3E}">
        <p14:creationId xmlns:p14="http://schemas.microsoft.com/office/powerpoint/2010/main" val="2164333061"/>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443755" y="3239821"/>
            <a:ext cx="4953001" cy="3902607"/>
          </a:xfrm>
          <a:prstGeom prst="rect">
            <a:avLst/>
          </a:prstGeom>
        </p:spPr>
        <p:txBody>
          <a:bodyPr wrap="square">
            <a:spAutoFit/>
          </a:bodyPr>
          <a:lstStyle/>
          <a:p>
            <a:pPr marL="0" lvl="1" algn="l">
              <a:lnSpc>
                <a:spcPct val="90000"/>
              </a:lnSpc>
              <a:spcBef>
                <a:spcPts val="1200"/>
              </a:spcBef>
              <a:defRPr sz="1800"/>
            </a:pPr>
            <a:r>
              <a:rPr lang="en-US" sz="2400" i="1" kern="0" dirty="0"/>
              <a:t>Use the </a:t>
            </a:r>
            <a:r>
              <a:rPr lang="en-US" sz="2400" b="1" i="1" kern="0" dirty="0">
                <a:solidFill>
                  <a:srgbClr val="38939B"/>
                </a:solidFill>
              </a:rPr>
              <a:t>Services Provided </a:t>
            </a:r>
            <a:r>
              <a:rPr lang="en-US" sz="2400" i="1" kern="0" dirty="0"/>
              <a:t>tab to report the number of FTEs and the number of services provided for CCBHC services for each type of practitioner.</a:t>
            </a:r>
          </a:p>
          <a:p>
            <a:pPr marL="342900" lvl="1" indent="-342900" algn="l">
              <a:lnSpc>
                <a:spcPct val="90000"/>
              </a:lnSpc>
              <a:spcBef>
                <a:spcPts val="1200"/>
              </a:spcBef>
              <a:buFont typeface="Wingdings" panose="05000000000000000000" pitchFamily="2" charset="2"/>
              <a:buChar char="ü"/>
              <a:defRPr sz="1800"/>
            </a:pPr>
            <a:r>
              <a:rPr lang="en-US" sz="2400" i="1" kern="0" dirty="0"/>
              <a:t>Number of Services Provided should reflect the amount of CCBHC services provided. If multiple procedure codes can be billed, then multiple services should be counted. </a:t>
            </a:r>
          </a:p>
        </p:txBody>
      </p:sp>
      <p:grpSp>
        <p:nvGrpSpPr>
          <p:cNvPr id="6" name="Group 5"/>
          <p:cNvGrpSpPr/>
          <p:nvPr/>
        </p:nvGrpSpPr>
        <p:grpSpPr>
          <a:xfrm>
            <a:off x="6704044" y="533400"/>
            <a:ext cx="5692712" cy="609600"/>
            <a:chOff x="1971" y="2376506"/>
            <a:chExt cx="2111312" cy="1266787"/>
          </a:xfrm>
        </p:grpSpPr>
        <p:sp>
          <p:nvSpPr>
            <p:cNvPr id="7" name="Rectangle 6"/>
            <p:cNvSpPr/>
            <p:nvPr/>
          </p:nvSpPr>
          <p:spPr>
            <a:xfrm>
              <a:off x="1971" y="2376506"/>
              <a:ext cx="2111312" cy="1266787"/>
            </a:xfrm>
            <a:prstGeom prst="rect">
              <a:avLst/>
            </a:pr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en-US"/>
            </a:p>
          </p:txBody>
        </p:sp>
        <p:sp>
          <p:nvSpPr>
            <p:cNvPr id="8" name="Rectangle 7"/>
            <p:cNvSpPr/>
            <p:nvPr/>
          </p:nvSpPr>
          <p:spPr>
            <a:xfrm>
              <a:off x="1971" y="2376506"/>
              <a:ext cx="2111312" cy="126678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n-US" sz="3200" b="1" dirty="0">
                  <a:latin typeface="Calibri" pitchFamily="34" charset="0"/>
                </a:rPr>
                <a:t>Services Provided</a:t>
              </a:r>
              <a:endParaRPr lang="en-US" sz="3200" b="1" kern="1200" dirty="0">
                <a:latin typeface="Calibri" pitchFamily="34" charset="0"/>
              </a:endParaRPr>
            </a:p>
          </p:txBody>
        </p:sp>
      </p:grpSp>
      <p:pic>
        <p:nvPicPr>
          <p:cNvPr id="9" name="Picture 8"/>
          <p:cNvPicPr>
            <a:picLocks noChangeAspect="1"/>
          </p:cNvPicPr>
          <p:nvPr/>
        </p:nvPicPr>
        <p:blipFill>
          <a:blip r:embed="rId3"/>
          <a:stretch>
            <a:fillRect/>
          </a:stretch>
        </p:blipFill>
        <p:spPr>
          <a:xfrm>
            <a:off x="804894" y="2133600"/>
            <a:ext cx="5886450" cy="6115050"/>
          </a:xfrm>
          <a:prstGeom prst="rect">
            <a:avLst/>
          </a:prstGeom>
          <a:ln w="25400">
            <a:solidFill>
              <a:schemeClr val="tx1"/>
            </a:solidFill>
          </a:ln>
        </p:spPr>
      </p:pic>
    </p:spTree>
    <p:extLst>
      <p:ext uri="{BB962C8B-B14F-4D97-AF65-F5344CB8AC3E}">
        <p14:creationId xmlns:p14="http://schemas.microsoft.com/office/powerpoint/2010/main" val="3239839417"/>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stretch>
            <a:fillRect/>
          </a:stretch>
        </p:blipFill>
        <p:spPr>
          <a:xfrm>
            <a:off x="2419739" y="1752600"/>
            <a:ext cx="8077200" cy="6953680"/>
          </a:xfrm>
          <a:prstGeom prst="rect">
            <a:avLst/>
          </a:prstGeom>
          <a:ln w="25400">
            <a:solidFill>
              <a:schemeClr val="tx1"/>
            </a:solidFill>
          </a:ln>
        </p:spPr>
      </p:pic>
      <p:grpSp>
        <p:nvGrpSpPr>
          <p:cNvPr id="6" name="Group 5"/>
          <p:cNvGrpSpPr/>
          <p:nvPr/>
        </p:nvGrpSpPr>
        <p:grpSpPr>
          <a:xfrm>
            <a:off x="6807200" y="560662"/>
            <a:ext cx="5692712" cy="609600"/>
            <a:chOff x="1971" y="2376506"/>
            <a:chExt cx="2111312" cy="1266787"/>
          </a:xfrm>
        </p:grpSpPr>
        <p:sp>
          <p:nvSpPr>
            <p:cNvPr id="7" name="Rectangle 6"/>
            <p:cNvSpPr/>
            <p:nvPr/>
          </p:nvSpPr>
          <p:spPr>
            <a:xfrm>
              <a:off x="1971" y="2376506"/>
              <a:ext cx="2111312" cy="1266787"/>
            </a:xfrm>
            <a:prstGeom prst="rect">
              <a:avLst/>
            </a:pr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en-US"/>
            </a:p>
          </p:txBody>
        </p:sp>
        <p:sp>
          <p:nvSpPr>
            <p:cNvPr id="8" name="Rectangle 7"/>
            <p:cNvSpPr/>
            <p:nvPr/>
          </p:nvSpPr>
          <p:spPr>
            <a:xfrm>
              <a:off x="1971" y="2376506"/>
              <a:ext cx="2111312" cy="126678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n-US" sz="3200" b="1" dirty="0">
                  <a:latin typeface="Calibri" pitchFamily="34" charset="0"/>
                </a:rPr>
                <a:t>Comments</a:t>
              </a:r>
              <a:endParaRPr lang="en-US" sz="3200" b="1" kern="1200" dirty="0">
                <a:latin typeface="Calibri" pitchFamily="34" charset="0"/>
              </a:endParaRPr>
            </a:p>
          </p:txBody>
        </p:sp>
      </p:grpSp>
      <p:sp>
        <p:nvSpPr>
          <p:cNvPr id="9" name="TextBox 8"/>
          <p:cNvSpPr txBox="1"/>
          <p:nvPr/>
        </p:nvSpPr>
        <p:spPr>
          <a:xfrm>
            <a:off x="2572139" y="3938962"/>
            <a:ext cx="7772400" cy="4267200"/>
          </a:xfrm>
          <a:prstGeom prst="rect">
            <a:avLst/>
          </a:prstGeom>
          <a:solidFill>
            <a:schemeClr val="bg2">
              <a:lumMod val="40000"/>
              <a:lumOff val="60000"/>
            </a:schemeClr>
          </a:solidFill>
        </p:spPr>
        <p:txBody>
          <a:bodyPr wrap="square" rtlCol="0">
            <a:spAutoFit/>
          </a:bodyPr>
          <a:lstStyle/>
          <a:p>
            <a:endParaRPr lang="en-US" dirty="0"/>
          </a:p>
        </p:txBody>
      </p:sp>
      <p:sp>
        <p:nvSpPr>
          <p:cNvPr id="3" name="Rectangle 2"/>
          <p:cNvSpPr/>
          <p:nvPr/>
        </p:nvSpPr>
        <p:spPr>
          <a:xfrm>
            <a:off x="2702510" y="5029200"/>
            <a:ext cx="7511659" cy="2086725"/>
          </a:xfrm>
          <a:prstGeom prst="rect">
            <a:avLst/>
          </a:prstGeom>
          <a:solidFill>
            <a:schemeClr val="bg1"/>
          </a:solidFill>
          <a:ln>
            <a:solidFill>
              <a:schemeClr val="tx1"/>
            </a:solidFill>
          </a:ln>
        </p:spPr>
        <p:txBody>
          <a:bodyPr wrap="square">
            <a:spAutoFit/>
          </a:bodyPr>
          <a:lstStyle/>
          <a:p>
            <a:pPr marL="0" lvl="1" algn="l">
              <a:lnSpc>
                <a:spcPct val="90000"/>
              </a:lnSpc>
              <a:spcBef>
                <a:spcPts val="1200"/>
              </a:spcBef>
              <a:defRPr sz="1800"/>
            </a:pPr>
            <a:r>
              <a:rPr lang="en-US" sz="2400" i="1" kern="0" dirty="0">
                <a:latin typeface="+mn-lt"/>
              </a:rPr>
              <a:t>Use the </a:t>
            </a:r>
            <a:r>
              <a:rPr lang="en-US" sz="2400" b="1" i="1" kern="0" dirty="0">
                <a:solidFill>
                  <a:srgbClr val="38939B"/>
                </a:solidFill>
                <a:latin typeface="+mn-lt"/>
              </a:rPr>
              <a:t>Comments </a:t>
            </a:r>
            <a:r>
              <a:rPr lang="en-US" sz="2400" i="1" kern="0" dirty="0">
                <a:solidFill>
                  <a:schemeClr val="tx1"/>
                </a:solidFill>
                <a:latin typeface="+mn-lt"/>
              </a:rPr>
              <a:t>tab </a:t>
            </a:r>
            <a:r>
              <a:rPr lang="en-US" sz="2400" i="1" kern="0" dirty="0">
                <a:latin typeface="+mn-lt"/>
              </a:rPr>
              <a:t>to explain any cost anomalies, entries in “Other (specify)” lines in Trial Balance, Trial Balance Adjustments, Services Provided, or any other considerations the state should make regarding the expenses used to determine the payment rate</a:t>
            </a:r>
          </a:p>
        </p:txBody>
      </p:sp>
    </p:spTree>
    <p:extLst>
      <p:ext uri="{BB962C8B-B14F-4D97-AF65-F5344CB8AC3E}">
        <p14:creationId xmlns:p14="http://schemas.microsoft.com/office/powerpoint/2010/main" val="2691002765"/>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6807200" y="560662"/>
            <a:ext cx="5692712" cy="609600"/>
            <a:chOff x="1971" y="2376506"/>
            <a:chExt cx="2111312" cy="1266787"/>
          </a:xfrm>
        </p:grpSpPr>
        <p:sp>
          <p:nvSpPr>
            <p:cNvPr id="7" name="Rectangle 6"/>
            <p:cNvSpPr/>
            <p:nvPr/>
          </p:nvSpPr>
          <p:spPr>
            <a:xfrm>
              <a:off x="1971" y="2376506"/>
              <a:ext cx="2111312" cy="1266787"/>
            </a:xfrm>
            <a:prstGeom prst="rect">
              <a:avLst/>
            </a:pr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en-US"/>
            </a:p>
          </p:txBody>
        </p:sp>
        <p:sp>
          <p:nvSpPr>
            <p:cNvPr id="8" name="Rectangle 7"/>
            <p:cNvSpPr/>
            <p:nvPr/>
          </p:nvSpPr>
          <p:spPr>
            <a:xfrm>
              <a:off x="1971" y="2376506"/>
              <a:ext cx="2111312" cy="126678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49352" tIns="149352" rIns="149352" bIns="149352" numCol="1" spcCol="1270" anchor="ctr" anchorCtr="0">
              <a:noAutofit/>
            </a:bodyPr>
            <a:lstStyle/>
            <a:p>
              <a:pPr lvl="0" defTabSz="933450">
                <a:lnSpc>
                  <a:spcPct val="90000"/>
                </a:lnSpc>
                <a:spcAft>
                  <a:spcPct val="35000"/>
                </a:spcAft>
              </a:pPr>
              <a:r>
                <a:rPr lang="en-US" sz="3200" b="1" dirty="0">
                  <a:latin typeface="Calibri" pitchFamily="34" charset="0"/>
                </a:rPr>
                <a:t>CC PPS-1 Rate</a:t>
              </a:r>
              <a:endParaRPr lang="en-US" sz="3200" b="1" kern="1200" dirty="0">
                <a:latin typeface="Calibri" pitchFamily="34" charset="0"/>
              </a:endParaRPr>
            </a:p>
          </p:txBody>
        </p:sp>
      </p:grpSp>
      <p:pic>
        <p:nvPicPr>
          <p:cNvPr id="5" name="Picture 4"/>
          <p:cNvPicPr>
            <a:picLocks noChangeAspect="1"/>
          </p:cNvPicPr>
          <p:nvPr/>
        </p:nvPicPr>
        <p:blipFill>
          <a:blip r:embed="rId3"/>
          <a:stretch>
            <a:fillRect/>
          </a:stretch>
        </p:blipFill>
        <p:spPr>
          <a:xfrm>
            <a:off x="330200" y="2590800"/>
            <a:ext cx="8209637" cy="4343400"/>
          </a:xfrm>
          <a:prstGeom prst="rect">
            <a:avLst/>
          </a:prstGeom>
          <a:ln w="25400">
            <a:solidFill>
              <a:schemeClr val="tx1"/>
            </a:solidFill>
          </a:ln>
        </p:spPr>
      </p:pic>
      <p:sp>
        <p:nvSpPr>
          <p:cNvPr id="12" name="Rectangle 11"/>
          <p:cNvSpPr/>
          <p:nvPr/>
        </p:nvSpPr>
        <p:spPr>
          <a:xfrm>
            <a:off x="6807200" y="1371600"/>
            <a:ext cx="5692712" cy="923330"/>
          </a:xfrm>
          <a:prstGeom prst="rect">
            <a:avLst/>
          </a:prstGeom>
        </p:spPr>
        <p:txBody>
          <a:bodyPr wrap="square">
            <a:spAutoFit/>
          </a:bodyPr>
          <a:lstStyle/>
          <a:p>
            <a:pPr algn="l"/>
            <a:r>
              <a:rPr lang="en-US" sz="1800" dirty="0"/>
              <a:t>Used to determine the all-inclusive CCBHC payment rate per daily visit for the reporting period for states selecting the CC PPS-1 rate method.</a:t>
            </a:r>
          </a:p>
        </p:txBody>
      </p:sp>
      <p:sp>
        <p:nvSpPr>
          <p:cNvPr id="13" name="Right Brace 12"/>
          <p:cNvSpPr/>
          <p:nvPr/>
        </p:nvSpPr>
        <p:spPr bwMode="auto">
          <a:xfrm>
            <a:off x="8563264" y="2895600"/>
            <a:ext cx="332792" cy="1017125"/>
          </a:xfrm>
          <a:prstGeom prst="rightBrace">
            <a:avLst>
              <a:gd name="adj1" fmla="val 0"/>
              <a:gd name="adj2" fmla="val 50000"/>
            </a:avLst>
          </a:prstGeom>
          <a:ln>
            <a:solidFill>
              <a:srgbClr val="38939B"/>
            </a:solidFill>
            <a:headEnd type="none" w="med" len="med"/>
            <a:tailEnd type="none" w="med" len="med"/>
          </a:ln>
        </p:spPr>
        <p:style>
          <a:lnRef idx="2">
            <a:schemeClr val="accent4"/>
          </a:lnRef>
          <a:fillRef idx="0">
            <a:schemeClr val="accent4"/>
          </a:fillRef>
          <a:effectRef idx="1">
            <a:schemeClr val="accent4"/>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200" b="0" i="0" u="none" strike="noStrike" cap="none" normalizeH="0" baseline="0" dirty="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14" name="Right Brace 13"/>
          <p:cNvSpPr/>
          <p:nvPr/>
        </p:nvSpPr>
        <p:spPr bwMode="auto">
          <a:xfrm>
            <a:off x="8559800" y="4385832"/>
            <a:ext cx="336256" cy="1786368"/>
          </a:xfrm>
          <a:prstGeom prst="rightBrace">
            <a:avLst>
              <a:gd name="adj1" fmla="val 0"/>
              <a:gd name="adj2" fmla="val 50000"/>
            </a:avLst>
          </a:prstGeom>
          <a:ln>
            <a:solidFill>
              <a:srgbClr val="38939B"/>
            </a:solidFill>
            <a:headEnd type="none" w="med" len="med"/>
            <a:tailEnd type="none" w="med" len="med"/>
          </a:ln>
        </p:spPr>
        <p:style>
          <a:lnRef idx="2">
            <a:schemeClr val="accent4"/>
          </a:lnRef>
          <a:fillRef idx="0">
            <a:schemeClr val="accent4"/>
          </a:fillRef>
          <a:effectRef idx="1">
            <a:schemeClr val="accent4"/>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200" b="0" i="0" u="none" strike="noStrike" cap="none" normalizeH="0" baseline="0" dirty="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15" name="Rectangle 14"/>
          <p:cNvSpPr/>
          <p:nvPr/>
        </p:nvSpPr>
        <p:spPr>
          <a:xfrm>
            <a:off x="8916019" y="2942497"/>
            <a:ext cx="2915086" cy="923330"/>
          </a:xfrm>
          <a:prstGeom prst="rect">
            <a:avLst/>
          </a:prstGeom>
        </p:spPr>
        <p:txBody>
          <a:bodyPr wrap="square">
            <a:spAutoFit/>
          </a:bodyPr>
          <a:lstStyle/>
          <a:p>
            <a:pPr marL="0" lvl="2" algn="l"/>
            <a:r>
              <a:rPr lang="en-US" sz="1800" dirty="0"/>
              <a:t>Determination of Total Allowable Cost Applicable to CCBHC.</a:t>
            </a:r>
          </a:p>
        </p:txBody>
      </p:sp>
      <p:sp>
        <p:nvSpPr>
          <p:cNvPr id="16" name="Rectangle 15"/>
          <p:cNvSpPr/>
          <p:nvPr/>
        </p:nvSpPr>
        <p:spPr>
          <a:xfrm>
            <a:off x="8916019" y="4762500"/>
            <a:ext cx="3838245" cy="1200329"/>
          </a:xfrm>
          <a:prstGeom prst="rect">
            <a:avLst/>
          </a:prstGeom>
        </p:spPr>
        <p:txBody>
          <a:bodyPr wrap="square">
            <a:spAutoFit/>
          </a:bodyPr>
          <a:lstStyle/>
          <a:p>
            <a:pPr marL="0" lvl="2" algn="l"/>
            <a:r>
              <a:rPr lang="en-US" sz="1800" dirty="0"/>
              <a:t>Determination of CC PPS-1 Rate. </a:t>
            </a:r>
          </a:p>
          <a:p>
            <a:pPr marL="0" lvl="2" algn="l"/>
            <a:r>
              <a:rPr lang="en-US" sz="1800" dirty="0"/>
              <a:t> </a:t>
            </a:r>
          </a:p>
          <a:p>
            <a:pPr marL="0" lvl="2" algn="l"/>
            <a:r>
              <a:rPr lang="en-US" sz="1800" dirty="0"/>
              <a:t>Requires input of MEI to trend data.</a:t>
            </a:r>
          </a:p>
          <a:p>
            <a:pPr marL="0" lvl="2" algn="l"/>
            <a:endParaRPr lang="en-US" sz="1800" dirty="0"/>
          </a:p>
        </p:txBody>
      </p:sp>
    </p:spTree>
    <p:extLst>
      <p:ext uri="{BB962C8B-B14F-4D97-AF65-F5344CB8AC3E}">
        <p14:creationId xmlns:p14="http://schemas.microsoft.com/office/powerpoint/2010/main" val="2750038994"/>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559800" y="2209800"/>
            <a:ext cx="3962401" cy="2905411"/>
          </a:xfrm>
          <a:prstGeom prst="rect">
            <a:avLst/>
          </a:prstGeom>
        </p:spPr>
        <p:txBody>
          <a:bodyPr wrap="square">
            <a:spAutoFit/>
          </a:bodyPr>
          <a:lstStyle/>
          <a:p>
            <a:pPr marL="342900" lvl="1" indent="-342900" algn="l">
              <a:lnSpc>
                <a:spcPct val="90000"/>
              </a:lnSpc>
              <a:spcBef>
                <a:spcPts val="1200"/>
              </a:spcBef>
              <a:buFont typeface="Wingdings" panose="05000000000000000000" pitchFamily="2" charset="2"/>
              <a:buChar char="ü"/>
              <a:defRPr sz="1800"/>
            </a:pPr>
            <a:r>
              <a:rPr lang="en-US" sz="2400" kern="0" dirty="0"/>
              <a:t>Cost reports must include certification from the CEO, CFO or an authorized delegate. </a:t>
            </a:r>
          </a:p>
          <a:p>
            <a:pPr marL="342900" lvl="1" indent="-342900" algn="l">
              <a:lnSpc>
                <a:spcPct val="90000"/>
              </a:lnSpc>
              <a:spcBef>
                <a:spcPts val="1200"/>
              </a:spcBef>
              <a:buFont typeface="Wingdings" panose="05000000000000000000" pitchFamily="2" charset="2"/>
              <a:buChar char="ü"/>
              <a:defRPr sz="1800"/>
            </a:pPr>
            <a:r>
              <a:rPr lang="en-US" sz="2400" kern="0" dirty="0"/>
              <a:t>Cost reports will be rejected and returned for re-submission if not completed properly.</a:t>
            </a:r>
          </a:p>
        </p:txBody>
      </p:sp>
      <p:grpSp>
        <p:nvGrpSpPr>
          <p:cNvPr id="6" name="Group 5"/>
          <p:cNvGrpSpPr/>
          <p:nvPr/>
        </p:nvGrpSpPr>
        <p:grpSpPr>
          <a:xfrm>
            <a:off x="6458341" y="838200"/>
            <a:ext cx="5692712" cy="609600"/>
            <a:chOff x="1971" y="2376506"/>
            <a:chExt cx="2111312" cy="1266787"/>
          </a:xfrm>
        </p:grpSpPr>
        <p:sp>
          <p:nvSpPr>
            <p:cNvPr id="7" name="Rectangle 6"/>
            <p:cNvSpPr/>
            <p:nvPr/>
          </p:nvSpPr>
          <p:spPr>
            <a:xfrm>
              <a:off x="1971" y="2376506"/>
              <a:ext cx="2111312" cy="1266787"/>
            </a:xfrm>
            <a:prstGeom prst="rect">
              <a:avLst/>
            </a:pr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en-US"/>
            </a:p>
          </p:txBody>
        </p:sp>
        <p:sp>
          <p:nvSpPr>
            <p:cNvPr id="8" name="Rectangle 7"/>
            <p:cNvSpPr/>
            <p:nvPr/>
          </p:nvSpPr>
          <p:spPr>
            <a:xfrm>
              <a:off x="1971" y="2376506"/>
              <a:ext cx="2111312" cy="126678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n-US" sz="3200" b="1" dirty="0">
                  <a:latin typeface="Calibri" pitchFamily="34" charset="0"/>
                </a:rPr>
                <a:t>Certification</a:t>
              </a:r>
              <a:endParaRPr lang="en-US" sz="3200" b="1" kern="1200" dirty="0">
                <a:latin typeface="Calibri" pitchFamily="34" charset="0"/>
              </a:endParaRPr>
            </a:p>
          </p:txBody>
        </p:sp>
      </p:grpSp>
      <p:pic>
        <p:nvPicPr>
          <p:cNvPr id="2" name="Picture 1"/>
          <p:cNvPicPr>
            <a:picLocks noChangeAspect="1"/>
          </p:cNvPicPr>
          <p:nvPr/>
        </p:nvPicPr>
        <p:blipFill>
          <a:blip r:embed="rId3"/>
          <a:stretch>
            <a:fillRect/>
          </a:stretch>
        </p:blipFill>
        <p:spPr>
          <a:xfrm>
            <a:off x="711200" y="2209800"/>
            <a:ext cx="7581900" cy="5762625"/>
          </a:xfrm>
          <a:prstGeom prst="rect">
            <a:avLst/>
          </a:prstGeom>
          <a:ln w="25400">
            <a:solidFill>
              <a:schemeClr val="tx1"/>
            </a:solidFill>
          </a:ln>
        </p:spPr>
      </p:pic>
    </p:spTree>
    <p:extLst>
      <p:ext uri="{BB962C8B-B14F-4D97-AF65-F5344CB8AC3E}">
        <p14:creationId xmlns:p14="http://schemas.microsoft.com/office/powerpoint/2010/main" val="2174917519"/>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270000" y="1720850"/>
            <a:ext cx="10464800" cy="596900"/>
          </a:xfrm>
        </p:spPr>
        <p:txBody>
          <a:bodyPr/>
          <a:lstStyle/>
          <a:p>
            <a:r>
              <a:rPr lang="en-US" dirty="0"/>
              <a:t>CCBHC Cost Report Documents</a:t>
            </a:r>
          </a:p>
        </p:txBody>
      </p:sp>
      <p:sp>
        <p:nvSpPr>
          <p:cNvPr id="3" name="Content Placeholder 2"/>
          <p:cNvSpPr>
            <a:spLocks noGrp="1"/>
          </p:cNvSpPr>
          <p:nvPr>
            <p:ph idx="1"/>
          </p:nvPr>
        </p:nvSpPr>
        <p:spPr>
          <a:xfrm>
            <a:off x="1270000" y="2209800"/>
            <a:ext cx="10566400" cy="6413500"/>
          </a:xfrm>
        </p:spPr>
        <p:txBody>
          <a:bodyPr/>
          <a:lstStyle/>
          <a:p>
            <a:pPr marL="0" indent="0" algn="ctr">
              <a:buNone/>
            </a:pPr>
            <a:r>
              <a:rPr lang="en-US" sz="2800" b="1" i="1" dirty="0">
                <a:solidFill>
                  <a:srgbClr val="38939B"/>
                </a:solidFill>
              </a:rPr>
              <a:t>Complete CCBHC Cost Report Submission includes:</a:t>
            </a:r>
          </a:p>
          <a:p>
            <a:pPr marL="0" indent="0">
              <a:spcBef>
                <a:spcPts val="0"/>
              </a:spcBef>
              <a:buNone/>
            </a:pPr>
            <a:endParaRPr lang="en-US" sz="1200" b="1" i="1" dirty="0">
              <a:solidFill>
                <a:srgbClr val="38939B"/>
              </a:solidFill>
            </a:endParaRPr>
          </a:p>
          <a:p>
            <a:pPr>
              <a:spcBef>
                <a:spcPts val="600"/>
              </a:spcBef>
              <a:buFont typeface="+mj-lt"/>
              <a:buAutoNum type="arabicPeriod"/>
            </a:pPr>
            <a:r>
              <a:rPr lang="en-US" sz="2400" dirty="0"/>
              <a:t>CCBHC Cost Report</a:t>
            </a:r>
          </a:p>
          <a:p>
            <a:pPr>
              <a:spcBef>
                <a:spcPts val="600"/>
              </a:spcBef>
              <a:buFont typeface="+mj-lt"/>
              <a:buAutoNum type="arabicPeriod"/>
            </a:pPr>
            <a:r>
              <a:rPr lang="en-US" sz="2400" dirty="0"/>
              <a:t>Accompanying Support: </a:t>
            </a:r>
          </a:p>
          <a:p>
            <a:pPr lvl="1">
              <a:spcBef>
                <a:spcPts val="600"/>
              </a:spcBef>
              <a:buFont typeface="Wingdings" panose="05000000000000000000" pitchFamily="2" charset="2"/>
              <a:buChar char="ü"/>
            </a:pPr>
            <a:r>
              <a:rPr lang="en-US" sz="1800" dirty="0"/>
              <a:t>Detailed Trial Balance.</a:t>
            </a:r>
          </a:p>
          <a:p>
            <a:pPr marL="914400" lvl="2">
              <a:spcBef>
                <a:spcPts val="600"/>
              </a:spcBef>
              <a:buFont typeface="Wingdings" panose="05000000000000000000" pitchFamily="2" charset="2"/>
              <a:buChar char="ü"/>
            </a:pPr>
            <a:r>
              <a:rPr lang="en-US" sz="1800" dirty="0"/>
              <a:t>Crosswalk/Mapping between the Trial Balance and the Cost Report by Cost Center </a:t>
            </a:r>
            <a:r>
              <a:rPr lang="en-US" sz="1800" i="1" dirty="0"/>
              <a:t>(should include a reconciliation of TB and Cost Report Differences).</a:t>
            </a:r>
          </a:p>
          <a:p>
            <a:pPr marL="914400" lvl="2">
              <a:spcBef>
                <a:spcPts val="600"/>
              </a:spcBef>
              <a:buFont typeface="Wingdings" panose="05000000000000000000" pitchFamily="2" charset="2"/>
              <a:buChar char="ü"/>
            </a:pPr>
            <a:r>
              <a:rPr lang="en-US" sz="1800" dirty="0"/>
              <a:t>Daily visits supporting documentation.</a:t>
            </a:r>
          </a:p>
          <a:p>
            <a:pPr marL="914400" lvl="2">
              <a:spcBef>
                <a:spcPts val="600"/>
              </a:spcBef>
              <a:buFont typeface="Wingdings" panose="05000000000000000000" pitchFamily="2" charset="2"/>
              <a:buChar char="ü"/>
            </a:pPr>
            <a:r>
              <a:rPr lang="en-US" sz="1800" dirty="0"/>
              <a:t>Federal indirect rate support, if applicable.</a:t>
            </a:r>
          </a:p>
          <a:p>
            <a:pPr marL="914400" lvl="2">
              <a:spcBef>
                <a:spcPts val="600"/>
              </a:spcBef>
              <a:buFont typeface="Wingdings" panose="05000000000000000000" pitchFamily="2" charset="2"/>
              <a:buChar char="ü"/>
            </a:pPr>
            <a:r>
              <a:rPr lang="en-US" sz="1800" dirty="0"/>
              <a:t>Certification by Officer or Administrator of the cost report with original signature.</a:t>
            </a:r>
          </a:p>
          <a:p>
            <a:pPr marL="914400" lvl="2">
              <a:spcBef>
                <a:spcPts val="600"/>
              </a:spcBef>
              <a:buFont typeface="Wingdings" panose="05000000000000000000" pitchFamily="2" charset="2"/>
              <a:buChar char="ü"/>
            </a:pPr>
            <a:r>
              <a:rPr lang="en-US" sz="1800" dirty="0"/>
              <a:t>Explanations, calculations, and supporting documentation for allocations, reclassifications, adjustments, and anticipated costs.</a:t>
            </a:r>
          </a:p>
          <a:p>
            <a:pPr marL="914400" lvl="2">
              <a:spcBef>
                <a:spcPts val="600"/>
              </a:spcBef>
              <a:buFont typeface="Wingdings" panose="05000000000000000000" pitchFamily="2" charset="2"/>
              <a:buChar char="ü"/>
            </a:pPr>
            <a:r>
              <a:rPr lang="en-US" sz="1800" dirty="0"/>
              <a:t>Explanation and calculation details for estimated Designated Collaborating Organizations (DCO)s.</a:t>
            </a:r>
          </a:p>
          <a:p>
            <a:pPr marL="914400" lvl="2">
              <a:spcBef>
                <a:spcPts val="600"/>
              </a:spcBef>
              <a:buFont typeface="Wingdings" panose="05000000000000000000" pitchFamily="2" charset="2"/>
              <a:buChar char="ü"/>
            </a:pPr>
            <a:r>
              <a:rPr lang="en-US" sz="1800" dirty="0"/>
              <a:t>Separate summary of and identification and support for costs and visits due to providing primary care services (please note, primary care screening and monitoring costs and visits should not be included in these separate costs identified).</a:t>
            </a:r>
          </a:p>
          <a:p>
            <a:pPr marL="914400" lvl="2">
              <a:spcBef>
                <a:spcPts val="600"/>
              </a:spcBef>
              <a:buFont typeface="Wingdings" panose="05000000000000000000" pitchFamily="2" charset="2"/>
              <a:buChar char="ü"/>
            </a:pPr>
            <a:r>
              <a:rPr lang="en-US" sz="1800" dirty="0"/>
              <a:t>Detailed support on FTE and number of services provided per staff description.</a:t>
            </a:r>
          </a:p>
          <a:p>
            <a:pPr marL="914400" lvl="2">
              <a:spcBef>
                <a:spcPts val="600"/>
              </a:spcBef>
              <a:buFont typeface="Wingdings" panose="05000000000000000000" pitchFamily="2" charset="2"/>
              <a:buChar char="ü"/>
            </a:pPr>
            <a:r>
              <a:rPr lang="en-US" sz="1800" dirty="0"/>
              <a:t>Listing of all sites with one of the following designations (CCBHC, Non-CCBHC, Combination of CCBHC &amp; Non-CCBHC).</a:t>
            </a:r>
          </a:p>
          <a:p>
            <a:pPr marL="457200" lvl="2" indent="0">
              <a:spcBef>
                <a:spcPts val="600"/>
              </a:spcBef>
              <a:buNone/>
            </a:pPr>
            <a:endParaRPr lang="en-US" sz="2000" dirty="0"/>
          </a:p>
          <a:p>
            <a:pPr marL="457200" lvl="1">
              <a:spcBef>
                <a:spcPts val="600"/>
              </a:spcBef>
            </a:pPr>
            <a:endParaRPr lang="en-US" sz="2800" dirty="0"/>
          </a:p>
          <a:p>
            <a:pPr marL="457200" lvl="1">
              <a:spcBef>
                <a:spcPts val="0"/>
              </a:spcBef>
            </a:pPr>
            <a:endParaRPr lang="en-US" sz="2800" dirty="0"/>
          </a:p>
          <a:p>
            <a:pPr marL="457200" lvl="1"/>
            <a:endParaRPr lang="en-US" sz="2800" dirty="0"/>
          </a:p>
        </p:txBody>
      </p:sp>
      <p:sp>
        <p:nvSpPr>
          <p:cNvPr id="4" name="Rectangle 3"/>
          <p:cNvSpPr/>
          <p:nvPr/>
        </p:nvSpPr>
        <p:spPr>
          <a:xfrm>
            <a:off x="5602514" y="609600"/>
            <a:ext cx="5867400" cy="10668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49352" tIns="149352" rIns="149352" bIns="149352" numCol="1" spcCol="1270" anchor="ctr" anchorCtr="0">
            <a:noAutofit/>
          </a:bodyPr>
          <a:lstStyle/>
          <a:p>
            <a:pPr lvl="0" defTabSz="933450">
              <a:lnSpc>
                <a:spcPct val="90000"/>
              </a:lnSpc>
              <a:spcAft>
                <a:spcPct val="35000"/>
              </a:spcAft>
            </a:pPr>
            <a:r>
              <a:rPr lang="en-US" sz="3200" dirty="0"/>
              <a:t>Cost Report Submission</a:t>
            </a:r>
            <a:endParaRPr lang="en-US" sz="3200" kern="1200" dirty="0">
              <a:latin typeface="Calibri" pitchFamily="34" charset="0"/>
            </a:endParaRPr>
          </a:p>
        </p:txBody>
      </p:sp>
    </p:spTree>
    <p:extLst>
      <p:ext uri="{BB962C8B-B14F-4D97-AF65-F5344CB8AC3E}">
        <p14:creationId xmlns:p14="http://schemas.microsoft.com/office/powerpoint/2010/main" val="1373665731"/>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21F9D-DFA5-E9E1-3860-DAAE67901CB0}"/>
              </a:ext>
            </a:extLst>
          </p:cNvPr>
          <p:cNvSpPr>
            <a:spLocks noGrp="1"/>
          </p:cNvSpPr>
          <p:nvPr>
            <p:ph type="title"/>
          </p:nvPr>
        </p:nvSpPr>
        <p:spPr/>
        <p:txBody>
          <a:bodyPr/>
          <a:lstStyle/>
          <a:p>
            <a:r>
              <a:rPr lang="en-US" dirty="0"/>
              <a:t>Next steps: items to come</a:t>
            </a:r>
          </a:p>
        </p:txBody>
      </p:sp>
      <p:sp>
        <p:nvSpPr>
          <p:cNvPr id="3" name="Content Placeholder 2">
            <a:extLst>
              <a:ext uri="{FF2B5EF4-FFF2-40B4-BE49-F238E27FC236}">
                <a16:creationId xmlns:a16="http://schemas.microsoft.com/office/drawing/2014/main" id="{EB69CFBA-ABA5-525E-C671-5D6DAA61F63E}"/>
              </a:ext>
            </a:extLst>
          </p:cNvPr>
          <p:cNvSpPr>
            <a:spLocks noGrp="1"/>
          </p:cNvSpPr>
          <p:nvPr>
            <p:ph idx="1"/>
          </p:nvPr>
        </p:nvSpPr>
        <p:spPr>
          <a:xfrm>
            <a:off x="1016000" y="3035300"/>
            <a:ext cx="10718800" cy="5448300"/>
          </a:xfrm>
        </p:spPr>
        <p:txBody>
          <a:bodyPr/>
          <a:lstStyle/>
          <a:p>
            <a:r>
              <a:rPr lang="en-US" dirty="0"/>
              <a:t>Cost report request letter with a full list of required support.</a:t>
            </a:r>
          </a:p>
          <a:p>
            <a:r>
              <a:rPr lang="en-US" dirty="0"/>
              <a:t>Cost report technical assistance (upon request).</a:t>
            </a:r>
          </a:p>
          <a:p>
            <a:r>
              <a:rPr lang="en-US" dirty="0"/>
              <a:t>Cost report submissions will be due April 24, 2026</a:t>
            </a:r>
          </a:p>
        </p:txBody>
      </p:sp>
    </p:spTree>
    <p:extLst>
      <p:ext uri="{BB962C8B-B14F-4D97-AF65-F5344CB8AC3E}">
        <p14:creationId xmlns:p14="http://schemas.microsoft.com/office/powerpoint/2010/main" val="931123305"/>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Ccbhc pps resources</a:t>
            </a:r>
          </a:p>
        </p:txBody>
      </p:sp>
      <p:sp>
        <p:nvSpPr>
          <p:cNvPr id="3" name="Content Placeholder 2"/>
          <p:cNvSpPr>
            <a:spLocks noGrp="1"/>
          </p:cNvSpPr>
          <p:nvPr>
            <p:ph idx="1"/>
          </p:nvPr>
        </p:nvSpPr>
        <p:spPr>
          <a:xfrm>
            <a:off x="1270000" y="2819400"/>
            <a:ext cx="10464800" cy="5448300"/>
          </a:xfrm>
        </p:spPr>
        <p:txBody>
          <a:bodyPr/>
          <a:lstStyle/>
          <a:p>
            <a:r>
              <a:rPr lang="en-US" sz="2400" dirty="0"/>
              <a:t>Medicaid.gov:</a:t>
            </a:r>
          </a:p>
          <a:p>
            <a:pPr lvl="1">
              <a:spcBef>
                <a:spcPts val="1200"/>
              </a:spcBef>
              <a:buFont typeface="Wingdings" panose="05000000000000000000" pitchFamily="2" charset="2"/>
              <a:buChar char="ü"/>
            </a:pPr>
            <a:r>
              <a:rPr lang="en-US" sz="2400" dirty="0">
                <a:hlinkClick r:id="rId3"/>
              </a:rPr>
              <a:t>https://www.medicaid.gov/medicaid/financial-management/section-223-demonstration-program-improve-community-mental-health-services/index.html</a:t>
            </a:r>
            <a:endParaRPr lang="en-US" sz="2400" dirty="0"/>
          </a:p>
          <a:p>
            <a:r>
              <a:rPr lang="en-US" sz="2400" dirty="0"/>
              <a:t>SAMSHA.gov:</a:t>
            </a:r>
          </a:p>
          <a:p>
            <a:pPr lvl="1">
              <a:spcBef>
                <a:spcPts val="1200"/>
              </a:spcBef>
              <a:buFont typeface="Wingdings" panose="05000000000000000000" pitchFamily="2" charset="2"/>
              <a:buChar char="ü"/>
            </a:pPr>
            <a:r>
              <a:rPr lang="en-US" sz="2400" dirty="0">
                <a:hlinkClick r:id="rId4"/>
              </a:rPr>
              <a:t>https://www.samhsa.gov/section-223/certification-resource-guides/state-certification-guide</a:t>
            </a:r>
            <a:endParaRPr lang="en-US" sz="2400" dirty="0"/>
          </a:p>
          <a:p>
            <a:r>
              <a:rPr lang="en-US" sz="2400" dirty="0"/>
              <a:t>The National Council:</a:t>
            </a:r>
          </a:p>
          <a:p>
            <a:pPr marL="914400" lvl="2">
              <a:spcBef>
                <a:spcPts val="1200"/>
              </a:spcBef>
              <a:buFont typeface="Wingdings" panose="05000000000000000000" pitchFamily="2" charset="2"/>
              <a:buChar char="ü"/>
            </a:pPr>
            <a:r>
              <a:rPr lang="en-US" sz="2400" u="sng" dirty="0">
                <a:hlinkClick r:id="rId5"/>
              </a:rPr>
              <a:t>https://www.thenationalcouncil.org/ccbhc-success-center/</a:t>
            </a:r>
            <a:endParaRPr lang="en-US" sz="2400" u="sng" dirty="0"/>
          </a:p>
          <a:p>
            <a:pPr marL="457200" lvl="2" indent="0">
              <a:spcBef>
                <a:spcPts val="1200"/>
              </a:spcBef>
              <a:buNone/>
            </a:pPr>
            <a:br>
              <a:rPr lang="en-US" sz="2400" dirty="0"/>
            </a:br>
            <a:endParaRPr lang="en-US" sz="3200" dirty="0"/>
          </a:p>
          <a:p>
            <a:pPr marL="457200" lvl="3">
              <a:buFont typeface="Courier New" panose="02070309020205020404" pitchFamily="49" charset="0"/>
              <a:buChar char="o"/>
            </a:pPr>
            <a:endParaRPr lang="en-US" sz="3200" dirty="0"/>
          </a:p>
        </p:txBody>
      </p:sp>
      <p:sp>
        <p:nvSpPr>
          <p:cNvPr id="7" name="Rectangle 4"/>
          <p:cNvSpPr>
            <a:spLocks noChangeArrowheads="1"/>
          </p:cNvSpPr>
          <p:nvPr/>
        </p:nvSpPr>
        <p:spPr bwMode="auto">
          <a:xfrm>
            <a:off x="-508000" y="-54605"/>
            <a:ext cx="13004800"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a:ln>
                  <a:noFill/>
                </a:ln>
                <a:solidFill>
                  <a:srgbClr val="1F497D"/>
                </a:solidFill>
                <a:effectLst/>
                <a:latin typeface="Calibri" panose="020F0502020204030204" pitchFamily="34" charset="0"/>
                <a:cs typeface="Calibri" panose="020F0502020204030204" pitchFamily="34"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697045927"/>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06500" y="2971800"/>
            <a:ext cx="10591800" cy="2523768"/>
          </a:xfrm>
          <a:prstGeom prst="rect">
            <a:avLst/>
          </a:prstGeom>
          <a:noFill/>
        </p:spPr>
        <p:txBody>
          <a:bodyPr wrap="square" rtlCol="0">
            <a:spAutoFit/>
          </a:bodyPr>
          <a:lstStyle/>
          <a:p>
            <a:pPr algn="l">
              <a:spcBef>
                <a:spcPts val="1200"/>
              </a:spcBef>
            </a:pPr>
            <a:r>
              <a:rPr lang="en-US" sz="3200" dirty="0">
                <a:latin typeface="+mn-lt"/>
              </a:rPr>
              <a:t>Questions regarding the cost report can be submitted to:</a:t>
            </a:r>
          </a:p>
          <a:p>
            <a:pPr marL="571500" indent="-571500" algn="l">
              <a:spcBef>
                <a:spcPts val="1200"/>
              </a:spcBef>
              <a:buFont typeface="Arial" panose="020B0604020202020204" pitchFamily="34" charset="0"/>
              <a:buChar char="•"/>
            </a:pPr>
            <a:r>
              <a:rPr lang="en-US" sz="3200" dirty="0">
                <a:latin typeface="+mn-lt"/>
              </a:rPr>
              <a:t>James Wright, </a:t>
            </a:r>
            <a:r>
              <a:rPr lang="en-US" sz="3200" dirty="0">
                <a:latin typeface="+mn-lt"/>
                <a:hlinkClick r:id="rId3"/>
              </a:rPr>
              <a:t>JWright@mslc.com</a:t>
            </a:r>
            <a:r>
              <a:rPr lang="en-US" sz="3200" dirty="0">
                <a:latin typeface="+mn-lt"/>
              </a:rPr>
              <a:t>  </a:t>
            </a:r>
          </a:p>
          <a:p>
            <a:pPr marL="571500" indent="-571500" algn="l">
              <a:spcBef>
                <a:spcPts val="1200"/>
              </a:spcBef>
              <a:buFont typeface="Arial" panose="020B0604020202020204" pitchFamily="34" charset="0"/>
              <a:buChar char="•"/>
            </a:pPr>
            <a:r>
              <a:rPr lang="en-US" sz="3200" dirty="0">
                <a:latin typeface="+mn-lt"/>
              </a:rPr>
              <a:t>Matt Lee, </a:t>
            </a:r>
            <a:r>
              <a:rPr lang="en-US" sz="3200" dirty="0">
                <a:latin typeface="+mn-lt"/>
                <a:hlinkClick r:id="rId4"/>
              </a:rPr>
              <a:t>MLee@mslc.com</a:t>
            </a:r>
            <a:r>
              <a:rPr lang="en-US" sz="3200" dirty="0">
                <a:latin typeface="+mn-lt"/>
              </a:rPr>
              <a:t> </a:t>
            </a:r>
          </a:p>
          <a:p>
            <a:pPr marL="571500" indent="-571500" algn="l">
              <a:spcBef>
                <a:spcPts val="1200"/>
              </a:spcBef>
              <a:buFont typeface="Arial" panose="020B0604020202020204" pitchFamily="34" charset="0"/>
              <a:buChar char="•"/>
            </a:pPr>
            <a:r>
              <a:rPr lang="en-US" sz="3200" dirty="0">
                <a:latin typeface="+mn-lt"/>
              </a:rPr>
              <a:t>888-749-5799</a:t>
            </a:r>
          </a:p>
        </p:txBody>
      </p:sp>
      <p:sp>
        <p:nvSpPr>
          <p:cNvPr id="6" name="Title 5"/>
          <p:cNvSpPr>
            <a:spLocks noGrp="1"/>
          </p:cNvSpPr>
          <p:nvPr>
            <p:ph type="title"/>
          </p:nvPr>
        </p:nvSpPr>
        <p:spPr>
          <a:xfrm>
            <a:off x="1270000" y="2133600"/>
            <a:ext cx="10464800" cy="685800"/>
          </a:xfrm>
        </p:spPr>
        <p:txBody>
          <a:bodyPr/>
          <a:lstStyle/>
          <a:p>
            <a:r>
              <a:rPr lang="en-US" dirty="0"/>
              <a:t>Questions?</a:t>
            </a:r>
          </a:p>
        </p:txBody>
      </p:sp>
    </p:spTree>
    <p:extLst>
      <p:ext uri="{BB962C8B-B14F-4D97-AF65-F5344CB8AC3E}">
        <p14:creationId xmlns:p14="http://schemas.microsoft.com/office/powerpoint/2010/main" val="2537287597"/>
      </p:ext>
    </p:extLst>
  </p:cSld>
  <p:clrMapOvr>
    <a:masterClrMapping/>
  </p:clrMapOv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SLC PPT Template slide number">
  <a:themeElements>
    <a:clrScheme name="">
      <a:dk1>
        <a:srgbClr val="000000"/>
      </a:dk1>
      <a:lt1>
        <a:srgbClr val="FFFFFF"/>
      </a:lt1>
      <a:dk2>
        <a:srgbClr val="000000"/>
      </a:dk2>
      <a:lt2>
        <a:srgbClr val="808080"/>
      </a:lt2>
      <a:accent1>
        <a:srgbClr val="7AC142"/>
      </a:accent1>
      <a:accent2>
        <a:srgbClr val="333399"/>
      </a:accent2>
      <a:accent3>
        <a:srgbClr val="FFFFFF"/>
      </a:accent3>
      <a:accent4>
        <a:srgbClr val="000000"/>
      </a:accent4>
      <a:accent5>
        <a:srgbClr val="BEDDB0"/>
      </a:accent5>
      <a:accent6>
        <a:srgbClr val="2D2D8A"/>
      </a:accent6>
      <a:hlink>
        <a:srgbClr val="009999"/>
      </a:hlink>
      <a:folHlink>
        <a:srgbClr val="99CC00"/>
      </a:folHlink>
    </a:clrScheme>
    <a:fontScheme name="Title - Center">
      <a:majorFont>
        <a:latin typeface="Arial Black"/>
        <a:ea typeface="ヒラギノ角ゴ ProN W6"/>
        <a:cs typeface="ヒラギノ角ゴ ProN W6"/>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 Cen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itle &amp; Bullets">
  <a:themeElements>
    <a:clrScheme name="">
      <a:dk1>
        <a:srgbClr val="000000"/>
      </a:dk1>
      <a:lt1>
        <a:srgbClr val="FFFFFF"/>
      </a:lt1>
      <a:dk2>
        <a:srgbClr val="000000"/>
      </a:dk2>
      <a:lt2>
        <a:srgbClr val="808080"/>
      </a:lt2>
      <a:accent1>
        <a:srgbClr val="7AC142"/>
      </a:accent1>
      <a:accent2>
        <a:srgbClr val="333399"/>
      </a:accent2>
      <a:accent3>
        <a:srgbClr val="FFFFFF"/>
      </a:accent3>
      <a:accent4>
        <a:srgbClr val="000000"/>
      </a:accent4>
      <a:accent5>
        <a:srgbClr val="BEDDB0"/>
      </a:accent5>
      <a:accent6>
        <a:srgbClr val="2D2D8A"/>
      </a:accent6>
      <a:hlink>
        <a:srgbClr val="009999"/>
      </a:hlink>
      <a:folHlink>
        <a:srgbClr val="99CC00"/>
      </a:folHlink>
    </a:clrScheme>
    <a:fontScheme name="Title &amp; Bullets">
      <a:majorFont>
        <a:latin typeface="Arial Black"/>
        <a:ea typeface="ヒラギノ角ゴ ProN W6"/>
        <a:cs typeface="ヒラギノ角ゴ ProN W6"/>
      </a:majorFont>
      <a:minorFont>
        <a:latin typeface="Arial"/>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FA243C363007F4F827DB51D02034FC2" ma:contentTypeVersion="22" ma:contentTypeDescription="Create a new document." ma:contentTypeScope="" ma:versionID="6f4aa861c22db5f2b4eb9d2bf3007668">
  <xsd:schema xmlns:xsd="http://www.w3.org/2001/XMLSchema" xmlns:xs="http://www.w3.org/2001/XMLSchema" xmlns:p="http://schemas.microsoft.com/office/2006/metadata/properties" targetNamespace="http://schemas.microsoft.com/office/2006/metadata/properties" ma:root="true" ma:fieldsID="883d4e8e4bb62dc9630bd01492c2b587">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2DFCDF1-C54E-42E5-B976-A3EB3B8718CC}"/>
</file>

<file path=customXml/itemProps2.xml><?xml version="1.0" encoding="utf-8"?>
<ds:datastoreItem xmlns:ds="http://schemas.openxmlformats.org/officeDocument/2006/customXml" ds:itemID="{7FF92D1C-5DBD-40C4-ADAE-6081EBC51022}"/>
</file>

<file path=customXml/itemProps3.xml><?xml version="1.0" encoding="utf-8"?>
<ds:datastoreItem xmlns:ds="http://schemas.openxmlformats.org/officeDocument/2006/customXml" ds:itemID="{FA22163A-A835-4EDB-81FB-68D7219D96CD}"/>
</file>

<file path=docProps/app.xml><?xml version="1.0" encoding="utf-8"?>
<Properties xmlns="http://schemas.openxmlformats.org/officeDocument/2006/extended-properties" xmlns:vt="http://schemas.openxmlformats.org/officeDocument/2006/docPropsVTypes">
  <Template>MSLC PPT Template slide number</Template>
  <TotalTime>6762</TotalTime>
  <Pages>0</Pages>
  <Words>3181</Words>
  <Characters>0</Characters>
  <Application>Microsoft Office PowerPoint</Application>
  <PresentationFormat>Custom</PresentationFormat>
  <Lines>0</Lines>
  <Paragraphs>373</Paragraphs>
  <Slides>57</Slides>
  <Notes>34</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57</vt:i4>
      </vt:variant>
    </vt:vector>
  </HeadingPairs>
  <TitlesOfParts>
    <vt:vector size="68" baseType="lpstr">
      <vt:lpstr>Arial</vt:lpstr>
      <vt:lpstr>Arial Black</vt:lpstr>
      <vt:lpstr>Calibri</vt:lpstr>
      <vt:lpstr>Constantia</vt:lpstr>
      <vt:lpstr>Courier New</vt:lpstr>
      <vt:lpstr>Gill Sans</vt:lpstr>
      <vt:lpstr>Helvetica Neue</vt:lpstr>
      <vt:lpstr>Symbol</vt:lpstr>
      <vt:lpstr>Wingdings</vt:lpstr>
      <vt:lpstr>MSLC PPT Template slide number</vt:lpstr>
      <vt:lpstr>Title &amp; Bullets</vt:lpstr>
      <vt:lpstr>Maryland certified community behavioral health clinic (CCBHC) Cost Report Training     </vt:lpstr>
      <vt:lpstr>agenda</vt:lpstr>
      <vt:lpstr>Background of CCBHC</vt:lpstr>
      <vt:lpstr>Protecting Access to Medicare Act (PAMA) of 2014, Effective April 1, 2014 (P.L. 113-93, Section 223)</vt:lpstr>
      <vt:lpstr>Bipartisan safer communities act (bsca) of 2022</vt:lpstr>
      <vt:lpstr>CCBHC required services</vt:lpstr>
      <vt:lpstr>CCBHC reimbursement elements</vt:lpstr>
      <vt:lpstr>CCBHC Prospective Payment System (PPS) Rate Elements</vt:lpstr>
      <vt:lpstr>CCBHC PPS-1 Rate Calculation</vt:lpstr>
      <vt:lpstr>Terms and documents to know</vt:lpstr>
      <vt:lpstr>Terms to know</vt:lpstr>
      <vt:lpstr>Documents to know – trial balance</vt:lpstr>
      <vt:lpstr>Documents to know – general ledger detail</vt:lpstr>
      <vt:lpstr>Documents to know – depreciation schedule</vt:lpstr>
      <vt:lpstr>What is included on a cost report?</vt:lpstr>
      <vt:lpstr>Data on a cost report</vt:lpstr>
      <vt:lpstr>Direct costs</vt:lpstr>
      <vt:lpstr>Direct care costs</vt:lpstr>
      <vt:lpstr>Indirect costs</vt:lpstr>
      <vt:lpstr>Allowable costs</vt:lpstr>
      <vt:lpstr>What is an allowable cost?</vt:lpstr>
      <vt:lpstr>Non-Allowable costs</vt:lpstr>
      <vt:lpstr>What is not an allowable cost?</vt:lpstr>
      <vt:lpstr>Anticipated costs</vt:lpstr>
      <vt:lpstr>CCBHC Cost report</vt:lpstr>
      <vt:lpstr>CCBHC Cost Report Regulations</vt:lpstr>
      <vt:lpstr>Cost Report Walkthrough</vt:lpstr>
      <vt:lpstr>Cost Report Steps/Schedules (Recommended Order)</vt:lpstr>
      <vt:lpstr>PowerPoint Presentation</vt:lpstr>
      <vt:lpstr>PowerPoint Presentation</vt:lpstr>
      <vt:lpstr>Steps to creating a crosswalk &amp; mapping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Anticipated cost documentation</vt:lpstr>
      <vt:lpstr>Anticipated costs examples</vt:lpstr>
      <vt:lpstr>Other Guidelines for anticipated costs/visits</vt:lpstr>
      <vt:lpstr>PowerPoint Presentation</vt:lpstr>
      <vt:lpstr>PowerPoint Presentation</vt:lpstr>
      <vt:lpstr>PowerPoint Presentation</vt:lpstr>
      <vt:lpstr>Detailed visit report (example)</vt:lpstr>
      <vt:lpstr>VISIT enumeration</vt:lpstr>
      <vt:lpstr>VISIT Documentation</vt:lpstr>
      <vt:lpstr>PowerPoint Presentation</vt:lpstr>
      <vt:lpstr>PowerPoint Presentation</vt:lpstr>
      <vt:lpstr>PowerPoint Presentation</vt:lpstr>
      <vt:lpstr>PowerPoint Presentation</vt:lpstr>
      <vt:lpstr>CCBHC Cost Report Documents</vt:lpstr>
      <vt:lpstr>Next steps: items to come</vt:lpstr>
      <vt:lpstr>Ccbhc pps resources</vt:lpstr>
      <vt:lpstr>Questions?</vt:lpstr>
    </vt:vector>
  </TitlesOfParts>
  <Company>CliftonLarsonAllen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commonwealth of virginia department of meDical assistance services (DMAS)</dc:title>
  <dc:creator>smit4033</dc:creator>
  <cp:lastModifiedBy>Kayin Love</cp:lastModifiedBy>
  <cp:revision>531</cp:revision>
  <cp:lastPrinted>2021-02-02T15:04:37Z</cp:lastPrinted>
  <dcterms:created xsi:type="dcterms:W3CDTF">2013-02-02T16:08:31Z</dcterms:created>
  <dcterms:modified xsi:type="dcterms:W3CDTF">2026-06-10T15:29:03Z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0x0101006FA243C363007F4F827DB51D02034FC2</vt:lpwstr>
  </property>
</Properties>
</file>