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51" r:id="rId3"/>
    <p:sldId id="349" r:id="rId4"/>
    <p:sldId id="259" r:id="rId5"/>
    <p:sldId id="257" r:id="rId6"/>
    <p:sldId id="260" r:id="rId7"/>
    <p:sldId id="261" r:id="rId8"/>
    <p:sldId id="262" r:id="rId9"/>
    <p:sldId id="263" r:id="rId10"/>
    <p:sldId id="348" r:id="rId11"/>
    <p:sldId id="265" r:id="rId12"/>
    <p:sldId id="266" r:id="rId13"/>
    <p:sldId id="267" r:id="rId14"/>
    <p:sldId id="268" r:id="rId15"/>
    <p:sldId id="269" r:id="rId16"/>
    <p:sldId id="347" r:id="rId17"/>
    <p:sldId id="271" r:id="rId18"/>
    <p:sldId id="356" r:id="rId19"/>
    <p:sldId id="354" r:id="rId20"/>
    <p:sldId id="35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9EF"/>
    <a:srgbClr val="B12557"/>
    <a:srgbClr val="F2C0D2"/>
    <a:srgbClr val="9E38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8" autoAdjust="0"/>
    <p:restoredTop sz="60030" autoAdjust="0"/>
  </p:normalViewPr>
  <p:slideViewPr>
    <p:cSldViewPr snapToGrid="0">
      <p:cViewPr varScale="1">
        <p:scale>
          <a:sx n="44" d="100"/>
          <a:sy n="44" d="100"/>
        </p:scale>
        <p:origin x="1728"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 Id="rId30"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arce, Michelle" userId="70f596a2-8527-4b7e-ab60-b5aea7eb8af9" providerId="ADAL" clId="{3EDEFB65-7181-4795-8BCF-2A2FDA184EB6}"/>
    <pc:docChg chg="custSel modSld sldOrd">
      <pc:chgData name="Pearce, Michelle" userId="70f596a2-8527-4b7e-ab60-b5aea7eb8af9" providerId="ADAL" clId="{3EDEFB65-7181-4795-8BCF-2A2FDA184EB6}" dt="2021-07-07T20:02:34.557" v="121" actId="313"/>
      <pc:docMkLst>
        <pc:docMk/>
      </pc:docMkLst>
      <pc:sldChg chg="modNotesTx">
        <pc:chgData name="Pearce, Michelle" userId="70f596a2-8527-4b7e-ab60-b5aea7eb8af9" providerId="ADAL" clId="{3EDEFB65-7181-4795-8BCF-2A2FDA184EB6}" dt="2021-07-07T16:13:04.015" v="0" actId="6549"/>
        <pc:sldMkLst>
          <pc:docMk/>
          <pc:sldMk cId="4118373265" sldId="256"/>
        </pc:sldMkLst>
      </pc:sldChg>
      <pc:sldChg chg="modNotesTx">
        <pc:chgData name="Pearce, Michelle" userId="70f596a2-8527-4b7e-ab60-b5aea7eb8af9" providerId="ADAL" clId="{3EDEFB65-7181-4795-8BCF-2A2FDA184EB6}" dt="2021-07-07T16:13:15.835" v="4" actId="6549"/>
        <pc:sldMkLst>
          <pc:docMk/>
          <pc:sldMk cId="2428258950" sldId="257"/>
        </pc:sldMkLst>
      </pc:sldChg>
      <pc:sldChg chg="modNotesTx">
        <pc:chgData name="Pearce, Michelle" userId="70f596a2-8527-4b7e-ab60-b5aea7eb8af9" providerId="ADAL" clId="{3EDEFB65-7181-4795-8BCF-2A2FDA184EB6}" dt="2021-07-07T16:13:12.546" v="3" actId="6549"/>
        <pc:sldMkLst>
          <pc:docMk/>
          <pc:sldMk cId="630609284" sldId="259"/>
        </pc:sldMkLst>
      </pc:sldChg>
      <pc:sldChg chg="modNotesTx">
        <pc:chgData name="Pearce, Michelle" userId="70f596a2-8527-4b7e-ab60-b5aea7eb8af9" providerId="ADAL" clId="{3EDEFB65-7181-4795-8BCF-2A2FDA184EB6}" dt="2021-07-07T16:13:18.397" v="5" actId="6549"/>
        <pc:sldMkLst>
          <pc:docMk/>
          <pc:sldMk cId="4078722187" sldId="260"/>
        </pc:sldMkLst>
      </pc:sldChg>
      <pc:sldChg chg="modNotesTx">
        <pc:chgData name="Pearce, Michelle" userId="70f596a2-8527-4b7e-ab60-b5aea7eb8af9" providerId="ADAL" clId="{3EDEFB65-7181-4795-8BCF-2A2FDA184EB6}" dt="2021-07-07T16:13:20.609" v="6" actId="6549"/>
        <pc:sldMkLst>
          <pc:docMk/>
          <pc:sldMk cId="418230456" sldId="261"/>
        </pc:sldMkLst>
      </pc:sldChg>
      <pc:sldChg chg="modNotesTx">
        <pc:chgData name="Pearce, Michelle" userId="70f596a2-8527-4b7e-ab60-b5aea7eb8af9" providerId="ADAL" clId="{3EDEFB65-7181-4795-8BCF-2A2FDA184EB6}" dt="2021-07-07T16:13:22.620" v="7" actId="6549"/>
        <pc:sldMkLst>
          <pc:docMk/>
          <pc:sldMk cId="509969982" sldId="262"/>
        </pc:sldMkLst>
      </pc:sldChg>
      <pc:sldChg chg="modNotesTx">
        <pc:chgData name="Pearce, Michelle" userId="70f596a2-8527-4b7e-ab60-b5aea7eb8af9" providerId="ADAL" clId="{3EDEFB65-7181-4795-8BCF-2A2FDA184EB6}" dt="2021-07-07T16:13:25.838" v="8" actId="6549"/>
        <pc:sldMkLst>
          <pc:docMk/>
          <pc:sldMk cId="532379883" sldId="263"/>
        </pc:sldMkLst>
      </pc:sldChg>
      <pc:sldChg chg="modNotesTx">
        <pc:chgData name="Pearce, Michelle" userId="70f596a2-8527-4b7e-ab60-b5aea7eb8af9" providerId="ADAL" clId="{3EDEFB65-7181-4795-8BCF-2A2FDA184EB6}" dt="2021-07-07T16:13:30.779" v="10" actId="6549"/>
        <pc:sldMkLst>
          <pc:docMk/>
          <pc:sldMk cId="911412016" sldId="265"/>
        </pc:sldMkLst>
      </pc:sldChg>
      <pc:sldChg chg="modNotesTx">
        <pc:chgData name="Pearce, Michelle" userId="70f596a2-8527-4b7e-ab60-b5aea7eb8af9" providerId="ADAL" clId="{3EDEFB65-7181-4795-8BCF-2A2FDA184EB6}" dt="2021-07-07T16:13:32.867" v="11" actId="6549"/>
        <pc:sldMkLst>
          <pc:docMk/>
          <pc:sldMk cId="3611934105" sldId="266"/>
        </pc:sldMkLst>
      </pc:sldChg>
      <pc:sldChg chg="modNotesTx">
        <pc:chgData name="Pearce, Michelle" userId="70f596a2-8527-4b7e-ab60-b5aea7eb8af9" providerId="ADAL" clId="{3EDEFB65-7181-4795-8BCF-2A2FDA184EB6}" dt="2021-07-07T16:13:35.452" v="12" actId="6549"/>
        <pc:sldMkLst>
          <pc:docMk/>
          <pc:sldMk cId="112935434" sldId="267"/>
        </pc:sldMkLst>
      </pc:sldChg>
      <pc:sldChg chg="modNotesTx">
        <pc:chgData name="Pearce, Michelle" userId="70f596a2-8527-4b7e-ab60-b5aea7eb8af9" providerId="ADAL" clId="{3EDEFB65-7181-4795-8BCF-2A2FDA184EB6}" dt="2021-07-07T16:13:37.843" v="13" actId="6549"/>
        <pc:sldMkLst>
          <pc:docMk/>
          <pc:sldMk cId="3389976723" sldId="268"/>
        </pc:sldMkLst>
      </pc:sldChg>
      <pc:sldChg chg="modNotesTx">
        <pc:chgData name="Pearce, Michelle" userId="70f596a2-8527-4b7e-ab60-b5aea7eb8af9" providerId="ADAL" clId="{3EDEFB65-7181-4795-8BCF-2A2FDA184EB6}" dt="2021-07-07T16:13:40.203" v="14" actId="6549"/>
        <pc:sldMkLst>
          <pc:docMk/>
          <pc:sldMk cId="3624051703" sldId="269"/>
        </pc:sldMkLst>
      </pc:sldChg>
      <pc:sldChg chg="ord">
        <pc:chgData name="Pearce, Michelle" userId="70f596a2-8527-4b7e-ab60-b5aea7eb8af9" providerId="ADAL" clId="{3EDEFB65-7181-4795-8BCF-2A2FDA184EB6}" dt="2021-07-07T16:13:54.221" v="17"/>
        <pc:sldMkLst>
          <pc:docMk/>
          <pc:sldMk cId="509131687" sldId="271"/>
        </pc:sldMkLst>
      </pc:sldChg>
      <pc:sldChg chg="modNotesTx">
        <pc:chgData name="Pearce, Michelle" userId="70f596a2-8527-4b7e-ab60-b5aea7eb8af9" providerId="ADAL" clId="{3EDEFB65-7181-4795-8BCF-2A2FDA184EB6}" dt="2021-07-07T16:13:42.811" v="15" actId="6549"/>
        <pc:sldMkLst>
          <pc:docMk/>
          <pc:sldMk cId="143720829" sldId="347"/>
        </pc:sldMkLst>
      </pc:sldChg>
      <pc:sldChg chg="modNotesTx">
        <pc:chgData name="Pearce, Michelle" userId="70f596a2-8527-4b7e-ab60-b5aea7eb8af9" providerId="ADAL" clId="{3EDEFB65-7181-4795-8BCF-2A2FDA184EB6}" dt="2021-07-07T16:13:28.103" v="9" actId="6549"/>
        <pc:sldMkLst>
          <pc:docMk/>
          <pc:sldMk cId="339454578" sldId="348"/>
        </pc:sldMkLst>
      </pc:sldChg>
      <pc:sldChg chg="modNotesTx">
        <pc:chgData name="Pearce, Michelle" userId="70f596a2-8527-4b7e-ab60-b5aea7eb8af9" providerId="ADAL" clId="{3EDEFB65-7181-4795-8BCF-2A2FDA184EB6}" dt="2021-07-07T16:13:09.995" v="2" actId="6549"/>
        <pc:sldMkLst>
          <pc:docMk/>
          <pc:sldMk cId="4251698994" sldId="349"/>
        </pc:sldMkLst>
      </pc:sldChg>
      <pc:sldChg chg="modNotesTx">
        <pc:chgData name="Pearce, Michelle" userId="70f596a2-8527-4b7e-ab60-b5aea7eb8af9" providerId="ADAL" clId="{3EDEFB65-7181-4795-8BCF-2A2FDA184EB6}" dt="2021-07-07T16:13:07.652" v="1" actId="6549"/>
        <pc:sldMkLst>
          <pc:docMk/>
          <pc:sldMk cId="2896939693" sldId="351"/>
        </pc:sldMkLst>
      </pc:sldChg>
      <pc:sldChg chg="modSp mod">
        <pc:chgData name="Pearce, Michelle" userId="70f596a2-8527-4b7e-ab60-b5aea7eb8af9" providerId="ADAL" clId="{3EDEFB65-7181-4795-8BCF-2A2FDA184EB6}" dt="2021-07-07T20:02:34.557" v="121" actId="313"/>
        <pc:sldMkLst>
          <pc:docMk/>
          <pc:sldMk cId="2837106335" sldId="355"/>
        </pc:sldMkLst>
        <pc:spChg chg="mod">
          <ac:chgData name="Pearce, Michelle" userId="70f596a2-8527-4b7e-ab60-b5aea7eb8af9" providerId="ADAL" clId="{3EDEFB65-7181-4795-8BCF-2A2FDA184EB6}" dt="2021-07-07T20:02:34.557" v="121" actId="313"/>
          <ac:spMkLst>
            <pc:docMk/>
            <pc:sldMk cId="2837106335" sldId="355"/>
            <ac:spMk id="3" creationId="{97EE32D2-50C8-4D20-A4FE-915A24094F0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B7656D-7ADA-4CCD-B846-7653079DE20A}" type="datetimeFigureOut">
              <a:rPr lang="en-US" smtClean="0"/>
              <a:t>7/6/2021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C030BB-24BB-4F55-B14A-DDEBBCA36EC8}" type="slidenum">
              <a:rPr lang="en-US" smtClean="0"/>
              <a:t>‹#›</a:t>
            </a:fld>
            <a:endParaRPr lang="en-US"/>
          </a:p>
        </p:txBody>
      </p:sp>
    </p:spTree>
    <p:extLst>
      <p:ext uri="{BB962C8B-B14F-4D97-AF65-F5344CB8AC3E}">
        <p14:creationId xmlns:p14="http://schemas.microsoft.com/office/powerpoint/2010/main" val="110588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030BB-24BB-4F55-B14A-DDEBBCA36EC8}" type="slidenum">
              <a:rPr lang="en-US" smtClean="0"/>
              <a:t>1</a:t>
            </a:fld>
            <a:endParaRPr lang="en-US"/>
          </a:p>
        </p:txBody>
      </p:sp>
    </p:spTree>
    <p:extLst>
      <p:ext uri="{BB962C8B-B14F-4D97-AF65-F5344CB8AC3E}">
        <p14:creationId xmlns:p14="http://schemas.microsoft.com/office/powerpoint/2010/main" val="2146315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030BB-24BB-4F55-B14A-DDEBBCA36EC8}" type="slidenum">
              <a:rPr lang="en-US" smtClean="0"/>
              <a:t>10</a:t>
            </a:fld>
            <a:endParaRPr lang="en-US"/>
          </a:p>
        </p:txBody>
      </p:sp>
    </p:spTree>
    <p:extLst>
      <p:ext uri="{BB962C8B-B14F-4D97-AF65-F5344CB8AC3E}">
        <p14:creationId xmlns:p14="http://schemas.microsoft.com/office/powerpoint/2010/main" val="159796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6C030BB-24BB-4F55-B14A-DDEBBCA36EC8}" type="slidenum">
              <a:rPr lang="en-US" smtClean="0"/>
              <a:t>11</a:t>
            </a:fld>
            <a:endParaRPr lang="en-US"/>
          </a:p>
        </p:txBody>
      </p:sp>
    </p:spTree>
    <p:extLst>
      <p:ext uri="{BB962C8B-B14F-4D97-AF65-F5344CB8AC3E}">
        <p14:creationId xmlns:p14="http://schemas.microsoft.com/office/powerpoint/2010/main" val="668480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6C030BB-24BB-4F55-B14A-DDEBBCA36EC8}" type="slidenum">
              <a:rPr lang="en-US" smtClean="0"/>
              <a:t>12</a:t>
            </a:fld>
            <a:endParaRPr lang="en-US"/>
          </a:p>
        </p:txBody>
      </p:sp>
    </p:spTree>
    <p:extLst>
      <p:ext uri="{BB962C8B-B14F-4D97-AF65-F5344CB8AC3E}">
        <p14:creationId xmlns:p14="http://schemas.microsoft.com/office/powerpoint/2010/main" val="2261697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030BB-24BB-4F55-B14A-DDEBBCA36EC8}" type="slidenum">
              <a:rPr lang="en-US" smtClean="0"/>
              <a:t>13</a:t>
            </a:fld>
            <a:endParaRPr lang="en-US"/>
          </a:p>
        </p:txBody>
      </p:sp>
    </p:spTree>
    <p:extLst>
      <p:ext uri="{BB962C8B-B14F-4D97-AF65-F5344CB8AC3E}">
        <p14:creationId xmlns:p14="http://schemas.microsoft.com/office/powerpoint/2010/main" val="3940442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6C030BB-24BB-4F55-B14A-DDEBBCA36EC8}" type="slidenum">
              <a:rPr lang="en-US" smtClean="0"/>
              <a:t>14</a:t>
            </a:fld>
            <a:endParaRPr lang="en-US"/>
          </a:p>
        </p:txBody>
      </p:sp>
    </p:spTree>
    <p:extLst>
      <p:ext uri="{BB962C8B-B14F-4D97-AF65-F5344CB8AC3E}">
        <p14:creationId xmlns:p14="http://schemas.microsoft.com/office/powerpoint/2010/main" val="216349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6C030BB-24BB-4F55-B14A-DDEBBCA36EC8}" type="slidenum">
              <a:rPr lang="en-US" smtClean="0"/>
              <a:t>15</a:t>
            </a:fld>
            <a:endParaRPr lang="en-US"/>
          </a:p>
        </p:txBody>
      </p:sp>
    </p:spTree>
    <p:extLst>
      <p:ext uri="{BB962C8B-B14F-4D97-AF65-F5344CB8AC3E}">
        <p14:creationId xmlns:p14="http://schemas.microsoft.com/office/powerpoint/2010/main" val="4206178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100" y="76200"/>
            <a:ext cx="6197600" cy="3486150"/>
          </a:xfrm>
        </p:spPr>
      </p:sp>
      <p:sp>
        <p:nvSpPr>
          <p:cNvPr id="3" name="Notes Placeholder 2"/>
          <p:cNvSpPr>
            <a:spLocks noGrp="1"/>
          </p:cNvSpPr>
          <p:nvPr>
            <p:ph type="body" idx="1"/>
          </p:nvPr>
        </p:nvSpPr>
        <p:spPr>
          <a:xfrm>
            <a:off x="701040" y="3810000"/>
            <a:ext cx="5608320" cy="4789170"/>
          </a:xfrm>
        </p:spPr>
        <p:txBody>
          <a:bodyPr/>
          <a:lstStyle/>
          <a:p>
            <a:pPr marL="171450" indent="-171450">
              <a:buFont typeface="Arial" panose="020B0604020202020204" pitchFamily="34" charset="0"/>
              <a:buChar char="•"/>
            </a:pP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C7EF28-04E9-48D5-AEC1-757BF849C4EA}" type="slidenum">
              <a:rPr lang="en-US" smtClean="0"/>
              <a:t>16</a:t>
            </a:fld>
            <a:endParaRPr lang="en-US"/>
          </a:p>
        </p:txBody>
      </p:sp>
    </p:spTree>
    <p:extLst>
      <p:ext uri="{BB962C8B-B14F-4D97-AF65-F5344CB8AC3E}">
        <p14:creationId xmlns:p14="http://schemas.microsoft.com/office/powerpoint/2010/main" val="3698643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rgbClr val="202020"/>
              </a:solidFill>
              <a:effectLst/>
              <a:latin typeface="Helvetica Neue"/>
              <a:cs typeface="Calibri" panose="020F0502020204030204" pitchFamily="34" charset="0"/>
            </a:endParaRPr>
          </a:p>
        </p:txBody>
      </p:sp>
      <p:sp>
        <p:nvSpPr>
          <p:cNvPr id="4" name="Slide Number Placeholder 3"/>
          <p:cNvSpPr>
            <a:spLocks noGrp="1"/>
          </p:cNvSpPr>
          <p:nvPr>
            <p:ph type="sldNum" sz="quarter" idx="5"/>
          </p:nvPr>
        </p:nvSpPr>
        <p:spPr/>
        <p:txBody>
          <a:bodyPr/>
          <a:lstStyle/>
          <a:p>
            <a:fld id="{D6C030BB-24BB-4F55-B14A-DDEBBCA36EC8}" type="slidenum">
              <a:rPr lang="en-US" smtClean="0"/>
              <a:t>17</a:t>
            </a:fld>
            <a:endParaRPr lang="en-US"/>
          </a:p>
        </p:txBody>
      </p:sp>
    </p:spTree>
    <p:extLst>
      <p:ext uri="{BB962C8B-B14F-4D97-AF65-F5344CB8AC3E}">
        <p14:creationId xmlns:p14="http://schemas.microsoft.com/office/powerpoint/2010/main" val="4240922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030BB-24BB-4F55-B14A-DDEBBCA36EC8}" type="slidenum">
              <a:rPr lang="en-US" smtClean="0"/>
              <a:t>2</a:t>
            </a:fld>
            <a:endParaRPr lang="en-US"/>
          </a:p>
        </p:txBody>
      </p:sp>
    </p:spTree>
    <p:extLst>
      <p:ext uri="{BB962C8B-B14F-4D97-AF65-F5344CB8AC3E}">
        <p14:creationId xmlns:p14="http://schemas.microsoft.com/office/powerpoint/2010/main" val="2752040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nSpc>
                <a:spcPct val="107000"/>
              </a:lnSpc>
              <a:spcBef>
                <a:spcPts val="0"/>
              </a:spcBef>
              <a:spcAft>
                <a:spcPts val="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1C7EF28-04E9-48D5-AEC1-757BF849C4EA}" type="slidenum">
              <a:rPr lang="en-US" smtClean="0"/>
              <a:t>3</a:t>
            </a:fld>
            <a:endParaRPr lang="en-US"/>
          </a:p>
        </p:txBody>
      </p:sp>
    </p:spTree>
    <p:extLst>
      <p:ext uri="{BB962C8B-B14F-4D97-AF65-F5344CB8AC3E}">
        <p14:creationId xmlns:p14="http://schemas.microsoft.com/office/powerpoint/2010/main" val="3881169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Arial" panose="020B0604020202020204" pitchFamily="34" charset="0"/>
              <a:buChar char="•"/>
            </a:pPr>
            <a:endParaRPr lang="en-US" sz="3600" b="1" dirty="0"/>
          </a:p>
        </p:txBody>
      </p:sp>
      <p:sp>
        <p:nvSpPr>
          <p:cNvPr id="4" name="Slide Number Placeholder 3"/>
          <p:cNvSpPr>
            <a:spLocks noGrp="1"/>
          </p:cNvSpPr>
          <p:nvPr>
            <p:ph type="sldNum" sz="quarter" idx="5"/>
          </p:nvPr>
        </p:nvSpPr>
        <p:spPr/>
        <p:txBody>
          <a:bodyPr/>
          <a:lstStyle/>
          <a:p>
            <a:fld id="{D6C030BB-24BB-4F55-B14A-DDEBBCA36EC8}" type="slidenum">
              <a:rPr lang="en-US" smtClean="0"/>
              <a:t>4</a:t>
            </a:fld>
            <a:endParaRPr lang="en-US"/>
          </a:p>
        </p:txBody>
      </p:sp>
    </p:spTree>
    <p:extLst>
      <p:ext uri="{BB962C8B-B14F-4D97-AF65-F5344CB8AC3E}">
        <p14:creationId xmlns:p14="http://schemas.microsoft.com/office/powerpoint/2010/main" val="3956743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6C030BB-24BB-4F55-B14A-DDEBBCA36EC8}" type="slidenum">
              <a:rPr lang="en-US" smtClean="0"/>
              <a:t>5</a:t>
            </a:fld>
            <a:endParaRPr lang="en-US"/>
          </a:p>
        </p:txBody>
      </p:sp>
    </p:spTree>
    <p:extLst>
      <p:ext uri="{BB962C8B-B14F-4D97-AF65-F5344CB8AC3E}">
        <p14:creationId xmlns:p14="http://schemas.microsoft.com/office/powerpoint/2010/main" val="2574460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6C030BB-24BB-4F55-B14A-DDEBBCA36EC8}" type="slidenum">
              <a:rPr lang="en-US" smtClean="0"/>
              <a:t>6</a:t>
            </a:fld>
            <a:endParaRPr lang="en-US"/>
          </a:p>
        </p:txBody>
      </p:sp>
    </p:spTree>
    <p:extLst>
      <p:ext uri="{BB962C8B-B14F-4D97-AF65-F5344CB8AC3E}">
        <p14:creationId xmlns:p14="http://schemas.microsoft.com/office/powerpoint/2010/main" val="1604044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6C030BB-24BB-4F55-B14A-DDEBBCA36EC8}" type="slidenum">
              <a:rPr lang="en-US" smtClean="0"/>
              <a:t>7</a:t>
            </a:fld>
            <a:endParaRPr lang="en-US"/>
          </a:p>
        </p:txBody>
      </p:sp>
    </p:spTree>
    <p:extLst>
      <p:ext uri="{BB962C8B-B14F-4D97-AF65-F5344CB8AC3E}">
        <p14:creationId xmlns:p14="http://schemas.microsoft.com/office/powerpoint/2010/main" val="3226928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6C030BB-24BB-4F55-B14A-DDEBBCA36EC8}" type="slidenum">
              <a:rPr lang="en-US" smtClean="0"/>
              <a:t>8</a:t>
            </a:fld>
            <a:endParaRPr lang="en-US"/>
          </a:p>
        </p:txBody>
      </p:sp>
    </p:spTree>
    <p:extLst>
      <p:ext uri="{BB962C8B-B14F-4D97-AF65-F5344CB8AC3E}">
        <p14:creationId xmlns:p14="http://schemas.microsoft.com/office/powerpoint/2010/main" val="1533382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6C030BB-24BB-4F55-B14A-DDEBBCA36EC8}" type="slidenum">
              <a:rPr lang="en-US" smtClean="0"/>
              <a:t>9</a:t>
            </a:fld>
            <a:endParaRPr lang="en-US"/>
          </a:p>
        </p:txBody>
      </p:sp>
    </p:spTree>
    <p:extLst>
      <p:ext uri="{BB962C8B-B14F-4D97-AF65-F5344CB8AC3E}">
        <p14:creationId xmlns:p14="http://schemas.microsoft.com/office/powerpoint/2010/main" val="412335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DC542-09C8-4EE5-9936-27B3432DF1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BE2C4A-B15D-4160-B4DF-986F72F526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20EECA-0F46-4145-B35D-1EF68D1DE744}"/>
              </a:ext>
            </a:extLst>
          </p:cNvPr>
          <p:cNvSpPr>
            <a:spLocks noGrp="1"/>
          </p:cNvSpPr>
          <p:nvPr>
            <p:ph type="dt" sz="half" idx="10"/>
          </p:nvPr>
        </p:nvSpPr>
        <p:spPr/>
        <p:txBody>
          <a:bodyPr/>
          <a:lstStyle/>
          <a:p>
            <a:fld id="{FBDADDB2-6F5A-4AC1-B9AF-BDA4A48FEABC}" type="datetimeFigureOut">
              <a:rPr lang="en-US" smtClean="0"/>
              <a:t>7/6/2021</a:t>
            </a:fld>
            <a:endParaRPr lang="en-US"/>
          </a:p>
        </p:txBody>
      </p:sp>
      <p:sp>
        <p:nvSpPr>
          <p:cNvPr id="5" name="Footer Placeholder 4">
            <a:extLst>
              <a:ext uri="{FF2B5EF4-FFF2-40B4-BE49-F238E27FC236}">
                <a16:creationId xmlns:a16="http://schemas.microsoft.com/office/drawing/2014/main" id="{36E16D4F-B297-42CA-86CF-AD0081A3A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03874F-7AA4-471A-AA18-1F735499772A}"/>
              </a:ext>
            </a:extLst>
          </p:cNvPr>
          <p:cNvSpPr>
            <a:spLocks noGrp="1"/>
          </p:cNvSpPr>
          <p:nvPr>
            <p:ph type="sldNum" sz="quarter" idx="12"/>
          </p:nvPr>
        </p:nvSpPr>
        <p:spPr/>
        <p:txBody>
          <a:bodyPr/>
          <a:lstStyle/>
          <a:p>
            <a:fld id="{2C2B6272-977B-4C4C-ACE8-DD502AEA77C0}" type="slidenum">
              <a:rPr lang="en-US" smtClean="0"/>
              <a:t>‹#›</a:t>
            </a:fld>
            <a:endParaRPr lang="en-US"/>
          </a:p>
        </p:txBody>
      </p:sp>
    </p:spTree>
    <p:extLst>
      <p:ext uri="{BB962C8B-B14F-4D97-AF65-F5344CB8AC3E}">
        <p14:creationId xmlns:p14="http://schemas.microsoft.com/office/powerpoint/2010/main" val="3006684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5C0B5-C622-4C6D-B359-909B4F6E4C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A5D5E2-955D-44AF-9C9F-058F8CEB3C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6FB6C6-0D3B-4D94-8E87-FE165D38C893}"/>
              </a:ext>
            </a:extLst>
          </p:cNvPr>
          <p:cNvSpPr>
            <a:spLocks noGrp="1"/>
          </p:cNvSpPr>
          <p:nvPr>
            <p:ph type="dt" sz="half" idx="10"/>
          </p:nvPr>
        </p:nvSpPr>
        <p:spPr/>
        <p:txBody>
          <a:bodyPr/>
          <a:lstStyle/>
          <a:p>
            <a:fld id="{FBDADDB2-6F5A-4AC1-B9AF-BDA4A48FEABC}" type="datetimeFigureOut">
              <a:rPr lang="en-US" smtClean="0"/>
              <a:t>7/6/2021</a:t>
            </a:fld>
            <a:endParaRPr lang="en-US"/>
          </a:p>
        </p:txBody>
      </p:sp>
      <p:sp>
        <p:nvSpPr>
          <p:cNvPr id="5" name="Footer Placeholder 4">
            <a:extLst>
              <a:ext uri="{FF2B5EF4-FFF2-40B4-BE49-F238E27FC236}">
                <a16:creationId xmlns:a16="http://schemas.microsoft.com/office/drawing/2014/main" id="{EA6EEE47-5756-434F-8257-EBB267D1D5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490614-25E4-4449-9494-FEDA08DF5413}"/>
              </a:ext>
            </a:extLst>
          </p:cNvPr>
          <p:cNvSpPr>
            <a:spLocks noGrp="1"/>
          </p:cNvSpPr>
          <p:nvPr>
            <p:ph type="sldNum" sz="quarter" idx="12"/>
          </p:nvPr>
        </p:nvSpPr>
        <p:spPr/>
        <p:txBody>
          <a:bodyPr/>
          <a:lstStyle/>
          <a:p>
            <a:fld id="{2C2B6272-977B-4C4C-ACE8-DD502AEA77C0}" type="slidenum">
              <a:rPr lang="en-US" smtClean="0"/>
              <a:t>‹#›</a:t>
            </a:fld>
            <a:endParaRPr lang="en-US"/>
          </a:p>
        </p:txBody>
      </p:sp>
    </p:spTree>
    <p:extLst>
      <p:ext uri="{BB962C8B-B14F-4D97-AF65-F5344CB8AC3E}">
        <p14:creationId xmlns:p14="http://schemas.microsoft.com/office/powerpoint/2010/main" val="3351452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191400-663B-47BD-A151-B965BA116A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5BD9AC-DCA4-4928-AF80-69DC7624B0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87C2EC-AC42-4706-A209-270976D869A1}"/>
              </a:ext>
            </a:extLst>
          </p:cNvPr>
          <p:cNvSpPr>
            <a:spLocks noGrp="1"/>
          </p:cNvSpPr>
          <p:nvPr>
            <p:ph type="dt" sz="half" idx="10"/>
          </p:nvPr>
        </p:nvSpPr>
        <p:spPr/>
        <p:txBody>
          <a:bodyPr/>
          <a:lstStyle/>
          <a:p>
            <a:fld id="{FBDADDB2-6F5A-4AC1-B9AF-BDA4A48FEABC}" type="datetimeFigureOut">
              <a:rPr lang="en-US" smtClean="0"/>
              <a:t>7/6/2021</a:t>
            </a:fld>
            <a:endParaRPr lang="en-US"/>
          </a:p>
        </p:txBody>
      </p:sp>
      <p:sp>
        <p:nvSpPr>
          <p:cNvPr id="5" name="Footer Placeholder 4">
            <a:extLst>
              <a:ext uri="{FF2B5EF4-FFF2-40B4-BE49-F238E27FC236}">
                <a16:creationId xmlns:a16="http://schemas.microsoft.com/office/drawing/2014/main" id="{45C21A67-EB4A-4964-9D09-CFB5BA6862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4F853B-D172-4ED2-A959-53CBE0263D8A}"/>
              </a:ext>
            </a:extLst>
          </p:cNvPr>
          <p:cNvSpPr>
            <a:spLocks noGrp="1"/>
          </p:cNvSpPr>
          <p:nvPr>
            <p:ph type="sldNum" sz="quarter" idx="12"/>
          </p:nvPr>
        </p:nvSpPr>
        <p:spPr/>
        <p:txBody>
          <a:bodyPr/>
          <a:lstStyle/>
          <a:p>
            <a:fld id="{2C2B6272-977B-4C4C-ACE8-DD502AEA77C0}" type="slidenum">
              <a:rPr lang="en-US" smtClean="0"/>
              <a:t>‹#›</a:t>
            </a:fld>
            <a:endParaRPr lang="en-US"/>
          </a:p>
        </p:txBody>
      </p:sp>
    </p:spTree>
    <p:extLst>
      <p:ext uri="{BB962C8B-B14F-4D97-AF65-F5344CB8AC3E}">
        <p14:creationId xmlns:p14="http://schemas.microsoft.com/office/powerpoint/2010/main" val="2121767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E8914-AF09-4E2B-B312-7A8D61D0A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5822A0-C65D-4CB6-914B-D51801EB77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2A9252-EA17-46C7-8D89-8DF69223A800}"/>
              </a:ext>
            </a:extLst>
          </p:cNvPr>
          <p:cNvSpPr>
            <a:spLocks noGrp="1"/>
          </p:cNvSpPr>
          <p:nvPr>
            <p:ph type="dt" sz="half" idx="10"/>
          </p:nvPr>
        </p:nvSpPr>
        <p:spPr/>
        <p:txBody>
          <a:bodyPr/>
          <a:lstStyle/>
          <a:p>
            <a:fld id="{FBDADDB2-6F5A-4AC1-B9AF-BDA4A48FEABC}" type="datetimeFigureOut">
              <a:rPr lang="en-US" smtClean="0"/>
              <a:t>7/6/2021</a:t>
            </a:fld>
            <a:endParaRPr lang="en-US"/>
          </a:p>
        </p:txBody>
      </p:sp>
      <p:sp>
        <p:nvSpPr>
          <p:cNvPr id="5" name="Footer Placeholder 4">
            <a:extLst>
              <a:ext uri="{FF2B5EF4-FFF2-40B4-BE49-F238E27FC236}">
                <a16:creationId xmlns:a16="http://schemas.microsoft.com/office/drawing/2014/main" id="{56D8DD05-F098-4E17-92E9-6AFF530939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851000-0FED-411D-8E70-BAD630AA2E78}"/>
              </a:ext>
            </a:extLst>
          </p:cNvPr>
          <p:cNvSpPr>
            <a:spLocks noGrp="1"/>
          </p:cNvSpPr>
          <p:nvPr>
            <p:ph type="sldNum" sz="quarter" idx="12"/>
          </p:nvPr>
        </p:nvSpPr>
        <p:spPr/>
        <p:txBody>
          <a:bodyPr/>
          <a:lstStyle/>
          <a:p>
            <a:fld id="{2C2B6272-977B-4C4C-ACE8-DD502AEA77C0}" type="slidenum">
              <a:rPr lang="en-US" smtClean="0"/>
              <a:t>‹#›</a:t>
            </a:fld>
            <a:endParaRPr lang="en-US"/>
          </a:p>
        </p:txBody>
      </p:sp>
    </p:spTree>
    <p:extLst>
      <p:ext uri="{BB962C8B-B14F-4D97-AF65-F5344CB8AC3E}">
        <p14:creationId xmlns:p14="http://schemas.microsoft.com/office/powerpoint/2010/main" val="2038233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444D3-A482-4364-B1D2-B5D2C1732A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9D3E66-314A-4034-92A7-F06A9E2EAC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1475B1-61A2-45B1-A13B-1814BD5DB485}"/>
              </a:ext>
            </a:extLst>
          </p:cNvPr>
          <p:cNvSpPr>
            <a:spLocks noGrp="1"/>
          </p:cNvSpPr>
          <p:nvPr>
            <p:ph type="dt" sz="half" idx="10"/>
          </p:nvPr>
        </p:nvSpPr>
        <p:spPr/>
        <p:txBody>
          <a:bodyPr/>
          <a:lstStyle/>
          <a:p>
            <a:fld id="{FBDADDB2-6F5A-4AC1-B9AF-BDA4A48FEABC}" type="datetimeFigureOut">
              <a:rPr lang="en-US" smtClean="0"/>
              <a:t>7/6/2021</a:t>
            </a:fld>
            <a:endParaRPr lang="en-US"/>
          </a:p>
        </p:txBody>
      </p:sp>
      <p:sp>
        <p:nvSpPr>
          <p:cNvPr id="5" name="Footer Placeholder 4">
            <a:extLst>
              <a:ext uri="{FF2B5EF4-FFF2-40B4-BE49-F238E27FC236}">
                <a16:creationId xmlns:a16="http://schemas.microsoft.com/office/drawing/2014/main" id="{3E3303E5-9483-4E2D-8A52-428D1D657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0D50E-46BD-4459-8465-7CB51EE560C0}"/>
              </a:ext>
            </a:extLst>
          </p:cNvPr>
          <p:cNvSpPr>
            <a:spLocks noGrp="1"/>
          </p:cNvSpPr>
          <p:nvPr>
            <p:ph type="sldNum" sz="quarter" idx="12"/>
          </p:nvPr>
        </p:nvSpPr>
        <p:spPr/>
        <p:txBody>
          <a:bodyPr/>
          <a:lstStyle/>
          <a:p>
            <a:fld id="{2C2B6272-977B-4C4C-ACE8-DD502AEA77C0}" type="slidenum">
              <a:rPr lang="en-US" smtClean="0"/>
              <a:t>‹#›</a:t>
            </a:fld>
            <a:endParaRPr lang="en-US"/>
          </a:p>
        </p:txBody>
      </p:sp>
    </p:spTree>
    <p:extLst>
      <p:ext uri="{BB962C8B-B14F-4D97-AF65-F5344CB8AC3E}">
        <p14:creationId xmlns:p14="http://schemas.microsoft.com/office/powerpoint/2010/main" val="2174203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1EDC9-D3D2-4DDA-ABCE-064C20E90E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F0BC69-F567-474C-A399-0A8C4E11F1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978ADA-0D2B-47CB-99D0-C67FFA3AD8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B16322-8F00-4458-8B9D-603AF5A58350}"/>
              </a:ext>
            </a:extLst>
          </p:cNvPr>
          <p:cNvSpPr>
            <a:spLocks noGrp="1"/>
          </p:cNvSpPr>
          <p:nvPr>
            <p:ph type="dt" sz="half" idx="10"/>
          </p:nvPr>
        </p:nvSpPr>
        <p:spPr/>
        <p:txBody>
          <a:bodyPr/>
          <a:lstStyle/>
          <a:p>
            <a:fld id="{FBDADDB2-6F5A-4AC1-B9AF-BDA4A48FEABC}" type="datetimeFigureOut">
              <a:rPr lang="en-US" smtClean="0"/>
              <a:t>7/6/2021</a:t>
            </a:fld>
            <a:endParaRPr lang="en-US"/>
          </a:p>
        </p:txBody>
      </p:sp>
      <p:sp>
        <p:nvSpPr>
          <p:cNvPr id="6" name="Footer Placeholder 5">
            <a:extLst>
              <a:ext uri="{FF2B5EF4-FFF2-40B4-BE49-F238E27FC236}">
                <a16:creationId xmlns:a16="http://schemas.microsoft.com/office/drawing/2014/main" id="{62D00985-F7D5-47FA-A725-D0DE9866B2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1B70A8-ABCD-4077-B2F7-72D49E970004}"/>
              </a:ext>
            </a:extLst>
          </p:cNvPr>
          <p:cNvSpPr>
            <a:spLocks noGrp="1"/>
          </p:cNvSpPr>
          <p:nvPr>
            <p:ph type="sldNum" sz="quarter" idx="12"/>
          </p:nvPr>
        </p:nvSpPr>
        <p:spPr/>
        <p:txBody>
          <a:bodyPr/>
          <a:lstStyle/>
          <a:p>
            <a:fld id="{2C2B6272-977B-4C4C-ACE8-DD502AEA77C0}" type="slidenum">
              <a:rPr lang="en-US" smtClean="0"/>
              <a:t>‹#›</a:t>
            </a:fld>
            <a:endParaRPr lang="en-US"/>
          </a:p>
        </p:txBody>
      </p:sp>
    </p:spTree>
    <p:extLst>
      <p:ext uri="{BB962C8B-B14F-4D97-AF65-F5344CB8AC3E}">
        <p14:creationId xmlns:p14="http://schemas.microsoft.com/office/powerpoint/2010/main" val="225036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61CC9-968B-4815-B21E-C472B984ED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7F8EA6-18BA-41E7-B68D-799182A47B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A72101-66C4-4C19-A98F-F909AE2729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C1751A-31C7-4DAE-AFC7-1C2915A0FC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EDA861-01A6-40FD-969E-B59FAB3021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EB6B6F-7043-4557-88E7-11CC96ED8E00}"/>
              </a:ext>
            </a:extLst>
          </p:cNvPr>
          <p:cNvSpPr>
            <a:spLocks noGrp="1"/>
          </p:cNvSpPr>
          <p:nvPr>
            <p:ph type="dt" sz="half" idx="10"/>
          </p:nvPr>
        </p:nvSpPr>
        <p:spPr/>
        <p:txBody>
          <a:bodyPr/>
          <a:lstStyle/>
          <a:p>
            <a:fld id="{FBDADDB2-6F5A-4AC1-B9AF-BDA4A48FEABC}" type="datetimeFigureOut">
              <a:rPr lang="en-US" smtClean="0"/>
              <a:t>7/6/2021</a:t>
            </a:fld>
            <a:endParaRPr lang="en-US"/>
          </a:p>
        </p:txBody>
      </p:sp>
      <p:sp>
        <p:nvSpPr>
          <p:cNvPr id="8" name="Footer Placeholder 7">
            <a:extLst>
              <a:ext uri="{FF2B5EF4-FFF2-40B4-BE49-F238E27FC236}">
                <a16:creationId xmlns:a16="http://schemas.microsoft.com/office/drawing/2014/main" id="{8568B938-B5A1-4DBA-8664-0DBB9000B1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D83AF6-D80C-4ADA-8559-52EE6AF01A06}"/>
              </a:ext>
            </a:extLst>
          </p:cNvPr>
          <p:cNvSpPr>
            <a:spLocks noGrp="1"/>
          </p:cNvSpPr>
          <p:nvPr>
            <p:ph type="sldNum" sz="quarter" idx="12"/>
          </p:nvPr>
        </p:nvSpPr>
        <p:spPr/>
        <p:txBody>
          <a:bodyPr/>
          <a:lstStyle/>
          <a:p>
            <a:fld id="{2C2B6272-977B-4C4C-ACE8-DD502AEA77C0}" type="slidenum">
              <a:rPr lang="en-US" smtClean="0"/>
              <a:t>‹#›</a:t>
            </a:fld>
            <a:endParaRPr lang="en-US"/>
          </a:p>
        </p:txBody>
      </p:sp>
    </p:spTree>
    <p:extLst>
      <p:ext uri="{BB962C8B-B14F-4D97-AF65-F5344CB8AC3E}">
        <p14:creationId xmlns:p14="http://schemas.microsoft.com/office/powerpoint/2010/main" val="532635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542E2-7075-4787-844B-E4CACFE0F4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022BD3-2C0A-4832-89D0-7F1571350288}"/>
              </a:ext>
            </a:extLst>
          </p:cNvPr>
          <p:cNvSpPr>
            <a:spLocks noGrp="1"/>
          </p:cNvSpPr>
          <p:nvPr>
            <p:ph type="dt" sz="half" idx="10"/>
          </p:nvPr>
        </p:nvSpPr>
        <p:spPr/>
        <p:txBody>
          <a:bodyPr/>
          <a:lstStyle/>
          <a:p>
            <a:fld id="{FBDADDB2-6F5A-4AC1-B9AF-BDA4A48FEABC}" type="datetimeFigureOut">
              <a:rPr lang="en-US" smtClean="0"/>
              <a:t>7/6/2021</a:t>
            </a:fld>
            <a:endParaRPr lang="en-US"/>
          </a:p>
        </p:txBody>
      </p:sp>
      <p:sp>
        <p:nvSpPr>
          <p:cNvPr id="4" name="Footer Placeholder 3">
            <a:extLst>
              <a:ext uri="{FF2B5EF4-FFF2-40B4-BE49-F238E27FC236}">
                <a16:creationId xmlns:a16="http://schemas.microsoft.com/office/drawing/2014/main" id="{B1661264-393F-4208-9E19-7042B3EAC5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28846A-8525-41D9-97C5-0D395B7F5345}"/>
              </a:ext>
            </a:extLst>
          </p:cNvPr>
          <p:cNvSpPr>
            <a:spLocks noGrp="1"/>
          </p:cNvSpPr>
          <p:nvPr>
            <p:ph type="sldNum" sz="quarter" idx="12"/>
          </p:nvPr>
        </p:nvSpPr>
        <p:spPr/>
        <p:txBody>
          <a:bodyPr/>
          <a:lstStyle/>
          <a:p>
            <a:fld id="{2C2B6272-977B-4C4C-ACE8-DD502AEA77C0}" type="slidenum">
              <a:rPr lang="en-US" smtClean="0"/>
              <a:t>‹#›</a:t>
            </a:fld>
            <a:endParaRPr lang="en-US"/>
          </a:p>
        </p:txBody>
      </p:sp>
    </p:spTree>
    <p:extLst>
      <p:ext uri="{BB962C8B-B14F-4D97-AF65-F5344CB8AC3E}">
        <p14:creationId xmlns:p14="http://schemas.microsoft.com/office/powerpoint/2010/main" val="1351718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9D062C-9EA8-4E1F-A637-9389C96EEA53}"/>
              </a:ext>
            </a:extLst>
          </p:cNvPr>
          <p:cNvSpPr>
            <a:spLocks noGrp="1"/>
          </p:cNvSpPr>
          <p:nvPr>
            <p:ph type="dt" sz="half" idx="10"/>
          </p:nvPr>
        </p:nvSpPr>
        <p:spPr/>
        <p:txBody>
          <a:bodyPr/>
          <a:lstStyle/>
          <a:p>
            <a:fld id="{FBDADDB2-6F5A-4AC1-B9AF-BDA4A48FEABC}" type="datetimeFigureOut">
              <a:rPr lang="en-US" smtClean="0"/>
              <a:t>7/6/2021</a:t>
            </a:fld>
            <a:endParaRPr lang="en-US"/>
          </a:p>
        </p:txBody>
      </p:sp>
      <p:sp>
        <p:nvSpPr>
          <p:cNvPr id="3" name="Footer Placeholder 2">
            <a:extLst>
              <a:ext uri="{FF2B5EF4-FFF2-40B4-BE49-F238E27FC236}">
                <a16:creationId xmlns:a16="http://schemas.microsoft.com/office/drawing/2014/main" id="{350599A5-B475-4561-8750-AE108B0701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BB7ABA-EC3D-4F51-A596-B268CE091D47}"/>
              </a:ext>
            </a:extLst>
          </p:cNvPr>
          <p:cNvSpPr>
            <a:spLocks noGrp="1"/>
          </p:cNvSpPr>
          <p:nvPr>
            <p:ph type="sldNum" sz="quarter" idx="12"/>
          </p:nvPr>
        </p:nvSpPr>
        <p:spPr/>
        <p:txBody>
          <a:bodyPr/>
          <a:lstStyle/>
          <a:p>
            <a:fld id="{2C2B6272-977B-4C4C-ACE8-DD502AEA77C0}" type="slidenum">
              <a:rPr lang="en-US" smtClean="0"/>
              <a:t>‹#›</a:t>
            </a:fld>
            <a:endParaRPr lang="en-US"/>
          </a:p>
        </p:txBody>
      </p:sp>
    </p:spTree>
    <p:extLst>
      <p:ext uri="{BB962C8B-B14F-4D97-AF65-F5344CB8AC3E}">
        <p14:creationId xmlns:p14="http://schemas.microsoft.com/office/powerpoint/2010/main" val="937224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56C5E-2AEE-4A38-B95C-1B97043877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72F718-D9DF-415C-8E77-04BA10ECD2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FF91A2-742B-4CB3-BB07-60F0F64608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64C104-2FFF-4E47-BDFB-4E15453EFA3B}"/>
              </a:ext>
            </a:extLst>
          </p:cNvPr>
          <p:cNvSpPr>
            <a:spLocks noGrp="1"/>
          </p:cNvSpPr>
          <p:nvPr>
            <p:ph type="dt" sz="half" idx="10"/>
          </p:nvPr>
        </p:nvSpPr>
        <p:spPr/>
        <p:txBody>
          <a:bodyPr/>
          <a:lstStyle/>
          <a:p>
            <a:fld id="{FBDADDB2-6F5A-4AC1-B9AF-BDA4A48FEABC}" type="datetimeFigureOut">
              <a:rPr lang="en-US" smtClean="0"/>
              <a:t>7/6/2021</a:t>
            </a:fld>
            <a:endParaRPr lang="en-US"/>
          </a:p>
        </p:txBody>
      </p:sp>
      <p:sp>
        <p:nvSpPr>
          <p:cNvPr id="6" name="Footer Placeholder 5">
            <a:extLst>
              <a:ext uri="{FF2B5EF4-FFF2-40B4-BE49-F238E27FC236}">
                <a16:creationId xmlns:a16="http://schemas.microsoft.com/office/drawing/2014/main" id="{32B8523E-F39A-4C53-91C5-28DF1F67F6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8264E5-D6D7-4934-8D72-16086A6971F0}"/>
              </a:ext>
            </a:extLst>
          </p:cNvPr>
          <p:cNvSpPr>
            <a:spLocks noGrp="1"/>
          </p:cNvSpPr>
          <p:nvPr>
            <p:ph type="sldNum" sz="quarter" idx="12"/>
          </p:nvPr>
        </p:nvSpPr>
        <p:spPr/>
        <p:txBody>
          <a:bodyPr/>
          <a:lstStyle/>
          <a:p>
            <a:fld id="{2C2B6272-977B-4C4C-ACE8-DD502AEA77C0}" type="slidenum">
              <a:rPr lang="en-US" smtClean="0"/>
              <a:t>‹#›</a:t>
            </a:fld>
            <a:endParaRPr lang="en-US"/>
          </a:p>
        </p:txBody>
      </p:sp>
    </p:spTree>
    <p:extLst>
      <p:ext uri="{BB962C8B-B14F-4D97-AF65-F5344CB8AC3E}">
        <p14:creationId xmlns:p14="http://schemas.microsoft.com/office/powerpoint/2010/main" val="215705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5D4CB-2576-4D26-B96C-6FFC002916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0CE691-5AA7-4AE6-A559-0F615509EA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0CB371-CD0B-408F-B94B-15F3D819F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C7B397-4020-4E67-AC23-1E7DFB7E2EBF}"/>
              </a:ext>
            </a:extLst>
          </p:cNvPr>
          <p:cNvSpPr>
            <a:spLocks noGrp="1"/>
          </p:cNvSpPr>
          <p:nvPr>
            <p:ph type="dt" sz="half" idx="10"/>
          </p:nvPr>
        </p:nvSpPr>
        <p:spPr/>
        <p:txBody>
          <a:bodyPr/>
          <a:lstStyle/>
          <a:p>
            <a:fld id="{FBDADDB2-6F5A-4AC1-B9AF-BDA4A48FEABC}" type="datetimeFigureOut">
              <a:rPr lang="en-US" smtClean="0"/>
              <a:t>7/6/2021</a:t>
            </a:fld>
            <a:endParaRPr lang="en-US"/>
          </a:p>
        </p:txBody>
      </p:sp>
      <p:sp>
        <p:nvSpPr>
          <p:cNvPr id="6" name="Footer Placeholder 5">
            <a:extLst>
              <a:ext uri="{FF2B5EF4-FFF2-40B4-BE49-F238E27FC236}">
                <a16:creationId xmlns:a16="http://schemas.microsoft.com/office/drawing/2014/main" id="{85AA171C-8EE6-4868-8B51-8F0F5B4520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C062A9-E2CF-4B95-93BA-A30F12CE8D6C}"/>
              </a:ext>
            </a:extLst>
          </p:cNvPr>
          <p:cNvSpPr>
            <a:spLocks noGrp="1"/>
          </p:cNvSpPr>
          <p:nvPr>
            <p:ph type="sldNum" sz="quarter" idx="12"/>
          </p:nvPr>
        </p:nvSpPr>
        <p:spPr/>
        <p:txBody>
          <a:bodyPr/>
          <a:lstStyle/>
          <a:p>
            <a:fld id="{2C2B6272-977B-4C4C-ACE8-DD502AEA77C0}" type="slidenum">
              <a:rPr lang="en-US" smtClean="0"/>
              <a:t>‹#›</a:t>
            </a:fld>
            <a:endParaRPr lang="en-US"/>
          </a:p>
        </p:txBody>
      </p:sp>
    </p:spTree>
    <p:extLst>
      <p:ext uri="{BB962C8B-B14F-4D97-AF65-F5344CB8AC3E}">
        <p14:creationId xmlns:p14="http://schemas.microsoft.com/office/powerpoint/2010/main" val="1031181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37853C-2F9E-449F-8535-A61A602F09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C2C25D-2544-432A-B544-1ED2D3F2C5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5AA584-68FD-4F63-8FDC-C9C82CA62B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DADDB2-6F5A-4AC1-B9AF-BDA4A48FEABC}" type="datetimeFigureOut">
              <a:rPr lang="en-US" smtClean="0"/>
              <a:t>7/6/2021</a:t>
            </a:fld>
            <a:endParaRPr lang="en-US"/>
          </a:p>
        </p:txBody>
      </p:sp>
      <p:sp>
        <p:nvSpPr>
          <p:cNvPr id="5" name="Footer Placeholder 4">
            <a:extLst>
              <a:ext uri="{FF2B5EF4-FFF2-40B4-BE49-F238E27FC236}">
                <a16:creationId xmlns:a16="http://schemas.microsoft.com/office/drawing/2014/main" id="{BCD52881-8BA9-4552-8BA2-B531B0D057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D359A2-72FA-436D-AC11-D5F5430E71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2B6272-977B-4C4C-ACE8-DD502AEA77C0}" type="slidenum">
              <a:rPr lang="en-US" smtClean="0"/>
              <a:t>‹#›</a:t>
            </a:fld>
            <a:endParaRPr lang="en-US"/>
          </a:p>
        </p:txBody>
      </p:sp>
    </p:spTree>
    <p:extLst>
      <p:ext uri="{BB962C8B-B14F-4D97-AF65-F5344CB8AC3E}">
        <p14:creationId xmlns:p14="http://schemas.microsoft.com/office/powerpoint/2010/main" val="2410039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hyperlink" Target="https://sharonlechter.com/blog/2018/12/12/change-perspective/" TargetMode="External"/><Relationship Id="rId4" Type="http://schemas.openxmlformats.org/officeDocument/2006/relationships/hyperlink" Target="https://medium.com/@drmichellepearce/b3b0d0eef77f?sk=72e672f7107ea056126ff4a3434379e0&amp;source=friends_lin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medium.com/swlh/no-one-will-protect-your-time-for-you-d2b7a2e29396" TargetMode="External"/><Relationship Id="rId5" Type="http://schemas.openxmlformats.org/officeDocument/2006/relationships/hyperlink" Target="https://www.jordangrayconsulting.com/how-to-fiercely-protect-your-time/" TargetMode="Externa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hyperlink" Target="https://www.meetup.com/" TargetMode="External"/><Relationship Id="rId7"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hyperlink" Target="mailto:Michelle.Pearce@umaryland.edu" TargetMode="External"/><Relationship Id="rId4" Type="http://schemas.openxmlformats.org/officeDocument/2006/relationships/hyperlink" Target="https://www.citysocializer.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mindbodygreen.com/0-22916/an-8step-guide-to-tapping-into-your-spiritual-side-today.html" TargetMode="External"/><Relationship Id="rId4" Type="http://schemas.openxmlformats.org/officeDocument/2006/relationships/hyperlink" Target="https://amzn.to/2JLGAQj"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self-compassion.org/" TargetMode="External"/><Relationship Id="rId5" Type="http://schemas.openxmlformats.org/officeDocument/2006/relationships/hyperlink" Target="https://mashable.com/article/give-yourself-grace/" TargetMode="Externa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8" Type="http://schemas.openxmlformats.org/officeDocument/2006/relationships/hyperlink" Target="https://lifechangers.info/" TargetMode="External"/><Relationship Id="rId3" Type="http://schemas.openxmlformats.org/officeDocument/2006/relationships/image" Target="../media/image24.jpeg"/><Relationship Id="rId7" Type="http://schemas.openxmlformats.org/officeDocument/2006/relationships/hyperlink" Target="http://www.drmichellepearce.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psychologytoday.com/us/therapists" TargetMode="External"/><Relationship Id="rId5" Type="http://schemas.openxmlformats.org/officeDocument/2006/relationships/hyperlink" Target="https://www.betterhelp.com/helpme/?utm_source=AdWords&amp;utm_medium=Search_PPC_c&amp;utm_term=better+help_e&amp;utm_content=121758997576&amp;network=g&amp;placement=&amp;target=&amp;matchtype=e&amp;utm_campaign=12828978885&amp;ad_type=text&amp;adposition=&amp;gclid=CjwKCAjw8cCGBhB6EiwAgOReyz3sprn30mqMLM-yg4o3GMjKxzs6Y8QTM2XttGL1hA5qi-12M4k8yhoCHvkQAvD_BwE&amp;not_found=1&amp;gor=helpme" TargetMode="Externa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177%2F2164956120976554"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bha.health.maryland.gov/Pages/bha-covid-19.asp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mailto:sherrie.noonan@maryland.gov"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youtube.com/user/yogawithadriene" TargetMode="External"/><Relationship Id="rId5" Type="http://schemas.openxmlformats.org/officeDocument/2006/relationships/hyperlink" Target="https://www.insider.com/work-out-at-home-free-gym-fitness-resources-workouts-2020-3" TargetMode="Externa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8" Type="http://schemas.openxmlformats.org/officeDocument/2006/relationships/hyperlink" Target="http://www.freemindfulness.org/download" TargetMode="External"/><Relationship Id="rId3" Type="http://schemas.openxmlformats.org/officeDocument/2006/relationships/image" Target="../media/image11.jpg"/><Relationship Id="rId7" Type="http://schemas.openxmlformats.org/officeDocument/2006/relationships/hyperlink" Target="https://www.uclahealth.org/marc/body.cfm?id=22&amp;iirf_redirect=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wikihow.com/Meditate" TargetMode="External"/><Relationship Id="rId5" Type="http://schemas.openxmlformats.org/officeDocument/2006/relationships/hyperlink" Target="http://www.ted.com/speakers/andy_puddicombe" TargetMode="Externa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www.medicalnewstoday.com/articles/296579" TargetMode="External"/><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hyperlink" Target="https://www.mcgill.ca/counselling/files/counselling/20_questions_to_challenge_negative_thoughts_0.pdf" TargetMode="External"/><Relationship Id="rId4" Type="http://schemas.openxmlformats.org/officeDocument/2006/relationships/hyperlink" Target="https://www.simplypsychology.org/cognitive-therapy.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2B46D5A-B1CE-40B1-82FF-9E7D9127308E}"/>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b="14449"/>
          <a:stretch/>
        </p:blipFill>
        <p:spPr>
          <a:xfrm>
            <a:off x="20" y="1"/>
            <a:ext cx="12191980" cy="6857999"/>
          </a:xfrm>
          <a:prstGeom prst="rect">
            <a:avLst/>
          </a:prstGeom>
        </p:spPr>
      </p:pic>
      <p:sp>
        <p:nvSpPr>
          <p:cNvPr id="2" name="Title 1">
            <a:extLst>
              <a:ext uri="{FF2B5EF4-FFF2-40B4-BE49-F238E27FC236}">
                <a16:creationId xmlns:a16="http://schemas.microsoft.com/office/drawing/2014/main" id="{FCE9A7A7-2619-4A21-BD7E-01B4F522381D}"/>
              </a:ext>
            </a:extLst>
          </p:cNvPr>
          <p:cNvSpPr>
            <a:spLocks noGrp="1"/>
          </p:cNvSpPr>
          <p:nvPr>
            <p:ph type="ctrTitle"/>
          </p:nvPr>
        </p:nvSpPr>
        <p:spPr>
          <a:xfrm>
            <a:off x="1023255" y="653143"/>
            <a:ext cx="10711545" cy="3849583"/>
          </a:xfrm>
        </p:spPr>
        <p:txBody>
          <a:bodyPr>
            <a:normAutofit fontScale="90000"/>
          </a:bodyPr>
          <a:lstStyle/>
          <a:p>
            <a:br>
              <a:rPr lang="en-US" sz="3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US" sz="73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10 Tips for Building Resilience </a:t>
            </a:r>
            <a:br>
              <a:rPr lang="en-US" sz="73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US" sz="73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and Preventing Burnout </a:t>
            </a:r>
            <a:br>
              <a:rPr lang="en-US"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br>
              <a:rPr lang="en-US" sz="3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3800" dirty="0">
              <a:solidFill>
                <a:srgbClr val="FFFFFF"/>
              </a:solidFill>
            </a:endParaRPr>
          </a:p>
        </p:txBody>
      </p:sp>
      <p:sp>
        <p:nvSpPr>
          <p:cNvPr id="3" name="Subtitle 2">
            <a:extLst>
              <a:ext uri="{FF2B5EF4-FFF2-40B4-BE49-F238E27FC236}">
                <a16:creationId xmlns:a16="http://schemas.microsoft.com/office/drawing/2014/main" id="{8BA1A755-5BDE-4A5F-ADB7-46AB72E4ADFB}"/>
              </a:ext>
            </a:extLst>
          </p:cNvPr>
          <p:cNvSpPr>
            <a:spLocks noGrp="1"/>
          </p:cNvSpPr>
          <p:nvPr>
            <p:ph type="subTitle" idx="1"/>
          </p:nvPr>
        </p:nvSpPr>
        <p:spPr>
          <a:xfrm>
            <a:off x="1371599" y="4093029"/>
            <a:ext cx="10363201" cy="2439389"/>
          </a:xfrm>
        </p:spPr>
        <p:txBody>
          <a:bodyPr>
            <a:normAutofit lnSpcReduction="10000"/>
          </a:bodyPr>
          <a:lstStyle/>
          <a:p>
            <a:r>
              <a:rPr lang="en-US" sz="3200" b="1" dirty="0">
                <a:solidFill>
                  <a:srgbClr val="FBE9EF"/>
                </a:solidFill>
              </a:rPr>
              <a:t>Michelle Pearce, PhD</a:t>
            </a:r>
          </a:p>
          <a:p>
            <a:r>
              <a:rPr lang="en-US" sz="3200" b="1" dirty="0">
                <a:solidFill>
                  <a:srgbClr val="FBE9EF"/>
                </a:solidFill>
              </a:rPr>
              <a:t>Professor and Clinical Psychologist</a:t>
            </a:r>
          </a:p>
          <a:p>
            <a:r>
              <a:rPr lang="en-US" sz="3200" b="1" dirty="0">
                <a:solidFill>
                  <a:srgbClr val="FBE9EF"/>
                </a:solidFill>
              </a:rPr>
              <a:t>Graduate School, University of Maryland, Baltimore</a:t>
            </a:r>
          </a:p>
          <a:p>
            <a:r>
              <a:rPr lang="en-US" sz="2000" i="1" dirty="0">
                <a:solidFill>
                  <a:srgbClr val="FBE9EF"/>
                </a:solidFill>
                <a:effectLst/>
                <a:latin typeface="Arial" panose="020B0604020202020204" pitchFamily="34" charset="0"/>
                <a:ea typeface="Calibri" panose="020F0502020204030204" pitchFamily="34" charset="0"/>
              </a:rPr>
              <a:t>BHA/MedChi Behavioral Health Webinar Series: </a:t>
            </a:r>
          </a:p>
          <a:p>
            <a:r>
              <a:rPr lang="en-US" sz="2000" i="1" dirty="0">
                <a:solidFill>
                  <a:srgbClr val="FBE9EF"/>
                </a:solidFill>
                <a:effectLst/>
                <a:latin typeface="Arial" panose="020B0604020202020204" pitchFamily="34" charset="0"/>
                <a:ea typeface="Calibri" panose="020F0502020204030204" pitchFamily="34" charset="0"/>
              </a:rPr>
              <a:t>Helping the Helpers and Those They Serve</a:t>
            </a:r>
            <a:endParaRPr lang="en-US" sz="1600" i="1" dirty="0">
              <a:solidFill>
                <a:srgbClr val="FBE9EF"/>
              </a:solidFill>
            </a:endParaRPr>
          </a:p>
        </p:txBody>
      </p:sp>
    </p:spTree>
    <p:extLst>
      <p:ext uri="{BB962C8B-B14F-4D97-AF65-F5344CB8AC3E}">
        <p14:creationId xmlns:p14="http://schemas.microsoft.com/office/powerpoint/2010/main" val="41183732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2"/>
            <a:ext cx="6711020" cy="278186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6137A3C-9041-48A4-B390-521740C5C424}"/>
              </a:ext>
            </a:extLst>
          </p:cNvPr>
          <p:cNvSpPr>
            <a:spLocks noGrp="1"/>
          </p:cNvSpPr>
          <p:nvPr>
            <p:ph type="title"/>
          </p:nvPr>
        </p:nvSpPr>
        <p:spPr>
          <a:xfrm>
            <a:off x="774698" y="762000"/>
            <a:ext cx="6108725" cy="2144162"/>
          </a:xfrm>
        </p:spPr>
        <p:txBody>
          <a:bodyPr>
            <a:normAutofit/>
          </a:bodyPr>
          <a:lstStyle/>
          <a:p>
            <a:r>
              <a:rPr lang="en-US" b="1" dirty="0">
                <a:solidFill>
                  <a:srgbClr val="FFFFFF"/>
                </a:solidFill>
              </a:rPr>
              <a:t>5. Consider a New  </a:t>
            </a:r>
            <a:br>
              <a:rPr lang="en-US" b="1" dirty="0">
                <a:solidFill>
                  <a:srgbClr val="FFFFFF"/>
                </a:solidFill>
              </a:rPr>
            </a:br>
            <a:r>
              <a:rPr lang="en-US" b="1" dirty="0">
                <a:solidFill>
                  <a:srgbClr val="FFFFFF"/>
                </a:solidFill>
              </a:rPr>
              <a:t>    Perspective </a:t>
            </a:r>
          </a:p>
        </p:txBody>
      </p:sp>
      <p:pic>
        <p:nvPicPr>
          <p:cNvPr id="4" name="Content Placeholder 4" descr="A stack of flyers on a sidewalk&#10;&#10;Description automatically generated">
            <a:extLst>
              <a:ext uri="{FF2B5EF4-FFF2-40B4-BE49-F238E27FC236}">
                <a16:creationId xmlns:a16="http://schemas.microsoft.com/office/drawing/2014/main" id="{2C8D6825-A92B-4D4C-9919-8679948853EB}"/>
              </a:ext>
            </a:extLst>
          </p:cNvPr>
          <p:cNvPicPr>
            <a:picLocks noChangeAspect="1"/>
          </p:cNvPicPr>
          <p:nvPr/>
        </p:nvPicPr>
        <p:blipFill rotWithShape="1">
          <a:blip r:embed="rId3">
            <a:extLst>
              <a:ext uri="{28A0092B-C50C-407E-A947-70E740481C1C}">
                <a14:useLocalDpi xmlns:a14="http://schemas.microsoft.com/office/drawing/2010/main" val="0"/>
              </a:ext>
            </a:extLst>
          </a:blip>
          <a:srcRect t="344" r="2" b="14810"/>
          <a:stretch/>
        </p:blipFill>
        <p:spPr>
          <a:xfrm>
            <a:off x="7479903" y="3648779"/>
            <a:ext cx="4371502" cy="2781865"/>
          </a:xfrm>
          <a:prstGeom prst="rect">
            <a:avLst/>
          </a:prstGeom>
        </p:spPr>
      </p:pic>
      <p:sp>
        <p:nvSpPr>
          <p:cNvPr id="24" name="Rectangle 23">
            <a:extLst>
              <a:ext uri="{FF2B5EF4-FFF2-40B4-BE49-F238E27FC236}">
                <a16:creationId xmlns:a16="http://schemas.microsoft.com/office/drawing/2014/main" id="{2A8B9026-04DF-499B-A388-67FCB7435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505" y="3395972"/>
            <a:ext cx="1332806" cy="1417320"/>
          </a:xfrm>
          <a:prstGeom prst="rect">
            <a:avLst/>
          </a:prstGeom>
          <a:solidFill>
            <a:srgbClr val="615FE0">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Rectangle 25">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4" y="4965192"/>
            <a:ext cx="1338257" cy="1417320"/>
          </a:xfrm>
          <a:prstGeom prst="rect">
            <a:avLst/>
          </a:prstGeom>
          <a:solidFill>
            <a:srgbClr val="4E3B3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Rectangle 27">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75100" y="3395974"/>
            <a:ext cx="5193903" cy="3006661"/>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a16="http://schemas.microsoft.com/office/drawing/2014/main" id="{7DB8ECB0-FF01-4A93-9700-99951B4B6C90}"/>
              </a:ext>
            </a:extLst>
          </p:cNvPr>
          <p:cNvSpPr>
            <a:spLocks noGrp="1"/>
          </p:cNvSpPr>
          <p:nvPr>
            <p:ph idx="1"/>
          </p:nvPr>
        </p:nvSpPr>
        <p:spPr>
          <a:xfrm>
            <a:off x="2286000" y="3648548"/>
            <a:ext cx="4597423" cy="2481864"/>
          </a:xfrm>
        </p:spPr>
        <p:txBody>
          <a:bodyPr anchor="ctr">
            <a:normAutofit/>
          </a:bodyPr>
          <a:lstStyle/>
          <a:p>
            <a:r>
              <a:rPr lang="en-US" dirty="0">
                <a:hlinkClick r:id="rId4"/>
              </a:rPr>
              <a:t>Beyond Resilience: How to Bloom in the Dark</a:t>
            </a:r>
          </a:p>
          <a:p>
            <a:r>
              <a:rPr lang="en-US" dirty="0">
                <a:hlinkClick r:id="rId5"/>
              </a:rPr>
              <a:t>5 ways to Change Your Perspective </a:t>
            </a:r>
            <a:endParaRPr lang="en-US" dirty="0"/>
          </a:p>
          <a:p>
            <a:pPr marL="0" indent="0">
              <a:buNone/>
            </a:pPr>
            <a:endParaRPr lang="en-US" sz="2400" dirty="0"/>
          </a:p>
        </p:txBody>
      </p:sp>
      <p:pic>
        <p:nvPicPr>
          <p:cNvPr id="8" name="Picture 7" descr="A picture containing ground, outdoor, flower, plant&#10;&#10;Description automatically generated">
            <a:extLst>
              <a:ext uri="{FF2B5EF4-FFF2-40B4-BE49-F238E27FC236}">
                <a16:creationId xmlns:a16="http://schemas.microsoft.com/office/drawing/2014/main" id="{A45AD8DE-20E2-412E-9494-014949C56726}"/>
              </a:ext>
            </a:extLst>
          </p:cNvPr>
          <p:cNvPicPr>
            <a:picLocks noChangeAspect="1"/>
          </p:cNvPicPr>
          <p:nvPr/>
        </p:nvPicPr>
        <p:blipFill rotWithShape="1">
          <a:blip r:embed="rId6">
            <a:extLst>
              <a:ext uri="{28A0092B-C50C-407E-A947-70E740481C1C}">
                <a14:useLocalDpi xmlns:a14="http://schemas.microsoft.com/office/drawing/2010/main" val="0"/>
              </a:ext>
            </a:extLst>
          </a:blip>
          <a:srcRect t="6744" r="2" b="1553"/>
          <a:stretch/>
        </p:blipFill>
        <p:spPr>
          <a:xfrm>
            <a:off x="7479903" y="330750"/>
            <a:ext cx="4371500" cy="3006661"/>
          </a:xfrm>
          <a:prstGeom prst="rect">
            <a:avLst/>
          </a:prstGeom>
        </p:spPr>
      </p:pic>
    </p:spTree>
    <p:extLst>
      <p:ext uri="{BB962C8B-B14F-4D97-AF65-F5344CB8AC3E}">
        <p14:creationId xmlns:p14="http://schemas.microsoft.com/office/powerpoint/2010/main" val="339454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746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ABE280-F64E-4607-A0E9-8146C36B3F24}"/>
              </a:ext>
            </a:extLst>
          </p:cNvPr>
          <p:cNvSpPr>
            <a:spLocks noGrp="1"/>
          </p:cNvSpPr>
          <p:nvPr>
            <p:ph type="title"/>
          </p:nvPr>
        </p:nvSpPr>
        <p:spPr>
          <a:xfrm>
            <a:off x="524256" y="491260"/>
            <a:ext cx="6594189" cy="1625210"/>
          </a:xfrm>
        </p:spPr>
        <p:txBody>
          <a:bodyPr>
            <a:normAutofit/>
          </a:bodyPr>
          <a:lstStyle/>
          <a:p>
            <a:r>
              <a:rPr lang="en-US" b="1" dirty="0">
                <a:solidFill>
                  <a:srgbClr val="FFFFFF"/>
                </a:solidFill>
              </a:rPr>
              <a:t>6. Protect and Prioritize Your  </a:t>
            </a:r>
            <a:br>
              <a:rPr lang="en-US" b="1" dirty="0">
                <a:solidFill>
                  <a:srgbClr val="FFFFFF"/>
                </a:solidFill>
              </a:rPr>
            </a:br>
            <a:r>
              <a:rPr lang="en-US" b="1" dirty="0">
                <a:solidFill>
                  <a:srgbClr val="FFFFFF"/>
                </a:solidFill>
              </a:rPr>
              <a:t>    Personal Time </a:t>
            </a: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Content Placeholder 8">
            <a:extLst>
              <a:ext uri="{FF2B5EF4-FFF2-40B4-BE49-F238E27FC236}">
                <a16:creationId xmlns:a16="http://schemas.microsoft.com/office/drawing/2014/main" id="{F2F2FCB4-EC83-403F-8673-E9696BF8A36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1731" y="2710604"/>
            <a:ext cx="7058306" cy="3800625"/>
          </a:xfrm>
        </p:spPr>
      </p:pic>
      <p:pic>
        <p:nvPicPr>
          <p:cNvPr id="7" name="Picture 6">
            <a:extLst>
              <a:ext uri="{FF2B5EF4-FFF2-40B4-BE49-F238E27FC236}">
                <a16:creationId xmlns:a16="http://schemas.microsoft.com/office/drawing/2014/main" id="{24F9A32C-C742-4F01-BB9D-40C7107D041B}"/>
              </a:ext>
            </a:extLst>
          </p:cNvPr>
          <p:cNvPicPr>
            <a:picLocks noChangeAspect="1"/>
          </p:cNvPicPr>
          <p:nvPr/>
        </p:nvPicPr>
        <p:blipFill rotWithShape="1">
          <a:blip r:embed="rId4">
            <a:extLst>
              <a:ext uri="{28A0092B-C50C-407E-A947-70E740481C1C}">
                <a14:useLocalDpi xmlns:a14="http://schemas.microsoft.com/office/drawing/2010/main" val="0"/>
              </a:ext>
            </a:extLst>
          </a:blip>
          <a:srcRect l="18343" r="24912" b="-2"/>
          <a:stretch/>
        </p:blipFill>
        <p:spPr>
          <a:xfrm>
            <a:off x="7957973" y="712248"/>
            <a:ext cx="3511296" cy="2699621"/>
          </a:xfrm>
          <a:prstGeom prst="rect">
            <a:avLst/>
          </a:prstGeom>
        </p:spPr>
      </p:pic>
      <p:sp>
        <p:nvSpPr>
          <p:cNvPr id="10" name="TextBox 9">
            <a:extLst>
              <a:ext uri="{FF2B5EF4-FFF2-40B4-BE49-F238E27FC236}">
                <a16:creationId xmlns:a16="http://schemas.microsoft.com/office/drawing/2014/main" id="{1705DC8A-E512-4F32-A0A9-CEBEA29921C0}"/>
              </a:ext>
            </a:extLst>
          </p:cNvPr>
          <p:cNvSpPr txBox="1"/>
          <p:nvPr/>
        </p:nvSpPr>
        <p:spPr>
          <a:xfrm>
            <a:off x="7957973" y="3903785"/>
            <a:ext cx="3665458"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hlinkClick r:id="rId5">
                  <a:extLst>
                    <a:ext uri="{A12FA001-AC4F-418D-AE19-62706E023703}">
                      <ahyp:hlinkClr xmlns:ahyp="http://schemas.microsoft.com/office/drawing/2018/hyperlinkcolor" val="tx"/>
                    </a:ext>
                  </a:extLst>
                </a:hlinkClick>
              </a:rPr>
              <a:t>How to Fiercely Protect Your Time</a:t>
            </a:r>
            <a:endParaRPr lang="en-US" sz="2400" dirty="0">
              <a:solidFill>
                <a:schemeClr val="bg1"/>
              </a:solidFill>
            </a:endParaRPr>
          </a:p>
          <a:p>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hlinkClick r:id="rId6">
                  <a:extLst>
                    <a:ext uri="{A12FA001-AC4F-418D-AE19-62706E023703}">
                      <ahyp:hlinkClr xmlns:ahyp="http://schemas.microsoft.com/office/drawing/2018/hyperlinkcolor" val="tx"/>
                    </a:ext>
                  </a:extLst>
                </a:hlinkClick>
              </a:rPr>
              <a:t>No One Will Protect Your Time for You</a:t>
            </a:r>
            <a:endParaRPr lang="en-US" sz="2400" dirty="0">
              <a:solidFill>
                <a:schemeClr val="bg1"/>
              </a:solidFill>
            </a:endParaRPr>
          </a:p>
        </p:txBody>
      </p:sp>
    </p:spTree>
    <p:extLst>
      <p:ext uri="{BB962C8B-B14F-4D97-AF65-F5344CB8AC3E}">
        <p14:creationId xmlns:p14="http://schemas.microsoft.com/office/powerpoint/2010/main" val="911412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3">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6"/>
            <a:ext cx="3282288" cy="3393741"/>
          </a:xfrm>
          <a:prstGeom prst="rect">
            <a:avLst/>
          </a:prstGeom>
          <a:solidFill>
            <a:srgbClr val="4E3F3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1836FB9C-9AB3-4A31-8F03-5A7D61E9EC6D}"/>
              </a:ext>
            </a:extLst>
          </p:cNvPr>
          <p:cNvSpPr>
            <a:spLocks noGrp="1"/>
          </p:cNvSpPr>
          <p:nvPr>
            <p:ph type="title"/>
          </p:nvPr>
        </p:nvSpPr>
        <p:spPr>
          <a:xfrm>
            <a:off x="777239" y="731519"/>
            <a:ext cx="2826037" cy="2860767"/>
          </a:xfrm>
        </p:spPr>
        <p:txBody>
          <a:bodyPr>
            <a:normAutofit/>
          </a:bodyPr>
          <a:lstStyle/>
          <a:p>
            <a:r>
              <a:rPr lang="en-US" sz="3600" b="1" dirty="0">
                <a:solidFill>
                  <a:srgbClr val="FFFFFF"/>
                </a:solidFill>
              </a:rPr>
              <a:t>7</a:t>
            </a:r>
            <a:r>
              <a:rPr lang="en-US" sz="4000" b="1" dirty="0">
                <a:solidFill>
                  <a:srgbClr val="FFFFFF"/>
                </a:solidFill>
              </a:rPr>
              <a:t>. Connect</a:t>
            </a:r>
            <a:endParaRPr lang="en-US" sz="3600" b="1" dirty="0">
              <a:solidFill>
                <a:srgbClr val="FFFFFF"/>
              </a:solidFill>
            </a:endParaRPr>
          </a:p>
        </p:txBody>
      </p:sp>
      <p:sp>
        <p:nvSpPr>
          <p:cNvPr id="21"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19054" y="453981"/>
            <a:ext cx="7814023" cy="339374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10">
            <a:extLst>
              <a:ext uri="{FF2B5EF4-FFF2-40B4-BE49-F238E27FC236}">
                <a16:creationId xmlns:a16="http://schemas.microsoft.com/office/drawing/2014/main" id="{A1359DFF-497B-4743-87A1-B893383C56FD}"/>
              </a:ext>
            </a:extLst>
          </p:cNvPr>
          <p:cNvSpPr>
            <a:spLocks noGrp="1"/>
          </p:cNvSpPr>
          <p:nvPr>
            <p:ph idx="1"/>
          </p:nvPr>
        </p:nvSpPr>
        <p:spPr>
          <a:xfrm>
            <a:off x="4264789" y="703578"/>
            <a:ext cx="7152511" cy="2916647"/>
          </a:xfrm>
        </p:spPr>
        <p:txBody>
          <a:bodyPr anchor="ctr">
            <a:normAutofit/>
          </a:bodyPr>
          <a:lstStyle/>
          <a:p>
            <a:r>
              <a:rPr lang="en-US" dirty="0">
                <a:hlinkClick r:id="rId3"/>
              </a:rPr>
              <a:t>Meetup.com</a:t>
            </a:r>
            <a:endParaRPr lang="en-US" dirty="0"/>
          </a:p>
          <a:p>
            <a:endParaRPr lang="en-US" dirty="0"/>
          </a:p>
          <a:p>
            <a:r>
              <a:rPr lang="en-US" dirty="0">
                <a:hlinkClick r:id="rId4"/>
              </a:rPr>
              <a:t>CitySocializer.com</a:t>
            </a:r>
            <a:endParaRPr lang="en-US" dirty="0"/>
          </a:p>
          <a:p>
            <a:endParaRPr lang="en-US" dirty="0">
              <a:hlinkClick r:id="rId5"/>
            </a:endParaRPr>
          </a:p>
        </p:txBody>
      </p:sp>
      <p:sp>
        <p:nvSpPr>
          <p:cNvPr id="23" name="Rectangle 17">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014216"/>
            <a:ext cx="3282696" cy="2386584"/>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5" name="Content Placeholder 4" descr="A picture containing ground, outdoor&#10;&#10;Description automatically generated">
            <a:extLst>
              <a:ext uri="{FF2B5EF4-FFF2-40B4-BE49-F238E27FC236}">
                <a16:creationId xmlns:a16="http://schemas.microsoft.com/office/drawing/2014/main" id="{57CA0A66-B1FD-4D8D-A3F1-8BDD00891F64}"/>
              </a:ext>
            </a:extLst>
          </p:cNvPr>
          <p:cNvPicPr>
            <a:picLocks noChangeAspect="1"/>
          </p:cNvPicPr>
          <p:nvPr/>
        </p:nvPicPr>
        <p:blipFill rotWithShape="1">
          <a:blip r:embed="rId6">
            <a:extLst>
              <a:ext uri="{28A0092B-C50C-407E-A947-70E740481C1C}">
                <a14:useLocalDpi xmlns:a14="http://schemas.microsoft.com/office/drawing/2010/main" val="0"/>
              </a:ext>
            </a:extLst>
          </a:blip>
          <a:srcRect r="3" b="6496"/>
          <a:stretch/>
        </p:blipFill>
        <p:spPr>
          <a:xfrm>
            <a:off x="3919054" y="4011610"/>
            <a:ext cx="3825067" cy="2387467"/>
          </a:xfrm>
          <a:prstGeom prst="rect">
            <a:avLst/>
          </a:prstGeom>
        </p:spPr>
      </p:pic>
      <p:pic>
        <p:nvPicPr>
          <p:cNvPr id="7" name="Picture 6">
            <a:extLst>
              <a:ext uri="{FF2B5EF4-FFF2-40B4-BE49-F238E27FC236}">
                <a16:creationId xmlns:a16="http://schemas.microsoft.com/office/drawing/2014/main" id="{D7697DCA-59E6-48A4-908C-0650937D22AD}"/>
              </a:ext>
            </a:extLst>
          </p:cNvPr>
          <p:cNvPicPr>
            <a:picLocks noChangeAspect="1"/>
          </p:cNvPicPr>
          <p:nvPr/>
        </p:nvPicPr>
        <p:blipFill rotWithShape="1">
          <a:blip r:embed="rId7">
            <a:extLst>
              <a:ext uri="{28A0092B-C50C-407E-A947-70E740481C1C}">
                <a14:useLocalDpi xmlns:a14="http://schemas.microsoft.com/office/drawing/2010/main" val="0"/>
              </a:ext>
            </a:extLst>
          </a:blip>
          <a:srcRect r="3" b="6496"/>
          <a:stretch/>
        </p:blipFill>
        <p:spPr>
          <a:xfrm>
            <a:off x="7908008" y="4011610"/>
            <a:ext cx="3825069" cy="2387468"/>
          </a:xfrm>
          <a:prstGeom prst="rect">
            <a:avLst/>
          </a:prstGeom>
        </p:spPr>
      </p:pic>
    </p:spTree>
    <p:extLst>
      <p:ext uri="{BB962C8B-B14F-4D97-AF65-F5344CB8AC3E}">
        <p14:creationId xmlns:p14="http://schemas.microsoft.com/office/powerpoint/2010/main" val="3611934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2"/>
            <a:ext cx="3902420"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9A867490-B698-4CE8-AC77-E81F97D930F9}"/>
              </a:ext>
            </a:extLst>
          </p:cNvPr>
          <p:cNvSpPr>
            <a:spLocks noGrp="1"/>
          </p:cNvSpPr>
          <p:nvPr>
            <p:ph type="title"/>
          </p:nvPr>
        </p:nvSpPr>
        <p:spPr>
          <a:xfrm>
            <a:off x="734664" y="930530"/>
            <a:ext cx="3361677" cy="3275019"/>
          </a:xfrm>
        </p:spPr>
        <p:txBody>
          <a:bodyPr vert="horz" lIns="91440" tIns="45720" rIns="91440" bIns="45720" rtlCol="0" anchor="ctr">
            <a:normAutofit/>
          </a:bodyPr>
          <a:lstStyle/>
          <a:p>
            <a:r>
              <a:rPr lang="en-US" sz="5000" b="1" dirty="0">
                <a:solidFill>
                  <a:srgbClr val="FFFFFF"/>
                </a:solidFill>
              </a:rPr>
              <a:t>8. Nurture </a:t>
            </a:r>
            <a:br>
              <a:rPr lang="en-US" sz="5000" b="1" dirty="0">
                <a:solidFill>
                  <a:srgbClr val="FFFFFF"/>
                </a:solidFill>
              </a:rPr>
            </a:br>
            <a:r>
              <a:rPr lang="en-US" sz="5000" b="1" dirty="0">
                <a:solidFill>
                  <a:srgbClr val="FFFFFF"/>
                </a:solidFill>
              </a:rPr>
              <a:t>    Your  </a:t>
            </a:r>
            <a:br>
              <a:rPr lang="en-US" sz="5000" b="1" dirty="0">
                <a:solidFill>
                  <a:srgbClr val="FFFFFF"/>
                </a:solidFill>
              </a:rPr>
            </a:br>
            <a:r>
              <a:rPr lang="en-US" sz="5000" b="1" dirty="0">
                <a:solidFill>
                  <a:srgbClr val="FFFFFF"/>
                </a:solidFill>
              </a:rPr>
              <a:t>    Spirit </a:t>
            </a:r>
          </a:p>
        </p:txBody>
      </p:sp>
      <p:sp>
        <p:nvSpPr>
          <p:cNvPr id="12"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843002"/>
            <a:ext cx="2391411" cy="1564776"/>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3417" y="4843002"/>
            <a:ext cx="1351062" cy="1568472"/>
          </a:xfrm>
          <a:prstGeom prst="rect">
            <a:avLst/>
          </a:prstGeom>
          <a:solidFill>
            <a:srgbClr val="4C5A6A"/>
          </a:solidFill>
          <a:ln w="25400">
            <a:solidFill>
              <a:srgbClr val="4C5A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1B1B"/>
              </a:solidFill>
            </a:endParaRPr>
          </a:p>
        </p:txBody>
      </p:sp>
      <p:pic>
        <p:nvPicPr>
          <p:cNvPr id="5" name="Content Placeholder 4">
            <a:extLst>
              <a:ext uri="{FF2B5EF4-FFF2-40B4-BE49-F238E27FC236}">
                <a16:creationId xmlns:a16="http://schemas.microsoft.com/office/drawing/2014/main" id="{0B4D85ED-7C3C-444E-A0DE-37E101D0E8B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132" r="318" b="2"/>
          <a:stretch/>
        </p:blipFill>
        <p:spPr>
          <a:xfrm>
            <a:off x="5551485" y="450222"/>
            <a:ext cx="5544408" cy="4585114"/>
          </a:xfrm>
          <a:prstGeom prst="rect">
            <a:avLst/>
          </a:prstGeom>
        </p:spPr>
      </p:pic>
      <p:sp>
        <p:nvSpPr>
          <p:cNvPr id="6" name="TextBox 5">
            <a:extLst>
              <a:ext uri="{FF2B5EF4-FFF2-40B4-BE49-F238E27FC236}">
                <a16:creationId xmlns:a16="http://schemas.microsoft.com/office/drawing/2014/main" id="{F19639D6-726C-4F1E-A240-2424F55726E9}"/>
              </a:ext>
            </a:extLst>
          </p:cNvPr>
          <p:cNvSpPr txBox="1"/>
          <p:nvPr/>
        </p:nvSpPr>
        <p:spPr>
          <a:xfrm>
            <a:off x="5099538" y="5440724"/>
            <a:ext cx="6630404"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hlinkClick r:id="rId4"/>
              </a:rPr>
              <a:t>The 5 Minute Journal to Build Gratitude and Happiness</a:t>
            </a:r>
            <a:endParaRPr lang="en-US" sz="2400" dirty="0"/>
          </a:p>
          <a:p>
            <a:pPr marL="285750" indent="-285750">
              <a:buFont typeface="Arial" panose="020B0604020202020204" pitchFamily="34" charset="0"/>
              <a:buChar char="•"/>
            </a:pPr>
            <a:r>
              <a:rPr lang="en-US" sz="2400" dirty="0">
                <a:hlinkClick r:id="rId5"/>
              </a:rPr>
              <a:t>8 Step Guide to Tap into Your Spiritual Side</a:t>
            </a:r>
            <a:endParaRPr lang="en-US" sz="2400" dirty="0"/>
          </a:p>
        </p:txBody>
      </p:sp>
    </p:spTree>
    <p:extLst>
      <p:ext uri="{BB962C8B-B14F-4D97-AF65-F5344CB8AC3E}">
        <p14:creationId xmlns:p14="http://schemas.microsoft.com/office/powerpoint/2010/main" val="112935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E4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0234A5-1F22-4F99-B632-D656EE5E5EEA}"/>
              </a:ext>
            </a:extLst>
          </p:cNvPr>
          <p:cNvSpPr>
            <a:spLocks noGrp="1"/>
          </p:cNvSpPr>
          <p:nvPr>
            <p:ph type="title"/>
          </p:nvPr>
        </p:nvSpPr>
        <p:spPr>
          <a:xfrm>
            <a:off x="524256" y="491260"/>
            <a:ext cx="6594189" cy="1625210"/>
          </a:xfrm>
        </p:spPr>
        <p:txBody>
          <a:bodyPr>
            <a:normAutofit/>
          </a:bodyPr>
          <a:lstStyle/>
          <a:p>
            <a:r>
              <a:rPr lang="en-US" b="1" dirty="0">
                <a:solidFill>
                  <a:srgbClr val="FFFFFF"/>
                </a:solidFill>
              </a:rPr>
              <a:t>9. Give Grace/Be Kind </a:t>
            </a:r>
          </a:p>
        </p:txBody>
      </p:sp>
      <p:pic>
        <p:nvPicPr>
          <p:cNvPr id="5" name="Content Placeholder 4" descr="Text, whiteboard&#10;&#10;Description automatically generated">
            <a:extLst>
              <a:ext uri="{FF2B5EF4-FFF2-40B4-BE49-F238E27FC236}">
                <a16:creationId xmlns:a16="http://schemas.microsoft.com/office/drawing/2014/main" id="{2D6ACAAE-CDD0-4515-A7F2-F87278CF9854}"/>
              </a:ext>
            </a:extLst>
          </p:cNvPr>
          <p:cNvPicPr>
            <a:picLocks noChangeAspect="1"/>
          </p:cNvPicPr>
          <p:nvPr/>
        </p:nvPicPr>
        <p:blipFill rotWithShape="1">
          <a:blip r:embed="rId3">
            <a:extLst>
              <a:ext uri="{28A0092B-C50C-407E-A947-70E740481C1C}">
                <a14:useLocalDpi xmlns:a14="http://schemas.microsoft.com/office/drawing/2010/main" val="0"/>
              </a:ext>
            </a:extLst>
          </a:blip>
          <a:srcRect l="16229" r="26591" b="-2"/>
          <a:stretch/>
        </p:blipFill>
        <p:spPr>
          <a:xfrm>
            <a:off x="327546" y="2454903"/>
            <a:ext cx="3442801" cy="4080254"/>
          </a:xfrm>
          <a:prstGeom prst="rect">
            <a:avLst/>
          </a:prstGeom>
        </p:spPr>
      </p:pic>
      <p:pic>
        <p:nvPicPr>
          <p:cNvPr id="7" name="Picture 6">
            <a:extLst>
              <a:ext uri="{FF2B5EF4-FFF2-40B4-BE49-F238E27FC236}">
                <a16:creationId xmlns:a16="http://schemas.microsoft.com/office/drawing/2014/main" id="{7B3B43F0-259B-406B-864C-D93AE7C408B7}"/>
              </a:ext>
            </a:extLst>
          </p:cNvPr>
          <p:cNvPicPr>
            <a:picLocks noChangeAspect="1"/>
          </p:cNvPicPr>
          <p:nvPr/>
        </p:nvPicPr>
        <p:blipFill rotWithShape="1">
          <a:blip r:embed="rId4">
            <a:extLst>
              <a:ext uri="{28A0092B-C50C-407E-A947-70E740481C1C}">
                <a14:useLocalDpi xmlns:a14="http://schemas.microsoft.com/office/drawing/2010/main" val="0"/>
              </a:ext>
            </a:extLst>
          </a:blip>
          <a:srcRect l="43980" r="11512" b="2"/>
          <a:stretch/>
        </p:blipFill>
        <p:spPr>
          <a:xfrm>
            <a:off x="3942260" y="2454901"/>
            <a:ext cx="3442803" cy="4080255"/>
          </a:xfrm>
          <a:prstGeom prst="rect">
            <a:avLst/>
          </a:prstGeom>
        </p:spPr>
      </p:pic>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10">
            <a:extLst>
              <a:ext uri="{FF2B5EF4-FFF2-40B4-BE49-F238E27FC236}">
                <a16:creationId xmlns:a16="http://schemas.microsoft.com/office/drawing/2014/main" id="{D72FA5BA-1B6A-421C-A10D-2735EBF81025}"/>
              </a:ext>
            </a:extLst>
          </p:cNvPr>
          <p:cNvSpPr>
            <a:spLocks noGrp="1"/>
          </p:cNvSpPr>
          <p:nvPr>
            <p:ph idx="1"/>
          </p:nvPr>
        </p:nvSpPr>
        <p:spPr>
          <a:xfrm>
            <a:off x="7957973" y="1"/>
            <a:ext cx="3511296" cy="5380892"/>
          </a:xfrm>
        </p:spPr>
        <p:txBody>
          <a:bodyPr anchor="ctr">
            <a:normAutofit/>
          </a:bodyPr>
          <a:lstStyle/>
          <a:p>
            <a:pPr marL="0" indent="0" algn="ctr">
              <a:buNone/>
            </a:pPr>
            <a:r>
              <a:rPr lang="en-US" sz="3200" b="1" dirty="0">
                <a:solidFill>
                  <a:schemeClr val="bg1"/>
                </a:solidFill>
              </a:rPr>
              <a:t>Resources</a:t>
            </a:r>
            <a:endParaRPr lang="en-US" sz="3200" b="1" dirty="0">
              <a:solidFill>
                <a:schemeClr val="bg1"/>
              </a:solidFill>
              <a:hlinkClick r:id="rId5">
                <a:extLst>
                  <a:ext uri="{A12FA001-AC4F-418D-AE19-62706E023703}">
                    <ahyp:hlinkClr xmlns:ahyp="http://schemas.microsoft.com/office/drawing/2018/hyperlinkcolor" val="tx"/>
                  </a:ext>
                </a:extLst>
              </a:hlinkClick>
            </a:endParaRPr>
          </a:p>
          <a:p>
            <a:r>
              <a:rPr lang="en-US" dirty="0">
                <a:solidFill>
                  <a:schemeClr val="bg1"/>
                </a:solidFill>
                <a:hlinkClick r:id="rId5">
                  <a:extLst>
                    <a:ext uri="{A12FA001-AC4F-418D-AE19-62706E023703}">
                      <ahyp:hlinkClr xmlns:ahyp="http://schemas.microsoft.com/office/drawing/2018/hyperlinkcolor" val="tx"/>
                    </a:ext>
                  </a:extLst>
                </a:hlinkClick>
              </a:rPr>
              <a:t>What it Really Means to ‘Give Yourself Grace’</a:t>
            </a:r>
            <a:endParaRPr lang="en-US" dirty="0">
              <a:solidFill>
                <a:schemeClr val="bg1"/>
              </a:solidFill>
            </a:endParaRPr>
          </a:p>
          <a:p>
            <a:endParaRPr lang="en-US" dirty="0">
              <a:solidFill>
                <a:schemeClr val="bg1"/>
              </a:solidFill>
            </a:endParaRPr>
          </a:p>
          <a:p>
            <a:r>
              <a:rPr lang="en-US" dirty="0">
                <a:solidFill>
                  <a:schemeClr val="bg1"/>
                </a:solidFill>
                <a:hlinkClick r:id="rId6">
                  <a:extLst>
                    <a:ext uri="{A12FA001-AC4F-418D-AE19-62706E023703}">
                      <ahyp:hlinkClr xmlns:ahyp="http://schemas.microsoft.com/office/drawing/2018/hyperlinkcolor" val="tx"/>
                    </a:ext>
                  </a:extLst>
                </a:hlinkClick>
              </a:rPr>
              <a:t>Self-Compassion Resources and Meditation </a:t>
            </a:r>
            <a:endParaRPr lang="en-US" dirty="0">
              <a:solidFill>
                <a:schemeClr val="bg1"/>
              </a:solidFill>
            </a:endParaRPr>
          </a:p>
        </p:txBody>
      </p:sp>
    </p:spTree>
    <p:extLst>
      <p:ext uri="{BB962C8B-B14F-4D97-AF65-F5344CB8AC3E}">
        <p14:creationId xmlns:p14="http://schemas.microsoft.com/office/powerpoint/2010/main" val="3389976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18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9C2EF1-F37A-441E-9C9B-FD5BDA954486}"/>
              </a:ext>
            </a:extLst>
          </p:cNvPr>
          <p:cNvSpPr>
            <a:spLocks noGrp="1"/>
          </p:cNvSpPr>
          <p:nvPr>
            <p:ph type="title"/>
          </p:nvPr>
        </p:nvSpPr>
        <p:spPr>
          <a:xfrm>
            <a:off x="524256" y="491260"/>
            <a:ext cx="6594189" cy="1625210"/>
          </a:xfrm>
        </p:spPr>
        <p:txBody>
          <a:bodyPr>
            <a:normAutofit/>
          </a:bodyPr>
          <a:lstStyle/>
          <a:p>
            <a:r>
              <a:rPr lang="en-US" b="1" dirty="0">
                <a:solidFill>
                  <a:srgbClr val="FFFFFF"/>
                </a:solidFill>
              </a:rPr>
              <a:t>10. Know Your Limits and Ask </a:t>
            </a:r>
            <a:br>
              <a:rPr lang="en-US" b="1" dirty="0">
                <a:solidFill>
                  <a:srgbClr val="FFFFFF"/>
                </a:solidFill>
              </a:rPr>
            </a:br>
            <a:r>
              <a:rPr lang="en-US" b="1" dirty="0">
                <a:solidFill>
                  <a:srgbClr val="FFFFFF"/>
                </a:solidFill>
              </a:rPr>
              <a:t>       for Help </a:t>
            </a:r>
          </a:p>
        </p:txBody>
      </p:sp>
      <p:pic>
        <p:nvPicPr>
          <p:cNvPr id="5" name="Content Placeholder 4" descr="A picture containing sky, outdoor, sunset, clouds&#10;&#10;Description automatically generated">
            <a:extLst>
              <a:ext uri="{FF2B5EF4-FFF2-40B4-BE49-F238E27FC236}">
                <a16:creationId xmlns:a16="http://schemas.microsoft.com/office/drawing/2014/main" id="{495E1978-1EB2-46CD-AEC4-026B648E1597}"/>
              </a:ext>
            </a:extLst>
          </p:cNvPr>
          <p:cNvPicPr>
            <a:picLocks noChangeAspect="1"/>
          </p:cNvPicPr>
          <p:nvPr/>
        </p:nvPicPr>
        <p:blipFill rotWithShape="1">
          <a:blip r:embed="rId3">
            <a:extLst>
              <a:ext uri="{28A0092B-C50C-407E-A947-70E740481C1C}">
                <a14:useLocalDpi xmlns:a14="http://schemas.microsoft.com/office/drawing/2010/main" val="0"/>
              </a:ext>
            </a:extLst>
          </a:blip>
          <a:srcRect l="31453" r="12645" b="-2"/>
          <a:stretch/>
        </p:blipFill>
        <p:spPr>
          <a:xfrm>
            <a:off x="327546" y="2454903"/>
            <a:ext cx="3442801" cy="4080254"/>
          </a:xfrm>
          <a:prstGeom prst="rect">
            <a:avLst/>
          </a:prstGeom>
        </p:spPr>
      </p:pic>
      <p:pic>
        <p:nvPicPr>
          <p:cNvPr id="7" name="Picture 6" descr="A picture containing text, sign, sky, outdoor&#10;&#10;Description automatically generated">
            <a:extLst>
              <a:ext uri="{FF2B5EF4-FFF2-40B4-BE49-F238E27FC236}">
                <a16:creationId xmlns:a16="http://schemas.microsoft.com/office/drawing/2014/main" id="{0A0F2DB1-CC59-408B-AC8A-3F350B2EDC63}"/>
              </a:ext>
            </a:extLst>
          </p:cNvPr>
          <p:cNvPicPr>
            <a:picLocks noChangeAspect="1"/>
          </p:cNvPicPr>
          <p:nvPr/>
        </p:nvPicPr>
        <p:blipFill rotWithShape="1">
          <a:blip r:embed="rId4">
            <a:extLst>
              <a:ext uri="{28A0092B-C50C-407E-A947-70E740481C1C}">
                <a14:useLocalDpi xmlns:a14="http://schemas.microsoft.com/office/drawing/2010/main" val="0"/>
              </a:ext>
            </a:extLst>
          </a:blip>
          <a:srcRect l="14318" r="19023" b="-2"/>
          <a:stretch/>
        </p:blipFill>
        <p:spPr>
          <a:xfrm>
            <a:off x="3942260" y="2454901"/>
            <a:ext cx="3442803" cy="4080255"/>
          </a:xfrm>
          <a:prstGeom prst="rect">
            <a:avLst/>
          </a:prstGeom>
        </p:spPr>
      </p:pic>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10">
            <a:extLst>
              <a:ext uri="{FF2B5EF4-FFF2-40B4-BE49-F238E27FC236}">
                <a16:creationId xmlns:a16="http://schemas.microsoft.com/office/drawing/2014/main" id="{31464CDE-DBCE-490D-B8E9-EE69B9D2208A}"/>
              </a:ext>
            </a:extLst>
          </p:cNvPr>
          <p:cNvSpPr>
            <a:spLocks noGrp="1"/>
          </p:cNvSpPr>
          <p:nvPr>
            <p:ph idx="1"/>
          </p:nvPr>
        </p:nvSpPr>
        <p:spPr>
          <a:xfrm>
            <a:off x="7794172" y="763523"/>
            <a:ext cx="3657599" cy="5330952"/>
          </a:xfrm>
        </p:spPr>
        <p:txBody>
          <a:bodyPr anchor="ctr">
            <a:normAutofit fontScale="92500" lnSpcReduction="10000"/>
          </a:bodyPr>
          <a:lstStyle/>
          <a:p>
            <a:pPr marL="0" indent="0" algn="ctr">
              <a:buNone/>
            </a:pPr>
            <a:r>
              <a:rPr lang="en-US" sz="3200" b="1" dirty="0">
                <a:solidFill>
                  <a:schemeClr val="bg1"/>
                </a:solidFill>
              </a:rPr>
              <a:t>Resources</a:t>
            </a:r>
          </a:p>
          <a:p>
            <a:r>
              <a:rPr lang="en-US" dirty="0">
                <a:solidFill>
                  <a:schemeClr val="bg1">
                    <a:lumMod val="95000"/>
                  </a:schemeClr>
                </a:solidFill>
                <a:hlinkClick r:id="rId5">
                  <a:extLst>
                    <a:ext uri="{A12FA001-AC4F-418D-AE19-62706E023703}">
                      <ahyp:hlinkClr xmlns:ahyp="http://schemas.microsoft.com/office/drawing/2018/hyperlinkcolor" val="tx"/>
                    </a:ext>
                  </a:extLst>
                </a:hlinkClick>
              </a:rPr>
              <a:t>BetterHelp.com</a:t>
            </a:r>
            <a:endParaRPr lang="en-US" dirty="0">
              <a:solidFill>
                <a:schemeClr val="bg1">
                  <a:lumMod val="95000"/>
                </a:schemeClr>
              </a:solidFill>
            </a:endParaRPr>
          </a:p>
          <a:p>
            <a:endParaRPr lang="en-US" dirty="0">
              <a:solidFill>
                <a:schemeClr val="bg1"/>
              </a:solidFill>
            </a:endParaRPr>
          </a:p>
          <a:p>
            <a:r>
              <a:rPr lang="en-US" dirty="0">
                <a:solidFill>
                  <a:schemeClr val="bg1">
                    <a:lumMod val="95000"/>
                  </a:schemeClr>
                </a:solidFill>
                <a:hlinkClick r:id="rId6">
                  <a:extLst>
                    <a:ext uri="{A12FA001-AC4F-418D-AE19-62706E023703}">
                      <ahyp:hlinkClr xmlns:ahyp="http://schemas.microsoft.com/office/drawing/2018/hyperlinkcolor" val="tx"/>
                    </a:ext>
                  </a:extLst>
                </a:hlinkClick>
              </a:rPr>
              <a:t>“Find a Therapist” on Psychology Today</a:t>
            </a:r>
            <a:endParaRPr lang="en-US" dirty="0">
              <a:solidFill>
                <a:schemeClr val="bg1">
                  <a:lumMod val="95000"/>
                </a:schemeClr>
              </a:solidFill>
            </a:endParaRPr>
          </a:p>
          <a:p>
            <a:endParaRPr lang="en-US" dirty="0">
              <a:solidFill>
                <a:schemeClr val="bg1"/>
              </a:solidFill>
            </a:endParaRPr>
          </a:p>
          <a:p>
            <a:r>
              <a:rPr lang="en-US" dirty="0">
                <a:solidFill>
                  <a:schemeClr val="bg1">
                    <a:lumMod val="95000"/>
                  </a:schemeClr>
                </a:solidFill>
                <a:hlinkClick r:id="rId7">
                  <a:extLst>
                    <a:ext uri="{A12FA001-AC4F-418D-AE19-62706E023703}">
                      <ahyp:hlinkClr xmlns:ahyp="http://schemas.microsoft.com/office/drawing/2018/hyperlinkcolor" val="tx"/>
                    </a:ext>
                  </a:extLst>
                </a:hlinkClick>
              </a:rPr>
              <a:t>Professional Life Coaching </a:t>
            </a:r>
            <a:r>
              <a:rPr lang="en-US" dirty="0">
                <a:solidFill>
                  <a:schemeClr val="bg1">
                    <a:lumMod val="95000"/>
                  </a:schemeClr>
                </a:solidFill>
              </a:rPr>
              <a:t>(</a:t>
            </a:r>
            <a:r>
              <a:rPr lang="en-US" dirty="0">
                <a:solidFill>
                  <a:schemeClr val="bg1">
                    <a:lumMod val="95000"/>
                  </a:schemeClr>
                </a:solidFill>
                <a:hlinkClick r:id="rId7">
                  <a:extLst>
                    <a:ext uri="{A12FA001-AC4F-418D-AE19-62706E023703}">
                      <ahyp:hlinkClr xmlns:ahyp="http://schemas.microsoft.com/office/drawing/2018/hyperlinkcolor" val="tx"/>
                    </a:ext>
                  </a:extLst>
                </a:hlinkClick>
              </a:rPr>
              <a:t>www.drmichellepearce.com</a:t>
            </a:r>
            <a:r>
              <a:rPr lang="en-US" dirty="0">
                <a:solidFill>
                  <a:schemeClr val="bg1">
                    <a:lumMod val="95000"/>
                  </a:schemeClr>
                </a:solidFill>
              </a:rPr>
              <a:t>)</a:t>
            </a:r>
          </a:p>
          <a:p>
            <a:endParaRPr lang="en-US" dirty="0">
              <a:solidFill>
                <a:schemeClr val="bg1"/>
              </a:solidFill>
            </a:endParaRPr>
          </a:p>
          <a:p>
            <a:r>
              <a:rPr lang="en-US" dirty="0">
                <a:solidFill>
                  <a:schemeClr val="bg1">
                    <a:lumMod val="95000"/>
                  </a:schemeClr>
                </a:solidFill>
                <a:hlinkClick r:id="rId8">
                  <a:extLst>
                    <a:ext uri="{A12FA001-AC4F-418D-AE19-62706E023703}">
                      <ahyp:hlinkClr xmlns:ahyp="http://schemas.microsoft.com/office/drawing/2018/hyperlinkcolor" val="tx"/>
                    </a:ext>
                  </a:extLst>
                </a:hlinkClick>
              </a:rPr>
              <a:t>Other ways to find a coach</a:t>
            </a:r>
            <a:endParaRPr lang="en-US" dirty="0">
              <a:solidFill>
                <a:schemeClr val="bg1">
                  <a:lumMod val="95000"/>
                </a:schemeClr>
              </a:solidFill>
            </a:endParaRPr>
          </a:p>
        </p:txBody>
      </p:sp>
    </p:spTree>
    <p:extLst>
      <p:ext uri="{BB962C8B-B14F-4D97-AF65-F5344CB8AC3E}">
        <p14:creationId xmlns:p14="http://schemas.microsoft.com/office/powerpoint/2010/main" val="3624051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a flower&#10;&#10;Description automatically generated">
            <a:extLst>
              <a:ext uri="{FF2B5EF4-FFF2-40B4-BE49-F238E27FC236}">
                <a16:creationId xmlns:a16="http://schemas.microsoft.com/office/drawing/2014/main" id="{6B693BF8-53D8-49CF-A08D-06108B80320E}"/>
              </a:ext>
            </a:extLst>
          </p:cNvPr>
          <p:cNvPicPr>
            <a:picLocks noChangeAspect="1"/>
          </p:cNvPicPr>
          <p:nvPr/>
        </p:nvPicPr>
        <p:blipFill rotWithShape="1">
          <a:blip r:embed="rId3">
            <a:extLst>
              <a:ext uri="{28A0092B-C50C-407E-A947-70E740481C1C}">
                <a14:useLocalDpi xmlns:a14="http://schemas.microsoft.com/office/drawing/2010/main" val="0"/>
              </a:ext>
            </a:extLst>
          </a:blip>
          <a:srcRect t="11249" b="13751"/>
          <a:stretch/>
        </p:blipFill>
        <p:spPr>
          <a:xfrm>
            <a:off x="3049" y="10"/>
            <a:ext cx="12191999" cy="6857990"/>
          </a:xfrm>
          <a:prstGeom prst="rect">
            <a:avLst/>
          </a:prstGeom>
        </p:spPr>
      </p:pic>
      <p:sp>
        <p:nvSpPr>
          <p:cNvPr id="17"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6096" y="325550"/>
            <a:ext cx="4755077" cy="3103450"/>
          </a:xfrm>
          <a:effectLst>
            <a:outerShdw blurRad="50800" dist="38100" dir="2700000" algn="tl" rotWithShape="0">
              <a:prstClr val="black">
                <a:alpha val="40000"/>
              </a:prstClr>
            </a:outerShdw>
          </a:effectLst>
        </p:spPr>
        <p:txBody>
          <a:bodyPr>
            <a:normAutofit/>
          </a:bodyPr>
          <a:lstStyle/>
          <a:p>
            <a:r>
              <a:rPr lang="en-US" sz="6600" dirty="0">
                <a:solidFill>
                  <a:srgbClr val="FFFFFF"/>
                </a:solidFill>
              </a:rPr>
              <a:t>Thank you!</a:t>
            </a:r>
            <a:br>
              <a:rPr lang="en-US" sz="6600" dirty="0">
                <a:solidFill>
                  <a:srgbClr val="FFFFFF"/>
                </a:solidFill>
              </a:rPr>
            </a:br>
            <a:r>
              <a:rPr lang="en-US" sz="2400" dirty="0">
                <a:solidFill>
                  <a:srgbClr val="FFFFFF"/>
                </a:solidFill>
              </a:rPr>
              <a:t> </a:t>
            </a:r>
            <a:br>
              <a:rPr lang="en-US" sz="5200" dirty="0">
                <a:solidFill>
                  <a:srgbClr val="FFFFFF"/>
                </a:solidFill>
              </a:rPr>
            </a:br>
            <a:r>
              <a:rPr lang="en-US" sz="6600" dirty="0">
                <a:solidFill>
                  <a:srgbClr val="FFFFFF"/>
                </a:solidFill>
              </a:rPr>
              <a:t> </a:t>
            </a:r>
            <a:r>
              <a:rPr lang="en-US" sz="6600" b="1" dirty="0">
                <a:solidFill>
                  <a:srgbClr val="FFFFFF"/>
                </a:solidFill>
              </a:rPr>
              <a:t>Q &amp; A</a:t>
            </a:r>
            <a:endParaRPr lang="en-US" sz="5200" b="1" dirty="0">
              <a:solidFill>
                <a:srgbClr val="FFFFFF"/>
              </a:solidFill>
            </a:endParaRPr>
          </a:p>
        </p:txBody>
      </p:sp>
      <p:sp>
        <p:nvSpPr>
          <p:cNvPr id="5" name="Subtitle 4"/>
          <p:cNvSpPr>
            <a:spLocks noGrp="1"/>
          </p:cNvSpPr>
          <p:nvPr>
            <p:ph type="subTitle" idx="1"/>
          </p:nvPr>
        </p:nvSpPr>
        <p:spPr>
          <a:xfrm>
            <a:off x="280219" y="4072043"/>
            <a:ext cx="5604387" cy="2314009"/>
          </a:xfrm>
          <a:effectLst>
            <a:outerShdw blurRad="50800" dist="38100" dir="2700000" algn="tl" rotWithShape="0">
              <a:prstClr val="black">
                <a:alpha val="40000"/>
              </a:prstClr>
            </a:outerShdw>
          </a:effectLst>
        </p:spPr>
        <p:txBody>
          <a:bodyPr>
            <a:normAutofit/>
          </a:bodyPr>
          <a:lstStyle/>
          <a:p>
            <a:pPr algn="l"/>
            <a:endParaRPr lang="en-US" b="1" dirty="0">
              <a:solidFill>
                <a:srgbClr val="B12557"/>
              </a:solidFill>
              <a:effectLst>
                <a:outerShdw blurRad="38100" dist="38100" dir="2700000" algn="tl">
                  <a:srgbClr val="000000">
                    <a:alpha val="43137"/>
                  </a:srgbClr>
                </a:outerShdw>
              </a:effectLst>
            </a:endParaRPr>
          </a:p>
          <a:p>
            <a:pPr algn="l"/>
            <a:r>
              <a:rPr lang="en-US" b="1" dirty="0">
                <a:solidFill>
                  <a:srgbClr val="F2C0D2"/>
                </a:solidFill>
                <a:effectLst>
                  <a:outerShdw blurRad="38100" dist="38100" dir="2700000" algn="tl">
                    <a:srgbClr val="000000">
                      <a:alpha val="43137"/>
                    </a:srgbClr>
                  </a:outerShdw>
                </a:effectLst>
              </a:rPr>
              <a:t>Michelle Pearce, PhD</a:t>
            </a:r>
          </a:p>
          <a:p>
            <a:pPr algn="l"/>
            <a:r>
              <a:rPr lang="en-US" b="1" dirty="0">
                <a:solidFill>
                  <a:srgbClr val="F2C0D2"/>
                </a:solidFill>
                <a:effectLst>
                  <a:outerShdw blurRad="38100" dist="38100" dir="2700000" algn="tl">
                    <a:srgbClr val="000000">
                      <a:alpha val="43137"/>
                    </a:srgbClr>
                  </a:outerShdw>
                </a:effectLst>
              </a:rPr>
              <a:t>Email: Michelle.Pearce@umaryland.edu</a:t>
            </a:r>
          </a:p>
          <a:p>
            <a:pPr algn="l"/>
            <a:r>
              <a:rPr lang="en-US" b="1" dirty="0">
                <a:solidFill>
                  <a:srgbClr val="F2C0D2"/>
                </a:solidFill>
                <a:effectLst>
                  <a:outerShdw blurRad="38100" dist="38100" dir="2700000" algn="tl">
                    <a:srgbClr val="000000">
                      <a:alpha val="43137"/>
                    </a:srgbClr>
                  </a:outerShdw>
                </a:effectLst>
              </a:rPr>
              <a:t>Website: www.DrMichellePearce.com</a:t>
            </a:r>
          </a:p>
          <a:p>
            <a:pPr algn="l"/>
            <a:r>
              <a:rPr lang="en-US" b="1" dirty="0">
                <a:solidFill>
                  <a:srgbClr val="F2C0D2"/>
                </a:solidFill>
                <a:effectLst>
                  <a:outerShdw blurRad="38100" dist="38100" dir="2700000" algn="tl">
                    <a:srgbClr val="000000">
                      <a:alpha val="43137"/>
                    </a:srgbClr>
                  </a:outerShdw>
                </a:effectLst>
              </a:rPr>
              <a:t>IG: @bloomwithdrmichelle   </a:t>
            </a:r>
          </a:p>
          <a:p>
            <a:pPr algn="l"/>
            <a:endParaRPr lang="en-US" sz="1200" dirty="0">
              <a:solidFill>
                <a:srgbClr val="B12557"/>
              </a:solidFill>
            </a:endParaRPr>
          </a:p>
        </p:txBody>
      </p:sp>
    </p:spTree>
    <p:extLst>
      <p:ext uri="{BB962C8B-B14F-4D97-AF65-F5344CB8AC3E}">
        <p14:creationId xmlns:p14="http://schemas.microsoft.com/office/powerpoint/2010/main" val="143720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93097-5201-4182-B147-E0B7AC2DB62A}"/>
              </a:ext>
            </a:extLst>
          </p:cNvPr>
          <p:cNvSpPr>
            <a:spLocks noGrp="1"/>
          </p:cNvSpPr>
          <p:nvPr>
            <p:ph type="title"/>
          </p:nvPr>
        </p:nvSpPr>
        <p:spPr/>
        <p:txBody>
          <a:bodyPr/>
          <a:lstStyle/>
          <a:p>
            <a:pPr algn="ctr"/>
            <a:r>
              <a:rPr lang="en-US" b="1" dirty="0">
                <a:solidFill>
                  <a:srgbClr val="B12557"/>
                </a:solidFill>
              </a:rPr>
              <a:t>References</a:t>
            </a:r>
          </a:p>
        </p:txBody>
      </p:sp>
      <p:sp>
        <p:nvSpPr>
          <p:cNvPr id="3" name="Content Placeholder 2">
            <a:extLst>
              <a:ext uri="{FF2B5EF4-FFF2-40B4-BE49-F238E27FC236}">
                <a16:creationId xmlns:a16="http://schemas.microsoft.com/office/drawing/2014/main" id="{44C78531-2BA9-44CE-89ED-7034B547DDF7}"/>
              </a:ext>
            </a:extLst>
          </p:cNvPr>
          <p:cNvSpPr>
            <a:spLocks noGrp="1"/>
          </p:cNvSpPr>
          <p:nvPr>
            <p:ph idx="1"/>
          </p:nvPr>
        </p:nvSpPr>
        <p:spPr>
          <a:xfrm>
            <a:off x="838200" y="1371600"/>
            <a:ext cx="10515600" cy="5486400"/>
          </a:xfrm>
        </p:spPr>
        <p:txBody>
          <a:bodyPr>
            <a:normAutofit/>
          </a:bodyPr>
          <a:lstStyle/>
          <a:p>
            <a:pPr marL="0" indent="0">
              <a:lnSpc>
                <a:spcPct val="107000"/>
              </a:lnSpc>
              <a:spcBef>
                <a:spcPts val="0"/>
              </a:spcBef>
              <a:spcAft>
                <a:spcPts val="800"/>
              </a:spcAft>
              <a:buNone/>
            </a:pPr>
            <a:r>
              <a:rPr lang="en-US" sz="1800" dirty="0">
                <a:solidFill>
                  <a:srgbClr val="202020"/>
                </a:solidFill>
                <a:effectLst/>
                <a:cs typeface="Calibri" panose="020F0502020204030204" pitchFamily="34" charset="0"/>
              </a:rPr>
              <a:t>Hall, D., Millstein, R., </a:t>
            </a:r>
            <a:r>
              <a:rPr lang="en-US" sz="1800" dirty="0" err="1">
                <a:solidFill>
                  <a:srgbClr val="202020"/>
                </a:solidFill>
                <a:effectLst/>
                <a:cs typeface="Calibri" panose="020F0502020204030204" pitchFamily="34" charset="0"/>
              </a:rPr>
              <a:t>Luberto</a:t>
            </a:r>
            <a:r>
              <a:rPr lang="en-US" sz="1800" dirty="0">
                <a:solidFill>
                  <a:srgbClr val="202020"/>
                </a:solidFill>
                <a:effectLst/>
                <a:cs typeface="Calibri" panose="020F0502020204030204" pitchFamily="34" charset="0"/>
              </a:rPr>
              <a:t>, C., et al. (2020). Responding to COVID-19 stress: Disseminating mind-body resiliency approaches. </a:t>
            </a:r>
            <a:r>
              <a:rPr lang="en-US" sz="1800" i="1" dirty="0">
                <a:solidFill>
                  <a:srgbClr val="202020"/>
                </a:solidFill>
                <a:effectLst/>
                <a:cs typeface="Calibri" panose="020F0502020204030204" pitchFamily="34" charset="0"/>
              </a:rPr>
              <a:t>Global Advances in Health and Medicine, 9. </a:t>
            </a:r>
            <a:r>
              <a:rPr lang="en-US" sz="1800" dirty="0">
                <a:hlinkClick r:id="rId3"/>
              </a:rPr>
              <a:t>https://doi.org/10.1177/2164956120976554</a:t>
            </a:r>
            <a:endParaRPr lang="en-US" sz="1800" dirty="0"/>
          </a:p>
          <a:p>
            <a:pPr marL="0" marR="0" lvl="0" indent="0">
              <a:lnSpc>
                <a:spcPct val="107000"/>
              </a:lnSpc>
              <a:spcBef>
                <a:spcPts val="0"/>
              </a:spcBef>
              <a:spcAft>
                <a:spcPts val="800"/>
              </a:spcAft>
              <a:buNone/>
            </a:pPr>
            <a:r>
              <a:rPr lang="en-US" sz="1800" dirty="0"/>
              <a:t>Hall, DL, </a:t>
            </a:r>
            <a:r>
              <a:rPr lang="en-US" sz="1800" dirty="0" err="1"/>
              <a:t>Luberto</a:t>
            </a:r>
            <a:r>
              <a:rPr lang="en-US" sz="1800" dirty="0"/>
              <a:t>, CM, </a:t>
            </a:r>
            <a:r>
              <a:rPr lang="en-US" sz="1800" dirty="0" err="1"/>
              <a:t>Philpotts</a:t>
            </a:r>
            <a:r>
              <a:rPr lang="en-US" sz="1800" dirty="0"/>
              <a:t>, LL, et al. Mind-body interventions for fear of cancer recurrence: a systematic review and meta-analysis. </a:t>
            </a:r>
            <a:r>
              <a:rPr lang="en-US" sz="1800" i="1" dirty="0"/>
              <a:t>Psycho-Oncology.</a:t>
            </a:r>
            <a:r>
              <a:rPr lang="en-US" sz="1800" dirty="0"/>
              <a:t> 2018; 27(11):2546–2558. </a:t>
            </a:r>
          </a:p>
          <a:p>
            <a:pPr marL="0" marR="0" lvl="0" indent="0">
              <a:lnSpc>
                <a:spcPct val="107000"/>
              </a:lnSpc>
              <a:spcBef>
                <a:spcPts val="0"/>
              </a:spcBef>
              <a:spcAft>
                <a:spcPts val="800"/>
              </a:spcAft>
              <a:buNone/>
            </a:pPr>
            <a:r>
              <a:rPr lang="en-US" sz="1800" dirty="0" err="1"/>
              <a:t>Luberto</a:t>
            </a:r>
            <a:r>
              <a:rPr lang="en-US" sz="1800" dirty="0"/>
              <a:t>, CM, </a:t>
            </a:r>
            <a:r>
              <a:rPr lang="en-US" sz="1800" dirty="0" err="1"/>
              <a:t>Shinday</a:t>
            </a:r>
            <a:r>
              <a:rPr lang="en-US" sz="1800" dirty="0"/>
              <a:t>, N, Song, R, et al. A systematic review and meta-analysis of the effects of meditation on empathy, compassion, and prosocial behaviors. </a:t>
            </a:r>
            <a:r>
              <a:rPr lang="en-US" sz="1800" i="1" dirty="0"/>
              <a:t>Mindfulness.</a:t>
            </a:r>
            <a:r>
              <a:rPr lang="en-US" sz="1800" dirty="0"/>
              <a:t> 2018; 9(3):708–724.</a:t>
            </a:r>
            <a:endParaRPr lang="en-US" sz="1800" dirty="0">
              <a:effectLst/>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US" sz="1800" dirty="0">
                <a:effectLst/>
                <a:ea typeface="Calibri" panose="020F0502020204030204" pitchFamily="34" charset="0"/>
                <a:cs typeface="Times New Roman" panose="02020603050405020304" pitchFamily="18" charset="0"/>
              </a:rPr>
              <a:t>National Academies of Sciences, Engineering, and Medicine. </a:t>
            </a:r>
            <a:r>
              <a:rPr lang="en-US" sz="1800" i="1" dirty="0">
                <a:effectLst/>
                <a:ea typeface="Calibri" panose="020F0502020204030204" pitchFamily="34" charset="0"/>
                <a:cs typeface="Times New Roman" panose="02020603050405020304" pitchFamily="18" charset="0"/>
              </a:rPr>
              <a:t>Taking Action Against Clinician Burnout: A Systems Approach to Professional Well-Being.</a:t>
            </a:r>
            <a:r>
              <a:rPr lang="en-US" sz="1800" dirty="0">
                <a:effectLst/>
                <a:ea typeface="Calibri" panose="020F0502020204030204" pitchFamily="34" charset="0"/>
                <a:cs typeface="Times New Roman" panose="02020603050405020304" pitchFamily="18" charset="0"/>
              </a:rPr>
              <a:t> Washington, DC: The National Academies Press; 2019.</a:t>
            </a:r>
          </a:p>
          <a:p>
            <a:pPr marL="0" marR="0" indent="0">
              <a:lnSpc>
                <a:spcPct val="107000"/>
              </a:lnSpc>
              <a:spcBef>
                <a:spcPts val="0"/>
              </a:spcBef>
              <a:spcAft>
                <a:spcPts val="800"/>
              </a:spcAft>
              <a:buNone/>
            </a:pPr>
            <a:r>
              <a:rPr lang="en-US" sz="1800" dirty="0"/>
              <a:t>Park, ER, Perez, GK, Millstein, RA, et al. A virtual resiliency intervention promoting resiliency for parents of children with learning and attentional disabilities: a randomized pilot trial. </a:t>
            </a:r>
            <a:r>
              <a:rPr lang="en-US" sz="1800" i="1" dirty="0" err="1"/>
              <a:t>Matern</a:t>
            </a:r>
            <a:r>
              <a:rPr lang="en-US" sz="1800" i="1" dirty="0"/>
              <a:t> Child Health J</a:t>
            </a:r>
            <a:r>
              <a:rPr lang="en-US" sz="1800" dirty="0"/>
              <a:t>. 2020; 24(1):39–53.</a:t>
            </a:r>
            <a:endParaRPr lang="en-US" sz="18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err="1">
                <a:effectLst/>
                <a:ea typeface="Calibri" panose="020F0502020204030204" pitchFamily="34" charset="0"/>
                <a:cs typeface="Times New Roman" panose="02020603050405020304" pitchFamily="18" charset="0"/>
              </a:rPr>
              <a:t>Shanafelt</a:t>
            </a:r>
            <a:r>
              <a:rPr lang="en-US" sz="1800" dirty="0">
                <a:effectLst/>
                <a:ea typeface="Calibri" panose="020F0502020204030204" pitchFamily="34" charset="0"/>
                <a:cs typeface="Times New Roman" panose="02020603050405020304" pitchFamily="18" charset="0"/>
              </a:rPr>
              <a:t>, TD, Noseworthy, JH. Executive leadership and physician well-being: nine organizational strategies to promote engagement and reduce burnout. </a:t>
            </a:r>
            <a:r>
              <a:rPr lang="en-US" sz="1800" i="1" dirty="0">
                <a:effectLst/>
                <a:ea typeface="Calibri" panose="020F0502020204030204" pitchFamily="34" charset="0"/>
                <a:cs typeface="Times New Roman" panose="02020603050405020304" pitchFamily="18" charset="0"/>
              </a:rPr>
              <a:t>Mayo Clin Proc</a:t>
            </a:r>
            <a:r>
              <a:rPr lang="en-US" sz="1800" dirty="0">
                <a:effectLst/>
                <a:ea typeface="Calibri" panose="020F0502020204030204" pitchFamily="34" charset="0"/>
                <a:cs typeface="Times New Roman" panose="02020603050405020304" pitchFamily="18" charset="0"/>
              </a:rPr>
              <a:t>. 2017; 92(1):129–146.</a:t>
            </a:r>
          </a:p>
          <a:p>
            <a:pPr marL="0" marR="0" indent="0">
              <a:lnSpc>
                <a:spcPct val="107000"/>
              </a:lnSpc>
              <a:spcBef>
                <a:spcPts val="0"/>
              </a:spcBef>
              <a:spcAft>
                <a:spcPts val="80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09131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85A7E-A01B-4A15-9CD0-58448666A71E}"/>
              </a:ext>
            </a:extLst>
          </p:cNvPr>
          <p:cNvSpPr>
            <a:spLocks noGrp="1"/>
          </p:cNvSpPr>
          <p:nvPr>
            <p:ph type="title"/>
          </p:nvPr>
        </p:nvSpPr>
        <p:spPr/>
        <p:txBody>
          <a:bodyPr/>
          <a:lstStyle/>
          <a:p>
            <a:pPr algn="ctr"/>
            <a:r>
              <a:rPr lang="en-US" sz="4400" b="1" dirty="0">
                <a:solidFill>
                  <a:srgbClr val="3D2524"/>
                </a:solidFill>
                <a:effectLst/>
                <a:latin typeface="Calibri" panose="020F0502020204030204" pitchFamily="34" charset="0"/>
                <a:ea typeface="Calibri" panose="020F0502020204030204" pitchFamily="34" charset="0"/>
              </a:rPr>
              <a:t>COVID-19 Resource Page</a:t>
            </a:r>
            <a:endParaRPr lang="en-US" dirty="0"/>
          </a:p>
        </p:txBody>
      </p:sp>
      <p:sp>
        <p:nvSpPr>
          <p:cNvPr id="3" name="Content Placeholder 2">
            <a:extLst>
              <a:ext uri="{FF2B5EF4-FFF2-40B4-BE49-F238E27FC236}">
                <a16:creationId xmlns:a16="http://schemas.microsoft.com/office/drawing/2014/main" id="{B3FC7EF7-5160-41E6-82FA-B7407122E5A2}"/>
              </a:ext>
            </a:extLst>
          </p:cNvPr>
          <p:cNvSpPr>
            <a:spLocks noGrp="1"/>
          </p:cNvSpPr>
          <p:nvPr>
            <p:ph idx="1"/>
          </p:nvPr>
        </p:nvSpPr>
        <p:spPr/>
        <p:txBody>
          <a:bodyPr>
            <a:normAutofit/>
          </a:bodyPr>
          <a:lstStyle/>
          <a:p>
            <a:pPr marL="0" indent="0">
              <a:buNone/>
            </a:pPr>
            <a:r>
              <a:rPr lang="en-US" b="1" dirty="0">
                <a:solidFill>
                  <a:srgbClr val="3D2524"/>
                </a:solidFill>
                <a:effectLst/>
                <a:latin typeface="Calibri" panose="020F0502020204030204" pitchFamily="34" charset="0"/>
                <a:ea typeface="Calibri" panose="020F0502020204030204" pitchFamily="34" charset="0"/>
              </a:rPr>
              <a:t>BHA COVID-19 Response webpage found at</a:t>
            </a:r>
            <a:r>
              <a:rPr lang="en-US" u="sng" dirty="0">
                <a:solidFill>
                  <a:srgbClr val="3D2524"/>
                </a:solidFill>
                <a:effectLst/>
                <a:latin typeface="Calibri" panose="020F0502020204030204" pitchFamily="34" charset="0"/>
                <a:ea typeface="Calibri" panose="020F0502020204030204" pitchFamily="34" charset="0"/>
              </a:rPr>
              <a:t> </a:t>
            </a:r>
            <a:r>
              <a:rPr lang="en-US" u="none" strike="noStrike" dirty="0">
                <a:solidFill>
                  <a:srgbClr val="1155CC"/>
                </a:solidFill>
                <a:effectLst/>
                <a:latin typeface="Calibri" panose="020F0502020204030204" pitchFamily="34" charset="0"/>
                <a:ea typeface="Calibri" panose="020F0502020204030204" pitchFamily="34" charset="0"/>
                <a:hlinkClick r:id="rId2"/>
              </a:rPr>
              <a:t>https://bha.health.maryland.gov/Pages/bha-covid-19.aspx</a:t>
            </a:r>
            <a:endParaRPr lang="en-US" sz="4000" dirty="0"/>
          </a:p>
        </p:txBody>
      </p:sp>
    </p:spTree>
    <p:extLst>
      <p:ext uri="{BB962C8B-B14F-4D97-AF65-F5344CB8AC3E}">
        <p14:creationId xmlns:p14="http://schemas.microsoft.com/office/powerpoint/2010/main" val="401618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F2583-BC99-4F9B-A1B6-51FC61AD176E}"/>
              </a:ext>
            </a:extLst>
          </p:cNvPr>
          <p:cNvSpPr>
            <a:spLocks noGrp="1"/>
          </p:cNvSpPr>
          <p:nvPr>
            <p:ph type="title"/>
          </p:nvPr>
        </p:nvSpPr>
        <p:spPr>
          <a:xfrm>
            <a:off x="838200" y="1"/>
            <a:ext cx="10515600" cy="892628"/>
          </a:xfrm>
        </p:spPr>
        <p:txBody>
          <a:bodyPr>
            <a:normAutofit/>
          </a:bodyPr>
          <a:lstStyle/>
          <a:p>
            <a:pPr algn="ctr"/>
            <a:r>
              <a:rPr lang="en-US" sz="3600" b="1" dirty="0">
                <a:solidFill>
                  <a:srgbClr val="3D2524"/>
                </a:solidFill>
                <a:effectLst/>
                <a:latin typeface="Calibri" panose="020F0502020204030204" pitchFamily="34" charset="0"/>
                <a:ea typeface="Calibri" panose="020F0502020204030204" pitchFamily="34" charset="0"/>
              </a:rPr>
              <a:t>CME Accreditation and Designation</a:t>
            </a:r>
            <a:endParaRPr lang="en-US" sz="7200" b="1" dirty="0"/>
          </a:p>
        </p:txBody>
      </p:sp>
      <p:sp>
        <p:nvSpPr>
          <p:cNvPr id="3" name="Content Placeholder 2">
            <a:extLst>
              <a:ext uri="{FF2B5EF4-FFF2-40B4-BE49-F238E27FC236}">
                <a16:creationId xmlns:a16="http://schemas.microsoft.com/office/drawing/2014/main" id="{97EE32D2-50C8-4D20-A4FE-915A24094F06}"/>
              </a:ext>
            </a:extLst>
          </p:cNvPr>
          <p:cNvSpPr>
            <a:spLocks noGrp="1"/>
          </p:cNvSpPr>
          <p:nvPr>
            <p:ph idx="1"/>
          </p:nvPr>
        </p:nvSpPr>
        <p:spPr>
          <a:xfrm>
            <a:off x="838200" y="892630"/>
            <a:ext cx="10515600" cy="6183084"/>
          </a:xfrm>
        </p:spPr>
        <p:txBody>
          <a:bodyPr/>
          <a:lstStyle/>
          <a:p>
            <a:pPr marL="0" marR="0" indent="0">
              <a:lnSpc>
                <a:spcPct val="115000"/>
              </a:lnSpc>
              <a:spcBef>
                <a:spcPts val="1200"/>
              </a:spcBef>
              <a:spcAft>
                <a:spcPts val="1200"/>
              </a:spcAft>
              <a:buNone/>
            </a:pPr>
            <a:r>
              <a:rPr lang="en-US" sz="1800" dirty="0">
                <a:effectLst/>
                <a:latin typeface="Calibri" panose="020F0502020204030204" pitchFamily="34" charset="0"/>
                <a:ea typeface="Calibri" panose="020F0502020204030204" pitchFamily="34" charset="0"/>
              </a:rPr>
              <a:t>This activity has been planned and implemented in accordance with the Essential Areas and policies of the Accreditation Council for Continuing Medical Education (ACCME) through the joint </a:t>
            </a:r>
            <a:r>
              <a:rPr lang="en-US" sz="1800" dirty="0" err="1">
                <a:effectLst/>
                <a:latin typeface="Calibri" panose="020F0502020204030204" pitchFamily="34" charset="0"/>
                <a:ea typeface="Calibri" panose="020F0502020204030204" pitchFamily="34" charset="0"/>
              </a:rPr>
              <a:t>providership</a:t>
            </a:r>
            <a:r>
              <a:rPr lang="en-US" sz="1800" dirty="0">
                <a:effectLst/>
                <a:latin typeface="Calibri" panose="020F0502020204030204" pitchFamily="34" charset="0"/>
                <a:ea typeface="Calibri" panose="020F0502020204030204" pitchFamily="34" charset="0"/>
              </a:rPr>
              <a:t> of MedChi, The Maryland State Medical Society and the Behavioral Health Administration of the Maryland Department of Health. MedChi is accredited by the ACCME to provide continuing medical education for physicians. </a:t>
            </a:r>
            <a:r>
              <a:rPr lang="en-US" sz="1800" dirty="0">
                <a:solidFill>
                  <a:srgbClr val="333333"/>
                </a:solidFill>
                <a:effectLst/>
                <a:highlight>
                  <a:srgbClr val="FFFFFF"/>
                </a:highlight>
                <a:latin typeface="Calibri" panose="020F0502020204030204" pitchFamily="34" charset="0"/>
                <a:ea typeface="Calibri" panose="020F0502020204030204" pitchFamily="34" charset="0"/>
              </a:rPr>
              <a:t>CMEs will be available at no cost, as will Participant Certificates, which for other disciplines may qualify for CEUs or other continuing education credit, although these are not approved for CEUs by the Maryland Board of Social Work Examiners. Participants should check with their certifying organizations to see how these would apply. </a:t>
            </a:r>
            <a:endParaRPr lang="en-US" sz="1800" dirty="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dirty="0">
                <a:effectLst/>
                <a:latin typeface="Calibri" panose="020F0502020204030204" pitchFamily="34" charset="0"/>
                <a:ea typeface="Calibri" panose="020F0502020204030204" pitchFamily="34" charset="0"/>
              </a:rPr>
              <a:t> </a:t>
            </a:r>
            <a:endParaRPr lang="en-US" sz="1800" dirty="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dirty="0">
                <a:effectLst/>
                <a:latin typeface="Calibri" panose="020F0502020204030204" pitchFamily="34" charset="0"/>
                <a:ea typeface="Calibri" panose="020F0502020204030204" pitchFamily="34" charset="0"/>
              </a:rPr>
              <a:t>MedChi designates this webinar educational activity for a maximum of </a:t>
            </a:r>
            <a:r>
              <a:rPr lang="en-US" sz="1800" i="1" dirty="0">
                <a:effectLst/>
                <a:latin typeface="Calibri" panose="020F0502020204030204" pitchFamily="34" charset="0"/>
                <a:ea typeface="Calibri" panose="020F0502020204030204" pitchFamily="34" charset="0"/>
              </a:rPr>
              <a:t>1 AMA PRA Category 1 Credits™</a:t>
            </a:r>
            <a:r>
              <a:rPr lang="en-US" sz="1800" dirty="0">
                <a:effectLst/>
                <a:latin typeface="Calibri" panose="020F0502020204030204" pitchFamily="34" charset="0"/>
                <a:ea typeface="Calibri" panose="020F0502020204030204" pitchFamily="34" charset="0"/>
              </a:rPr>
              <a:t>. Physicians should claim only the credit commensurate with the extent of their participation in the activity, as should other disciplines who claim credit for Participant Certificates. </a:t>
            </a:r>
            <a:r>
              <a:rPr lang="en-US" sz="1800" dirty="0">
                <a:solidFill>
                  <a:srgbClr val="262626"/>
                </a:solidFill>
                <a:effectLst/>
                <a:latin typeface="Calibri" panose="020F0502020204030204" pitchFamily="34" charset="0"/>
                <a:ea typeface="Calibri" panose="020F0502020204030204" pitchFamily="34" charset="0"/>
              </a:rPr>
              <a:t>For CME/Participant Certificate questions please </a:t>
            </a:r>
            <a:r>
              <a:rPr lang="en-US" sz="1800" dirty="0">
                <a:effectLst/>
                <a:highlight>
                  <a:srgbClr val="FFFFFF"/>
                </a:highlight>
                <a:latin typeface="Calibri" panose="020F0502020204030204" pitchFamily="34" charset="0"/>
                <a:ea typeface="Calibri" panose="020F0502020204030204" pitchFamily="34" charset="0"/>
              </a:rPr>
              <a:t>contact Sherrie Noonan at </a:t>
            </a:r>
            <a:r>
              <a:rPr lang="en-US" sz="1800" u="none" strike="noStrike" dirty="0">
                <a:solidFill>
                  <a:srgbClr val="1155CC"/>
                </a:solidFill>
                <a:effectLst/>
                <a:highlight>
                  <a:srgbClr val="FFFFFF"/>
                </a:highlight>
                <a:latin typeface="Calibri" panose="020F0502020204030204" pitchFamily="34" charset="0"/>
                <a:ea typeface="Calibri" panose="020F0502020204030204" pitchFamily="34" charset="0"/>
                <a:hlinkClick r:id="rId2"/>
              </a:rPr>
              <a:t>sherrie.noonan@maryland.gov</a:t>
            </a:r>
            <a:r>
              <a:rPr lang="en-US" sz="1800" dirty="0">
                <a:effectLst/>
                <a:highlight>
                  <a:srgbClr val="FFFFFF"/>
                </a:highlight>
                <a:latin typeface="Calibri" panose="020F0502020204030204" pitchFamily="34" charset="0"/>
                <a:ea typeface="Calibri" panose="020F0502020204030204" pitchFamily="34" charset="0"/>
              </a:rPr>
              <a:t>.</a:t>
            </a:r>
            <a:r>
              <a:rPr lang="en-US" sz="1800" b="1" dirty="0">
                <a:effectLst/>
                <a:highlight>
                  <a:srgbClr val="FFFFFF"/>
                </a:highlight>
                <a:latin typeface="Calibri" panose="020F0502020204030204" pitchFamily="34" charset="0"/>
                <a:ea typeface="Calibri" panose="020F0502020204030204" pitchFamily="34" charset="0"/>
              </a:rPr>
              <a:t> </a:t>
            </a:r>
          </a:p>
          <a:p>
            <a:pPr marL="0" marR="0">
              <a:lnSpc>
                <a:spcPct val="115000"/>
              </a:lnSpc>
              <a:spcBef>
                <a:spcPts val="0"/>
              </a:spcBef>
              <a:spcAft>
                <a:spcPts val="0"/>
              </a:spcAft>
            </a:pPr>
            <a:endParaRPr lang="en-US" sz="1800" dirty="0">
              <a:effectLst/>
              <a:latin typeface="Arial" panose="020B0604020202020204" pitchFamily="34" charset="0"/>
              <a:ea typeface="Arial" panose="020B0604020202020204" pitchFamily="34" charset="0"/>
            </a:endParaRPr>
          </a:p>
          <a:p>
            <a:pPr marL="0" indent="0">
              <a:lnSpc>
                <a:spcPct val="115000"/>
              </a:lnSpc>
              <a:spcBef>
                <a:spcPts val="0"/>
              </a:spcBef>
              <a:buNone/>
            </a:pPr>
            <a:r>
              <a:rPr lang="en-US" sz="1800" dirty="0">
                <a:effectLst/>
                <a:latin typeface="Calibri" panose="020F0502020204030204" pitchFamily="34" charset="0"/>
                <a:ea typeface="Calibri" panose="020F0502020204030204" pitchFamily="34" charset="0"/>
              </a:rPr>
              <a:t>Webinars jointly sponsored by the Behavioral Health Administration and MedChi</a:t>
            </a: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endParaRPr lang="en-US" sz="1800" dirty="0">
              <a:effectLst/>
              <a:latin typeface="Arial" panose="020B0604020202020204" pitchFamily="34" charset="0"/>
              <a:ea typeface="Arial" panose="020B0604020202020204" pitchFamily="34" charset="0"/>
            </a:endParaRPr>
          </a:p>
          <a:p>
            <a:endParaRPr lang="en-US" dirty="0"/>
          </a:p>
        </p:txBody>
      </p:sp>
      <p:pic>
        <p:nvPicPr>
          <p:cNvPr id="9" name="image2.png">
            <a:extLst>
              <a:ext uri="{FF2B5EF4-FFF2-40B4-BE49-F238E27FC236}">
                <a16:creationId xmlns:a16="http://schemas.microsoft.com/office/drawing/2014/main" id="{DAAEB7D6-9304-4B11-A5EF-01633F3FD414}"/>
              </a:ext>
            </a:extLst>
          </p:cNvPr>
          <p:cNvPicPr/>
          <p:nvPr/>
        </p:nvPicPr>
        <p:blipFill>
          <a:blip r:embed="rId3"/>
          <a:srcRect/>
          <a:stretch>
            <a:fillRect/>
          </a:stretch>
        </p:blipFill>
        <p:spPr>
          <a:xfrm>
            <a:off x="3217225" y="5672634"/>
            <a:ext cx="1185545" cy="956945"/>
          </a:xfrm>
          <a:prstGeom prst="rect">
            <a:avLst/>
          </a:prstGeom>
          <a:ln/>
        </p:spPr>
      </p:pic>
      <p:pic>
        <p:nvPicPr>
          <p:cNvPr id="10" name="image1.png">
            <a:extLst>
              <a:ext uri="{FF2B5EF4-FFF2-40B4-BE49-F238E27FC236}">
                <a16:creationId xmlns:a16="http://schemas.microsoft.com/office/drawing/2014/main" id="{CD607637-E5BB-489A-B9F5-4DF2A6DE6186}"/>
              </a:ext>
            </a:extLst>
          </p:cNvPr>
          <p:cNvPicPr/>
          <p:nvPr/>
        </p:nvPicPr>
        <p:blipFill>
          <a:blip r:embed="rId4"/>
          <a:srcRect/>
          <a:stretch>
            <a:fillRect/>
          </a:stretch>
        </p:blipFill>
        <p:spPr>
          <a:xfrm>
            <a:off x="7434941" y="6031862"/>
            <a:ext cx="1219200" cy="433070"/>
          </a:xfrm>
          <a:prstGeom prst="rect">
            <a:avLst/>
          </a:prstGeom>
          <a:ln/>
        </p:spPr>
      </p:pic>
    </p:spTree>
    <p:extLst>
      <p:ext uri="{BB962C8B-B14F-4D97-AF65-F5344CB8AC3E}">
        <p14:creationId xmlns:p14="http://schemas.microsoft.com/office/powerpoint/2010/main" val="2768517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3981"/>
            <a:ext cx="6697525" cy="1877811"/>
          </a:xfrm>
          <a:prstGeom prst="rect">
            <a:avLst/>
          </a:prstGeom>
          <a:solidFill>
            <a:srgbClr val="7B5C7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D5911D0-9C1B-44DA-B47A-5480D8E7D002}"/>
              </a:ext>
            </a:extLst>
          </p:cNvPr>
          <p:cNvSpPr>
            <a:spLocks noGrp="1"/>
          </p:cNvSpPr>
          <p:nvPr>
            <p:ph type="title"/>
          </p:nvPr>
        </p:nvSpPr>
        <p:spPr>
          <a:xfrm>
            <a:off x="731520" y="731520"/>
            <a:ext cx="6089904" cy="1426464"/>
          </a:xfrm>
        </p:spPr>
        <p:txBody>
          <a:bodyPr>
            <a:normAutofit/>
          </a:bodyPr>
          <a:lstStyle/>
          <a:p>
            <a:r>
              <a:rPr lang="en-US" b="1" dirty="0">
                <a:solidFill>
                  <a:srgbClr val="FFFFFF"/>
                </a:solidFill>
              </a:rPr>
              <a:t>Overview/Objectives</a:t>
            </a:r>
          </a:p>
        </p:txBody>
      </p:sp>
      <p:sp>
        <p:nvSpPr>
          <p:cNvPr id="11" name="Rectangle 10">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2480956"/>
            <a:ext cx="4405512"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D81D894-BC37-481C-BEFC-D3928C1D66F5}"/>
              </a:ext>
            </a:extLst>
          </p:cNvPr>
          <p:cNvSpPr>
            <a:spLocks noGrp="1"/>
          </p:cNvSpPr>
          <p:nvPr>
            <p:ph idx="1"/>
          </p:nvPr>
        </p:nvSpPr>
        <p:spPr>
          <a:xfrm>
            <a:off x="789457" y="2609331"/>
            <a:ext cx="3759198" cy="3938911"/>
          </a:xfrm>
        </p:spPr>
        <p:txBody>
          <a:bodyPr anchor="ctr">
            <a:normAutofit fontScale="92500" lnSpcReduction="20000"/>
          </a:bodyPr>
          <a:lstStyle/>
          <a:p>
            <a:pPr marL="457200" indent="-457200">
              <a:buFont typeface="+mj-lt"/>
              <a:buAutoNum type="arabicPeriod"/>
            </a:pPr>
            <a:r>
              <a:rPr lang="en-US" sz="3200" dirty="0"/>
              <a:t>Describe burnout and what puts us at risk as health care providers. </a:t>
            </a:r>
          </a:p>
          <a:p>
            <a:pPr marL="457200" indent="-457200">
              <a:buFont typeface="+mj-lt"/>
              <a:buAutoNum type="arabicPeriod"/>
            </a:pPr>
            <a:r>
              <a:rPr lang="en-US" sz="3200" dirty="0"/>
              <a:t>Define resilience.</a:t>
            </a:r>
          </a:p>
          <a:p>
            <a:pPr marL="457200" indent="-457200">
              <a:buFont typeface="+mj-lt"/>
              <a:buAutoNum type="arabicPeriod"/>
            </a:pPr>
            <a:r>
              <a:rPr lang="en-US" sz="3200" dirty="0"/>
              <a:t>Learn and apply 10 tips for building resilience and preventing burnout.</a:t>
            </a:r>
          </a:p>
          <a:p>
            <a:pPr marL="457200" indent="-457200">
              <a:buFont typeface="+mj-lt"/>
              <a:buAutoNum type="arabicPeriod"/>
            </a:pPr>
            <a:r>
              <a:rPr lang="en-US" sz="3200" dirty="0"/>
              <a:t>Q &amp; A</a:t>
            </a:r>
          </a:p>
          <a:p>
            <a:endParaRPr lang="en-US" sz="2000" dirty="0"/>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2480956"/>
            <a:ext cx="2115455" cy="1898903"/>
          </a:xfrm>
          <a:prstGeom prst="rect">
            <a:avLst/>
          </a:prstGeom>
          <a:solidFill>
            <a:srgbClr val="FFD09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29023"/>
            <a:ext cx="2107363"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4" name="Content Placeholder 3">
            <a:extLst>
              <a:ext uri="{FF2B5EF4-FFF2-40B4-BE49-F238E27FC236}">
                <a16:creationId xmlns:a16="http://schemas.microsoft.com/office/drawing/2014/main" id="{8F1D3B8F-1BA7-4FD2-8334-40CFD0CA6CE3}"/>
              </a:ext>
            </a:extLst>
          </p:cNvPr>
          <p:cNvPicPr>
            <a:picLocks noChangeAspect="1"/>
          </p:cNvPicPr>
          <p:nvPr/>
        </p:nvPicPr>
        <p:blipFill rotWithShape="1">
          <a:blip r:embed="rId3">
            <a:extLst>
              <a:ext uri="{28A0092B-C50C-407E-A947-70E740481C1C}">
                <a14:useLocalDpi xmlns:a14="http://schemas.microsoft.com/office/drawing/2010/main" val="0"/>
              </a:ext>
            </a:extLst>
          </a:blip>
          <a:srcRect b="24227"/>
          <a:stretch/>
        </p:blipFill>
        <p:spPr>
          <a:xfrm>
            <a:off x="7308214" y="438460"/>
            <a:ext cx="4424865" cy="5960618"/>
          </a:xfrm>
          <a:prstGeom prst="rect">
            <a:avLst/>
          </a:prstGeom>
        </p:spPr>
      </p:pic>
    </p:spTree>
    <p:extLst>
      <p:ext uri="{BB962C8B-B14F-4D97-AF65-F5344CB8AC3E}">
        <p14:creationId xmlns:p14="http://schemas.microsoft.com/office/powerpoint/2010/main" val="2896939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F2583-BC99-4F9B-A1B6-51FC61AD176E}"/>
              </a:ext>
            </a:extLst>
          </p:cNvPr>
          <p:cNvSpPr>
            <a:spLocks noGrp="1"/>
          </p:cNvSpPr>
          <p:nvPr>
            <p:ph type="title"/>
          </p:nvPr>
        </p:nvSpPr>
        <p:spPr>
          <a:xfrm>
            <a:off x="838200" y="0"/>
            <a:ext cx="10515600" cy="1088569"/>
          </a:xfrm>
        </p:spPr>
        <p:txBody>
          <a:bodyPr>
            <a:normAutofit/>
          </a:bodyPr>
          <a:lstStyle/>
          <a:p>
            <a:pPr algn="ctr"/>
            <a:r>
              <a:rPr lang="en-US" sz="4000" b="1" dirty="0">
                <a:solidFill>
                  <a:srgbClr val="3D2524"/>
                </a:solidFill>
                <a:effectLst/>
                <a:latin typeface="Calibri" panose="020F0502020204030204" pitchFamily="34" charset="0"/>
                <a:ea typeface="Calibri" panose="020F0502020204030204" pitchFamily="34" charset="0"/>
              </a:rPr>
              <a:t>CME Disclosures</a:t>
            </a:r>
            <a:endParaRPr lang="en-US" sz="16600" b="1" dirty="0"/>
          </a:p>
        </p:txBody>
      </p:sp>
      <p:sp>
        <p:nvSpPr>
          <p:cNvPr id="3" name="Content Placeholder 2">
            <a:extLst>
              <a:ext uri="{FF2B5EF4-FFF2-40B4-BE49-F238E27FC236}">
                <a16:creationId xmlns:a16="http://schemas.microsoft.com/office/drawing/2014/main" id="{97EE32D2-50C8-4D20-A4FE-915A24094F06}"/>
              </a:ext>
            </a:extLst>
          </p:cNvPr>
          <p:cNvSpPr>
            <a:spLocks noGrp="1"/>
          </p:cNvSpPr>
          <p:nvPr>
            <p:ph idx="1"/>
          </p:nvPr>
        </p:nvSpPr>
        <p:spPr>
          <a:xfrm>
            <a:off x="838200" y="1088570"/>
            <a:ext cx="10515600" cy="5987143"/>
          </a:xfrm>
        </p:spPr>
        <p:txBody>
          <a:bodyPr/>
          <a:lstStyle/>
          <a:p>
            <a:pPr marL="0" marR="0" indent="0">
              <a:lnSpc>
                <a:spcPct val="115000"/>
              </a:lnSpc>
              <a:spcBef>
                <a:spcPts val="1200"/>
              </a:spcBef>
              <a:spcAft>
                <a:spcPts val="1200"/>
              </a:spcAft>
              <a:buNone/>
            </a:pPr>
            <a:r>
              <a:rPr lang="en-US" sz="2400" dirty="0">
                <a:solidFill>
                  <a:srgbClr val="262626"/>
                </a:solidFill>
                <a:effectLst/>
                <a:latin typeface="Calibri" panose="020F0502020204030204" pitchFamily="34" charset="0"/>
                <a:ea typeface="Calibri" panose="020F0502020204030204" pitchFamily="34" charset="0"/>
              </a:rPr>
              <a:t>Presenters and Planners: Aliya Jones, MD and Steve Whitefield, MD have reported no relevant financial relationships to disclose. </a:t>
            </a:r>
            <a:r>
              <a:rPr lang="en-US" sz="2400" dirty="0">
                <a:solidFill>
                  <a:srgbClr val="333333"/>
                </a:solidFill>
                <a:effectLst/>
                <a:highlight>
                  <a:srgbClr val="FFFFFF"/>
                </a:highlight>
                <a:latin typeface="Calibri" panose="020F0502020204030204" pitchFamily="34" charset="0"/>
                <a:ea typeface="Calibri" panose="020F0502020204030204" pitchFamily="34" charset="0"/>
              </a:rPr>
              <a:t>Michelle Pearce, PhD</a:t>
            </a:r>
            <a:r>
              <a:rPr lang="en-US" sz="2400" dirty="0">
                <a:solidFill>
                  <a:srgbClr val="262626"/>
                </a:solidFill>
                <a:effectLst/>
                <a:highlight>
                  <a:srgbClr val="FFFFFF"/>
                </a:highlight>
                <a:latin typeface="Calibri" panose="020F0502020204030204" pitchFamily="34" charset="0"/>
                <a:ea typeface="Calibri" panose="020F0502020204030204" pitchFamily="34" charset="0"/>
              </a:rPr>
              <a:t> receives royalties from sales from her books; she has no other</a:t>
            </a:r>
            <a:r>
              <a:rPr lang="en-US" sz="2400" dirty="0">
                <a:solidFill>
                  <a:srgbClr val="262626"/>
                </a:solidFill>
                <a:effectLst/>
                <a:latin typeface="Calibri" panose="020F0502020204030204" pitchFamily="34" charset="0"/>
                <a:ea typeface="Calibri" panose="020F0502020204030204" pitchFamily="34" charset="0"/>
              </a:rPr>
              <a:t> financial relationships to disclose.</a:t>
            </a:r>
            <a:endParaRPr lang="en-US" sz="2400" dirty="0">
              <a:effectLst/>
              <a:latin typeface="Arial" panose="020B0604020202020204" pitchFamily="34" charset="0"/>
              <a:ea typeface="Arial" panose="020B0604020202020204" pitchFamily="34" charset="0"/>
            </a:endParaRPr>
          </a:p>
          <a:p>
            <a:pPr marL="0" marR="0" indent="0">
              <a:lnSpc>
                <a:spcPct val="115000"/>
              </a:lnSpc>
              <a:spcBef>
                <a:spcPts val="1200"/>
              </a:spcBef>
              <a:spcAft>
                <a:spcPts val="1200"/>
              </a:spcAft>
              <a:buNone/>
            </a:pPr>
            <a:r>
              <a:rPr lang="en-US" sz="2400" dirty="0">
                <a:solidFill>
                  <a:srgbClr val="262626"/>
                </a:solidFill>
                <a:effectLst/>
                <a:latin typeface="Calibri" panose="020F0502020204030204" pitchFamily="34" charset="0"/>
                <a:ea typeface="Calibri" panose="020F0502020204030204" pitchFamily="34" charset="0"/>
              </a:rPr>
              <a:t>MedChi CME Reviewers: The reviewers from the MedChi Committee On Scientific Activities (COSA) for this activity have reported no relevant financial relationships to disclose.</a:t>
            </a:r>
            <a:endParaRPr lang="en-US" sz="24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endParaRPr lang="en-US" sz="2400" dirty="0">
              <a:effectLst/>
              <a:latin typeface="Arial" panose="020B0604020202020204" pitchFamily="34" charset="0"/>
              <a:ea typeface="Arial" panose="020B0604020202020204" pitchFamily="34" charset="0"/>
            </a:endParaRPr>
          </a:p>
          <a:p>
            <a:pPr marL="0" indent="0">
              <a:lnSpc>
                <a:spcPct val="115000"/>
              </a:lnSpc>
              <a:spcBef>
                <a:spcPts val="0"/>
              </a:spcBef>
              <a:buNone/>
            </a:pPr>
            <a:r>
              <a:rPr lang="en-US" sz="2400" dirty="0">
                <a:effectLst/>
                <a:latin typeface="Calibri" panose="020F0502020204030204" pitchFamily="34" charset="0"/>
                <a:ea typeface="Calibri" panose="020F0502020204030204" pitchFamily="34" charset="0"/>
              </a:rPr>
              <a:t>Webinars jointly sponsored by the Behavioral Health Administration and MedChi</a:t>
            </a:r>
            <a:endParaRPr lang="en-US" sz="24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endParaRPr lang="en-US" sz="1800" dirty="0">
              <a:effectLst/>
              <a:latin typeface="Arial" panose="020B0604020202020204" pitchFamily="34" charset="0"/>
              <a:ea typeface="Arial" panose="020B0604020202020204" pitchFamily="34" charset="0"/>
            </a:endParaRPr>
          </a:p>
          <a:p>
            <a:endParaRPr lang="en-US" dirty="0"/>
          </a:p>
        </p:txBody>
      </p:sp>
      <p:pic>
        <p:nvPicPr>
          <p:cNvPr id="9" name="image2.png">
            <a:extLst>
              <a:ext uri="{FF2B5EF4-FFF2-40B4-BE49-F238E27FC236}">
                <a16:creationId xmlns:a16="http://schemas.microsoft.com/office/drawing/2014/main" id="{DAAEB7D6-9304-4B11-A5EF-01633F3FD414}"/>
              </a:ext>
            </a:extLst>
          </p:cNvPr>
          <p:cNvPicPr/>
          <p:nvPr/>
        </p:nvPicPr>
        <p:blipFill>
          <a:blip r:embed="rId2"/>
          <a:srcRect/>
          <a:stretch>
            <a:fillRect/>
          </a:stretch>
        </p:blipFill>
        <p:spPr>
          <a:xfrm>
            <a:off x="3470573" y="5486897"/>
            <a:ext cx="1185545" cy="956945"/>
          </a:xfrm>
          <a:prstGeom prst="rect">
            <a:avLst/>
          </a:prstGeom>
          <a:ln/>
        </p:spPr>
      </p:pic>
      <p:pic>
        <p:nvPicPr>
          <p:cNvPr id="10" name="image1.png">
            <a:extLst>
              <a:ext uri="{FF2B5EF4-FFF2-40B4-BE49-F238E27FC236}">
                <a16:creationId xmlns:a16="http://schemas.microsoft.com/office/drawing/2014/main" id="{CD607637-E5BB-489A-B9F5-4DF2A6DE6186}"/>
              </a:ext>
            </a:extLst>
          </p:cNvPr>
          <p:cNvPicPr/>
          <p:nvPr/>
        </p:nvPicPr>
        <p:blipFill>
          <a:blip r:embed="rId3"/>
          <a:srcRect/>
          <a:stretch>
            <a:fillRect/>
          </a:stretch>
        </p:blipFill>
        <p:spPr>
          <a:xfrm>
            <a:off x="7723919" y="5748834"/>
            <a:ext cx="1219200" cy="433070"/>
          </a:xfrm>
          <a:prstGeom prst="rect">
            <a:avLst/>
          </a:prstGeom>
          <a:ln/>
        </p:spPr>
      </p:pic>
    </p:spTree>
    <p:extLst>
      <p:ext uri="{BB962C8B-B14F-4D97-AF65-F5344CB8AC3E}">
        <p14:creationId xmlns:p14="http://schemas.microsoft.com/office/powerpoint/2010/main" val="2837106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DC6A1-0C0A-426E-A37D-BFB4EB4C9E6B}"/>
              </a:ext>
            </a:extLst>
          </p:cNvPr>
          <p:cNvSpPr>
            <a:spLocks noGrp="1"/>
          </p:cNvSpPr>
          <p:nvPr>
            <p:ph type="title"/>
          </p:nvPr>
        </p:nvSpPr>
        <p:spPr>
          <a:xfrm>
            <a:off x="1981200" y="0"/>
            <a:ext cx="8229600" cy="1143000"/>
          </a:xfrm>
        </p:spPr>
        <p:txBody>
          <a:bodyPr/>
          <a:lstStyle/>
          <a:p>
            <a:r>
              <a:rPr lang="en-US" b="1" dirty="0">
                <a:solidFill>
                  <a:srgbClr val="B12557"/>
                </a:solidFill>
              </a:rPr>
              <a:t>Burnout and The Stress Response</a:t>
            </a:r>
          </a:p>
        </p:txBody>
      </p:sp>
      <p:pic>
        <p:nvPicPr>
          <p:cNvPr id="17" name="Picture 16">
            <a:extLst>
              <a:ext uri="{FF2B5EF4-FFF2-40B4-BE49-F238E27FC236}">
                <a16:creationId xmlns:a16="http://schemas.microsoft.com/office/drawing/2014/main" id="{B2894FFC-0FEB-4866-9A6E-E8AFB81BC4AC}"/>
              </a:ext>
            </a:extLst>
          </p:cNvPr>
          <p:cNvPicPr>
            <a:picLocks noChangeAspect="1"/>
          </p:cNvPicPr>
          <p:nvPr/>
        </p:nvPicPr>
        <p:blipFill>
          <a:blip r:embed="rId3"/>
          <a:stretch>
            <a:fillRect/>
          </a:stretch>
        </p:blipFill>
        <p:spPr>
          <a:xfrm>
            <a:off x="900546" y="820738"/>
            <a:ext cx="10044545" cy="6439043"/>
          </a:xfrm>
          <a:prstGeom prst="rect">
            <a:avLst/>
          </a:prstGeom>
        </p:spPr>
      </p:pic>
    </p:spTree>
    <p:extLst>
      <p:ext uri="{BB962C8B-B14F-4D97-AF65-F5344CB8AC3E}">
        <p14:creationId xmlns:p14="http://schemas.microsoft.com/office/powerpoint/2010/main" val="4251698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D474D">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C61665-5839-467F-A0E2-158E50FF5931}"/>
              </a:ext>
            </a:extLst>
          </p:cNvPr>
          <p:cNvSpPr>
            <a:spLocks noGrp="1"/>
          </p:cNvSpPr>
          <p:nvPr>
            <p:ph type="title"/>
          </p:nvPr>
        </p:nvSpPr>
        <p:spPr>
          <a:xfrm>
            <a:off x="524256" y="4767072"/>
            <a:ext cx="6594189" cy="1625210"/>
          </a:xfrm>
        </p:spPr>
        <p:txBody>
          <a:bodyPr>
            <a:normAutofit fontScale="90000"/>
          </a:bodyPr>
          <a:lstStyle/>
          <a:p>
            <a:pPr algn="ctr"/>
            <a:r>
              <a:rPr lang="en-US" sz="1400" b="1" dirty="0">
                <a:solidFill>
                  <a:srgbClr val="FFFFFF"/>
                </a:solidFill>
              </a:rPr>
              <a:t> </a:t>
            </a:r>
            <a:br>
              <a:rPr lang="en-US" sz="1400" b="1" dirty="0">
                <a:solidFill>
                  <a:srgbClr val="FFFFFF"/>
                </a:solidFill>
              </a:rPr>
            </a:br>
            <a:r>
              <a:rPr lang="en-US" sz="4000" b="1" dirty="0">
                <a:solidFill>
                  <a:srgbClr val="FFFFFF"/>
                </a:solidFill>
              </a:rPr>
              <a:t>Why COVID-19 Increased </a:t>
            </a:r>
            <a:br>
              <a:rPr lang="en-US" sz="4000" b="1" dirty="0">
                <a:solidFill>
                  <a:srgbClr val="FFFFFF"/>
                </a:solidFill>
              </a:rPr>
            </a:br>
            <a:r>
              <a:rPr lang="en-US" sz="4000" b="1" dirty="0">
                <a:solidFill>
                  <a:srgbClr val="FFFFFF"/>
                </a:solidFill>
              </a:rPr>
              <a:t>the Risk of Burnout</a:t>
            </a:r>
            <a:br>
              <a:rPr lang="en-US" sz="3100" b="1" dirty="0">
                <a:solidFill>
                  <a:srgbClr val="FFFFFF"/>
                </a:solidFill>
              </a:rPr>
            </a:br>
            <a:r>
              <a:rPr lang="en-US" sz="3100" b="1" dirty="0">
                <a:solidFill>
                  <a:srgbClr val="FFFFFF"/>
                </a:solidFill>
              </a:rPr>
              <a:t> </a:t>
            </a:r>
            <a:br>
              <a:rPr lang="en-US" sz="1400" dirty="0">
                <a:solidFill>
                  <a:srgbClr val="FFFFFF"/>
                </a:solidFill>
              </a:rPr>
            </a:br>
            <a:endParaRPr lang="en-US" sz="1400" dirty="0">
              <a:solidFill>
                <a:srgbClr val="FFFFFF"/>
              </a:solidFill>
            </a:endParaRPr>
          </a:p>
        </p:txBody>
      </p:sp>
      <p:pic>
        <p:nvPicPr>
          <p:cNvPr id="7" name="Picture 6">
            <a:extLst>
              <a:ext uri="{FF2B5EF4-FFF2-40B4-BE49-F238E27FC236}">
                <a16:creationId xmlns:a16="http://schemas.microsoft.com/office/drawing/2014/main" id="{11F9940D-8311-46EF-B87E-BDBF7CC1126B}"/>
              </a:ext>
            </a:extLst>
          </p:cNvPr>
          <p:cNvPicPr>
            <a:picLocks noChangeAspect="1"/>
          </p:cNvPicPr>
          <p:nvPr/>
        </p:nvPicPr>
        <p:blipFill rotWithShape="1">
          <a:blip r:embed="rId3">
            <a:extLst>
              <a:ext uri="{28A0092B-C50C-407E-A947-70E740481C1C}">
                <a14:useLocalDpi xmlns:a14="http://schemas.microsoft.com/office/drawing/2010/main" val="0"/>
              </a:ext>
            </a:extLst>
          </a:blip>
          <a:srcRect l="3338"/>
          <a:stretch/>
        </p:blipFill>
        <p:spPr>
          <a:xfrm>
            <a:off x="327547" y="321733"/>
            <a:ext cx="7058306" cy="4107392"/>
          </a:xfrm>
          <a:prstGeom prst="rect">
            <a:avLst/>
          </a:prstGeom>
        </p:spPr>
      </p:pic>
      <p:sp>
        <p:nvSpPr>
          <p:cNvPr id="52" name="Rectangle 5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856DD8B-1719-4E77-8CC9-777E90082F3F}"/>
              </a:ext>
            </a:extLst>
          </p:cNvPr>
          <p:cNvSpPr>
            <a:spLocks noGrp="1"/>
          </p:cNvSpPr>
          <p:nvPr>
            <p:ph idx="1"/>
          </p:nvPr>
        </p:nvSpPr>
        <p:spPr>
          <a:xfrm>
            <a:off x="7385853" y="526474"/>
            <a:ext cx="4281891" cy="5680362"/>
          </a:xfrm>
        </p:spPr>
        <p:txBody>
          <a:bodyPr anchor="ctr">
            <a:normAutofit/>
          </a:bodyPr>
          <a:lstStyle/>
          <a:p>
            <a:pPr lvl="1">
              <a:spcBef>
                <a:spcPts val="0"/>
              </a:spcBef>
              <a:spcAft>
                <a:spcPts val="600"/>
              </a:spcAft>
            </a:pPr>
            <a:endParaRPr lang="en-US" sz="23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lvl="1">
              <a:spcBef>
                <a:spcPts val="0"/>
              </a:spcBef>
              <a:spcAft>
                <a:spcPts val="600"/>
              </a:spcAft>
            </a:pPr>
            <a:r>
              <a:rPr lang="en-US" sz="2300" dirty="0">
                <a:solidFill>
                  <a:srgbClr val="FFFFFF"/>
                </a:solidFill>
                <a:latin typeface="Calibri" panose="020F0502020204030204" pitchFamily="34" charset="0"/>
                <a:ea typeface="Calibri" panose="020F0502020204030204" pitchFamily="34" charset="0"/>
                <a:cs typeface="Times New Roman" panose="02020603050405020304" pitchFamily="18" charset="0"/>
              </a:rPr>
              <a:t>Front line workers</a:t>
            </a:r>
          </a:p>
          <a:p>
            <a:pPr lvl="1">
              <a:spcBef>
                <a:spcPts val="0"/>
              </a:spcBef>
              <a:spcAft>
                <a:spcPts val="600"/>
              </a:spcAft>
            </a:pPr>
            <a:r>
              <a:rPr lang="en-US" sz="2300" dirty="0">
                <a:solidFill>
                  <a:srgbClr val="FFFFFF"/>
                </a:solidFill>
                <a:latin typeface="Calibri" panose="020F0502020204030204" pitchFamily="34" charset="0"/>
                <a:ea typeface="Calibri" panose="020F0502020204030204" pitchFamily="34" charset="0"/>
                <a:cs typeface="Times New Roman" panose="02020603050405020304" pitchFamily="18" charset="0"/>
              </a:rPr>
              <a:t>Threat of COVID-19 for self and family</a:t>
            </a:r>
          </a:p>
          <a:p>
            <a:pPr lvl="1">
              <a:spcBef>
                <a:spcPts val="0"/>
              </a:spcBef>
              <a:spcAft>
                <a:spcPts val="600"/>
              </a:spcAft>
            </a:pPr>
            <a:r>
              <a:rPr lang="en-US" sz="2300" dirty="0">
                <a:solidFill>
                  <a:srgbClr val="FFFFFF"/>
                </a:solidFill>
                <a:latin typeface="Calibri" panose="020F0502020204030204" pitchFamily="34" charset="0"/>
                <a:ea typeface="Calibri" panose="020F0502020204030204" pitchFamily="34" charset="0"/>
                <a:cs typeface="Times New Roman" panose="02020603050405020304" pitchFamily="18" charset="0"/>
              </a:rPr>
              <a:t>Patients very sick/Many witnessed patients die</a:t>
            </a:r>
          </a:p>
          <a:p>
            <a:pPr lvl="1">
              <a:spcBef>
                <a:spcPts val="0"/>
              </a:spcBef>
              <a:spcAft>
                <a:spcPts val="600"/>
              </a:spcAft>
            </a:pPr>
            <a:r>
              <a:rPr lang="en-US" sz="2300" dirty="0">
                <a:solidFill>
                  <a:srgbClr val="FFFFFF"/>
                </a:solidFill>
                <a:latin typeface="Calibri" panose="020F0502020204030204" pitchFamily="34" charset="0"/>
                <a:ea typeface="Calibri" panose="020F0502020204030204" pitchFamily="34" charset="0"/>
                <a:cs typeface="Times New Roman" panose="02020603050405020304" pitchFamily="18" charset="0"/>
              </a:rPr>
              <a:t>Increased feelings of hopelessness and despair</a:t>
            </a:r>
          </a:p>
          <a:p>
            <a:pPr lvl="1">
              <a:spcBef>
                <a:spcPts val="0"/>
              </a:spcBef>
              <a:spcAft>
                <a:spcPts val="600"/>
              </a:spcAft>
            </a:pPr>
            <a:r>
              <a:rPr lang="en-US" sz="23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Lon</a:t>
            </a:r>
            <a:r>
              <a:rPr lang="en-US" sz="2300" dirty="0">
                <a:solidFill>
                  <a:srgbClr val="FFFFFF"/>
                </a:solidFill>
                <a:latin typeface="Calibri" panose="020F0502020204030204" pitchFamily="34" charset="0"/>
                <a:ea typeface="Calibri" panose="020F0502020204030204" pitchFamily="34" charset="0"/>
                <a:cs typeface="Times New Roman" panose="02020603050405020304" pitchFamily="18" charset="0"/>
              </a:rPr>
              <a:t>ger hours</a:t>
            </a:r>
          </a:p>
          <a:p>
            <a:pPr lvl="1">
              <a:spcBef>
                <a:spcPts val="0"/>
              </a:spcBef>
              <a:spcAft>
                <a:spcPts val="600"/>
              </a:spcAft>
            </a:pPr>
            <a:r>
              <a:rPr lang="en-US" sz="2300" dirty="0">
                <a:solidFill>
                  <a:srgbClr val="FFFFFF"/>
                </a:solidFill>
                <a:latin typeface="Calibri" panose="020F0502020204030204" pitchFamily="34" charset="0"/>
                <a:ea typeface="Calibri" panose="020F0502020204030204" pitchFamily="34" charset="0"/>
                <a:cs typeface="Times New Roman" panose="02020603050405020304" pitchFamily="18" charset="0"/>
              </a:rPr>
              <a:t>Little or no time off</a:t>
            </a:r>
          </a:p>
          <a:p>
            <a:pPr lvl="1">
              <a:spcBef>
                <a:spcPts val="0"/>
              </a:spcBef>
              <a:spcAft>
                <a:spcPts val="600"/>
              </a:spcAft>
            </a:pPr>
            <a:r>
              <a:rPr lang="en-US" sz="2300" dirty="0">
                <a:solidFill>
                  <a:srgbClr val="FFFFFF"/>
                </a:solidFill>
                <a:latin typeface="Calibri" panose="020F0502020204030204" pitchFamily="34" charset="0"/>
                <a:ea typeface="Calibri" panose="020F0502020204030204" pitchFamily="34" charset="0"/>
                <a:cs typeface="Times New Roman" panose="02020603050405020304" pitchFamily="18" charset="0"/>
              </a:rPr>
              <a:t>Changing work protocols</a:t>
            </a:r>
          </a:p>
          <a:p>
            <a:pPr lvl="1">
              <a:spcBef>
                <a:spcPts val="0"/>
              </a:spcBef>
              <a:spcAft>
                <a:spcPts val="600"/>
              </a:spcAft>
            </a:pPr>
            <a:r>
              <a:rPr lang="en-US" sz="23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Isolation/lack of community</a:t>
            </a:r>
          </a:p>
          <a:p>
            <a:pPr lvl="1">
              <a:spcBef>
                <a:spcPts val="0"/>
              </a:spcBef>
              <a:spcAft>
                <a:spcPts val="600"/>
              </a:spcAft>
            </a:pPr>
            <a:r>
              <a:rPr lang="en-US" sz="2300" dirty="0">
                <a:solidFill>
                  <a:srgbClr val="FFFFFF"/>
                </a:solidFill>
                <a:latin typeface="Calibri" panose="020F0502020204030204" pitchFamily="34" charset="0"/>
                <a:ea typeface="Calibri" panose="020F0502020204030204" pitchFamily="34" charset="0"/>
                <a:cs typeface="Times New Roman" panose="02020603050405020304" pitchFamily="18" charset="0"/>
              </a:rPr>
              <a:t>Those outside health care had different experience </a:t>
            </a:r>
            <a:r>
              <a:rPr lang="en-US" sz="23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p>
          <a:p>
            <a:pPr lvl="1">
              <a:spcBef>
                <a:spcPts val="0"/>
              </a:spcBef>
              <a:spcAft>
                <a:spcPts val="600"/>
              </a:spcAft>
            </a:pPr>
            <a:r>
              <a:rPr lang="en-US" sz="2300" dirty="0">
                <a:solidFill>
                  <a:srgbClr val="FFFFFF"/>
                </a:solidFill>
                <a:latin typeface="Calibri" panose="020F0502020204030204" pitchFamily="34" charset="0"/>
                <a:ea typeface="Calibri" panose="020F0502020204030204" pitchFamily="34" charset="0"/>
                <a:cs typeface="Times New Roman" panose="02020603050405020304" pitchFamily="18" charset="0"/>
              </a:rPr>
              <a:t>Less time for self-care</a:t>
            </a:r>
            <a:endParaRPr lang="en-US" sz="23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0609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glass&#10;&#10;Description automatically generated">
            <a:extLst>
              <a:ext uri="{FF2B5EF4-FFF2-40B4-BE49-F238E27FC236}">
                <a16:creationId xmlns:a16="http://schemas.microsoft.com/office/drawing/2014/main" id="{365888C9-2022-44FF-8665-DEF3DD2537C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3683" b="4104"/>
          <a:stretch/>
        </p:blipFill>
        <p:spPr>
          <a:xfrm>
            <a:off x="-3048" y="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B05249-9346-406C-9AA7-3C685CEFE77B}"/>
              </a:ext>
            </a:extLst>
          </p:cNvPr>
          <p:cNvSpPr>
            <a:spLocks noGrp="1"/>
          </p:cNvSpPr>
          <p:nvPr>
            <p:ph type="title"/>
          </p:nvPr>
        </p:nvSpPr>
        <p:spPr>
          <a:xfrm>
            <a:off x="-218902" y="371027"/>
            <a:ext cx="5345084" cy="2234449"/>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6600" dirty="0">
                <a:solidFill>
                  <a:srgbClr val="B12557"/>
                </a:solidFill>
              </a:rPr>
              <a:t>Resilience: </a:t>
            </a:r>
            <a:br>
              <a:rPr lang="en-US" sz="6600" dirty="0">
                <a:solidFill>
                  <a:srgbClr val="B12557"/>
                </a:solidFill>
              </a:rPr>
            </a:br>
            <a:r>
              <a:rPr lang="en-US" sz="6600" dirty="0">
                <a:solidFill>
                  <a:srgbClr val="B12557"/>
                </a:solidFill>
              </a:rPr>
              <a:t>Fill Your Cup </a:t>
            </a:r>
          </a:p>
        </p:txBody>
      </p:sp>
    </p:spTree>
    <p:extLst>
      <p:ext uri="{BB962C8B-B14F-4D97-AF65-F5344CB8AC3E}">
        <p14:creationId xmlns:p14="http://schemas.microsoft.com/office/powerpoint/2010/main" val="2428258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0BA2B-87DE-475A-B24D-19264ED37F51}"/>
              </a:ext>
            </a:extLst>
          </p:cNvPr>
          <p:cNvSpPr>
            <a:spLocks noGrp="1"/>
          </p:cNvSpPr>
          <p:nvPr>
            <p:ph type="title"/>
          </p:nvPr>
        </p:nvSpPr>
        <p:spPr/>
        <p:txBody>
          <a:bodyPr/>
          <a:lstStyle/>
          <a:p>
            <a:r>
              <a:rPr lang="en-US" b="1" dirty="0">
                <a:solidFill>
                  <a:srgbClr val="B12557"/>
                </a:solidFill>
              </a:rPr>
              <a:t>1. Know Your Warning Signs</a:t>
            </a:r>
          </a:p>
        </p:txBody>
      </p:sp>
      <p:pic>
        <p:nvPicPr>
          <p:cNvPr id="19" name="Content Placeholder 18">
            <a:extLst>
              <a:ext uri="{FF2B5EF4-FFF2-40B4-BE49-F238E27FC236}">
                <a16:creationId xmlns:a16="http://schemas.microsoft.com/office/drawing/2014/main" id="{CDD76FB4-A7C0-4182-8D0F-557BCDE44A4A}"/>
              </a:ext>
            </a:extLst>
          </p:cNvPr>
          <p:cNvPicPr>
            <a:picLocks noGrp="1" noChangeAspect="1"/>
          </p:cNvPicPr>
          <p:nvPr>
            <p:ph idx="1"/>
          </p:nvPr>
        </p:nvPicPr>
        <p:blipFill>
          <a:blip r:embed="rId3"/>
          <a:stretch>
            <a:fillRect/>
          </a:stretch>
        </p:blipFill>
        <p:spPr>
          <a:xfrm>
            <a:off x="136196" y="2189452"/>
            <a:ext cx="11919607" cy="3629891"/>
          </a:xfrm>
        </p:spPr>
      </p:pic>
      <p:pic>
        <p:nvPicPr>
          <p:cNvPr id="21" name="Graphic 20">
            <a:extLst>
              <a:ext uri="{FF2B5EF4-FFF2-40B4-BE49-F238E27FC236}">
                <a16:creationId xmlns:a16="http://schemas.microsoft.com/office/drawing/2014/main" id="{9664CD40-4485-45B8-A23C-9081A2AD09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98873" y="124691"/>
            <a:ext cx="2320635" cy="2320635"/>
          </a:xfrm>
          <a:prstGeom prst="rect">
            <a:avLst/>
          </a:prstGeom>
        </p:spPr>
      </p:pic>
      <p:cxnSp>
        <p:nvCxnSpPr>
          <p:cNvPr id="24" name="Straight Connector 23">
            <a:extLst>
              <a:ext uri="{FF2B5EF4-FFF2-40B4-BE49-F238E27FC236}">
                <a16:creationId xmlns:a16="http://schemas.microsoft.com/office/drawing/2014/main" id="{7C5DA240-EB8E-4FEB-A73C-F37E933A20A5}"/>
              </a:ext>
            </a:extLst>
          </p:cNvPr>
          <p:cNvCxnSpPr>
            <a:cxnSpLocks/>
            <a:endCxn id="33" idx="1"/>
          </p:cNvCxnSpPr>
          <p:nvPr/>
        </p:nvCxnSpPr>
        <p:spPr>
          <a:xfrm>
            <a:off x="2036618" y="5819343"/>
            <a:ext cx="2623091" cy="6213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2F22A96-0C02-4FAB-B1FE-F5F3A458101C}"/>
              </a:ext>
            </a:extLst>
          </p:cNvPr>
          <p:cNvCxnSpPr>
            <a:cxnSpLocks/>
          </p:cNvCxnSpPr>
          <p:nvPr/>
        </p:nvCxnSpPr>
        <p:spPr>
          <a:xfrm>
            <a:off x="4336473" y="5819343"/>
            <a:ext cx="637309" cy="35978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69AE057-E30B-4C73-8CD7-23C3B764528A}"/>
              </a:ext>
            </a:extLst>
          </p:cNvPr>
          <p:cNvCxnSpPr>
            <a:cxnSpLocks/>
          </p:cNvCxnSpPr>
          <p:nvPr/>
        </p:nvCxnSpPr>
        <p:spPr>
          <a:xfrm flipH="1">
            <a:off x="7259782" y="5694218"/>
            <a:ext cx="332509" cy="46189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A9648C0-5068-47EC-B87C-B663E96F119E}"/>
              </a:ext>
            </a:extLst>
          </p:cNvPr>
          <p:cNvCxnSpPr>
            <a:cxnSpLocks/>
          </p:cNvCxnSpPr>
          <p:nvPr/>
        </p:nvCxnSpPr>
        <p:spPr>
          <a:xfrm flipH="1">
            <a:off x="8400432" y="5819343"/>
            <a:ext cx="2219077" cy="621394"/>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0859BCD-98E7-47B5-85F9-07D141384DEF}"/>
              </a:ext>
            </a:extLst>
          </p:cNvPr>
          <p:cNvSpPr txBox="1"/>
          <p:nvPr/>
        </p:nvSpPr>
        <p:spPr>
          <a:xfrm>
            <a:off x="4659709" y="6179127"/>
            <a:ext cx="3740723" cy="523220"/>
          </a:xfrm>
          <a:prstGeom prst="rect">
            <a:avLst/>
          </a:prstGeom>
          <a:noFill/>
        </p:spPr>
        <p:txBody>
          <a:bodyPr wrap="square" rtlCol="0">
            <a:spAutoFit/>
          </a:bodyPr>
          <a:lstStyle/>
          <a:p>
            <a:r>
              <a:rPr lang="en-US" sz="2800" dirty="0"/>
              <a:t>Chronic Stress Response</a:t>
            </a:r>
          </a:p>
        </p:txBody>
      </p:sp>
    </p:spTree>
    <p:extLst>
      <p:ext uri="{BB962C8B-B14F-4D97-AF65-F5344CB8AC3E}">
        <p14:creationId xmlns:p14="http://schemas.microsoft.com/office/powerpoint/2010/main" val="4078722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704C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E875D1-56A9-4457-9A46-09A7D6DA21E1}"/>
              </a:ext>
            </a:extLst>
          </p:cNvPr>
          <p:cNvSpPr>
            <a:spLocks noGrp="1"/>
          </p:cNvSpPr>
          <p:nvPr>
            <p:ph type="title"/>
          </p:nvPr>
        </p:nvSpPr>
        <p:spPr>
          <a:xfrm>
            <a:off x="524256" y="491260"/>
            <a:ext cx="6594189" cy="1625210"/>
          </a:xfrm>
        </p:spPr>
        <p:txBody>
          <a:bodyPr>
            <a:normAutofit/>
          </a:bodyPr>
          <a:lstStyle/>
          <a:p>
            <a:r>
              <a:rPr lang="en-US" b="1">
                <a:solidFill>
                  <a:srgbClr val="FFFFFF"/>
                </a:solidFill>
              </a:rPr>
              <a:t>2. Move Your Body </a:t>
            </a:r>
          </a:p>
        </p:txBody>
      </p:sp>
      <p:pic>
        <p:nvPicPr>
          <p:cNvPr id="5" name="Content Placeholder 4">
            <a:extLst>
              <a:ext uri="{FF2B5EF4-FFF2-40B4-BE49-F238E27FC236}">
                <a16:creationId xmlns:a16="http://schemas.microsoft.com/office/drawing/2014/main" id="{26D2AE2B-2311-45EB-9CD4-68DAF9AE74C6}"/>
              </a:ext>
            </a:extLst>
          </p:cNvPr>
          <p:cNvPicPr>
            <a:picLocks noChangeAspect="1"/>
          </p:cNvPicPr>
          <p:nvPr/>
        </p:nvPicPr>
        <p:blipFill rotWithShape="1">
          <a:blip r:embed="rId3">
            <a:extLst>
              <a:ext uri="{28A0092B-C50C-407E-A947-70E740481C1C}">
                <a14:useLocalDpi xmlns:a14="http://schemas.microsoft.com/office/drawing/2010/main" val="0"/>
              </a:ext>
            </a:extLst>
          </a:blip>
          <a:srcRect l="19243" r="41099" b="-2"/>
          <a:stretch/>
        </p:blipFill>
        <p:spPr>
          <a:xfrm>
            <a:off x="327546" y="2454903"/>
            <a:ext cx="3442801" cy="4080254"/>
          </a:xfrm>
          <a:prstGeom prst="rect">
            <a:avLst/>
          </a:prstGeom>
        </p:spPr>
      </p:pic>
      <p:pic>
        <p:nvPicPr>
          <p:cNvPr id="7" name="Picture 6" descr="A picture containing skiing, vector graphics, several&#10;&#10;Description automatically generated">
            <a:extLst>
              <a:ext uri="{FF2B5EF4-FFF2-40B4-BE49-F238E27FC236}">
                <a16:creationId xmlns:a16="http://schemas.microsoft.com/office/drawing/2014/main" id="{C46007E7-92CC-478B-B3BF-40524EC48C7D}"/>
              </a:ext>
            </a:extLst>
          </p:cNvPr>
          <p:cNvPicPr>
            <a:picLocks noChangeAspect="1"/>
          </p:cNvPicPr>
          <p:nvPr/>
        </p:nvPicPr>
        <p:blipFill rotWithShape="1">
          <a:blip r:embed="rId4">
            <a:extLst>
              <a:ext uri="{28A0092B-C50C-407E-A947-70E740481C1C}">
                <a14:useLocalDpi xmlns:a14="http://schemas.microsoft.com/office/drawing/2010/main" val="0"/>
              </a:ext>
            </a:extLst>
          </a:blip>
          <a:srcRect r="15626" b="4"/>
          <a:stretch/>
        </p:blipFill>
        <p:spPr>
          <a:xfrm>
            <a:off x="3942260" y="2454901"/>
            <a:ext cx="3442803" cy="4080255"/>
          </a:xfrm>
          <a:prstGeom prst="rect">
            <a:avLst/>
          </a:prstGeom>
        </p:spPr>
      </p:pic>
      <p:sp>
        <p:nvSpPr>
          <p:cNvPr id="30" name="Rectangle 2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Content Placeholder 10">
            <a:extLst>
              <a:ext uri="{FF2B5EF4-FFF2-40B4-BE49-F238E27FC236}">
                <a16:creationId xmlns:a16="http://schemas.microsoft.com/office/drawing/2014/main" id="{8D606A73-CCDF-465F-B4DA-6EAD07231CCB}"/>
              </a:ext>
            </a:extLst>
          </p:cNvPr>
          <p:cNvSpPr>
            <a:spLocks noGrp="1"/>
          </p:cNvSpPr>
          <p:nvPr>
            <p:ph idx="1"/>
          </p:nvPr>
        </p:nvSpPr>
        <p:spPr>
          <a:xfrm>
            <a:off x="7957973" y="491260"/>
            <a:ext cx="3511296" cy="5452339"/>
          </a:xfrm>
        </p:spPr>
        <p:txBody>
          <a:bodyPr anchor="ctr">
            <a:normAutofit/>
          </a:bodyPr>
          <a:lstStyle/>
          <a:p>
            <a:pPr marL="0" indent="0" algn="ctr">
              <a:buNone/>
            </a:pPr>
            <a:r>
              <a:rPr lang="en-US" b="1" dirty="0">
                <a:solidFill>
                  <a:srgbClr val="FFFFFF"/>
                </a:solidFill>
              </a:rPr>
              <a:t>Resources</a:t>
            </a:r>
          </a:p>
          <a:p>
            <a:pPr marL="0" indent="0" algn="ctr">
              <a:buNone/>
            </a:pPr>
            <a:endParaRPr lang="en-US" b="1" dirty="0">
              <a:solidFill>
                <a:srgbClr val="FFFFFF"/>
              </a:solidFill>
            </a:endParaRPr>
          </a:p>
          <a:p>
            <a:r>
              <a:rPr lang="en-US" sz="2400" dirty="0">
                <a:solidFill>
                  <a:schemeClr val="bg1"/>
                </a:solidFill>
                <a:hlinkClick r:id="rId5">
                  <a:extLst>
                    <a:ext uri="{A12FA001-AC4F-418D-AE19-62706E023703}">
                      <ahyp:hlinkClr xmlns:ahyp="http://schemas.microsoft.com/office/drawing/2018/hyperlinkcolor" val="tx"/>
                    </a:ext>
                  </a:extLst>
                </a:hlinkClick>
              </a:rPr>
              <a:t>Work Out at Home Ideas</a:t>
            </a:r>
            <a:endParaRPr lang="en-US" sz="2400" dirty="0">
              <a:solidFill>
                <a:schemeClr val="bg1"/>
              </a:solidFill>
            </a:endParaRPr>
          </a:p>
          <a:p>
            <a:endParaRPr lang="en-US" sz="2400" dirty="0">
              <a:solidFill>
                <a:schemeClr val="bg1"/>
              </a:solidFill>
            </a:endParaRPr>
          </a:p>
          <a:p>
            <a:r>
              <a:rPr lang="en-US" sz="2400" dirty="0">
                <a:solidFill>
                  <a:schemeClr val="bg1"/>
                </a:solidFill>
                <a:hlinkClick r:id="rId6">
                  <a:extLst>
                    <a:ext uri="{A12FA001-AC4F-418D-AE19-62706E023703}">
                      <ahyp:hlinkClr xmlns:ahyp="http://schemas.microsoft.com/office/drawing/2018/hyperlinkcolor" val="tx"/>
                    </a:ext>
                  </a:extLst>
                </a:hlinkClick>
              </a:rPr>
              <a:t>Yoga With Adriene </a:t>
            </a:r>
            <a:r>
              <a:rPr lang="en-US" sz="2400" dirty="0">
                <a:solidFill>
                  <a:srgbClr val="FFFFFF"/>
                </a:solidFill>
              </a:rPr>
              <a:t>YouTube Channel </a:t>
            </a:r>
          </a:p>
          <a:p>
            <a:endParaRPr lang="en-US" sz="2400" dirty="0">
              <a:solidFill>
                <a:srgbClr val="FFFFFF"/>
              </a:solidFill>
            </a:endParaRPr>
          </a:p>
          <a:p>
            <a:r>
              <a:rPr lang="en-US" sz="2400" dirty="0">
                <a:solidFill>
                  <a:srgbClr val="FFFFFF"/>
                </a:solidFill>
              </a:rPr>
              <a:t>There’s an app for that! Check your app store for free/low-cost fitness apps and trackers     (e.g., </a:t>
            </a:r>
            <a:r>
              <a:rPr lang="en-US" sz="2400" i="1" dirty="0">
                <a:solidFill>
                  <a:srgbClr val="FFFFFF"/>
                </a:solidFill>
              </a:rPr>
              <a:t>The 7 Minute Workout </a:t>
            </a:r>
            <a:r>
              <a:rPr lang="en-US" sz="2400" dirty="0">
                <a:solidFill>
                  <a:srgbClr val="FFFFFF"/>
                </a:solidFill>
              </a:rPr>
              <a:t>App)</a:t>
            </a:r>
          </a:p>
        </p:txBody>
      </p:sp>
    </p:spTree>
    <p:extLst>
      <p:ext uri="{BB962C8B-B14F-4D97-AF65-F5344CB8AC3E}">
        <p14:creationId xmlns:p14="http://schemas.microsoft.com/office/powerpoint/2010/main" val="418230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98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B217ACC-6D03-419C-AB44-49D344D5E9F1}"/>
              </a:ext>
            </a:extLst>
          </p:cNvPr>
          <p:cNvSpPr>
            <a:spLocks noGrp="1"/>
          </p:cNvSpPr>
          <p:nvPr>
            <p:ph type="title"/>
          </p:nvPr>
        </p:nvSpPr>
        <p:spPr>
          <a:xfrm>
            <a:off x="524256" y="491260"/>
            <a:ext cx="6594189" cy="1625210"/>
          </a:xfrm>
        </p:spPr>
        <p:txBody>
          <a:bodyPr>
            <a:normAutofit/>
          </a:bodyPr>
          <a:lstStyle/>
          <a:p>
            <a:r>
              <a:rPr lang="en-US" b="1" dirty="0">
                <a:solidFill>
                  <a:srgbClr val="FFFFFF"/>
                </a:solidFill>
              </a:rPr>
              <a:t>3. Take a Breath and a  </a:t>
            </a:r>
            <a:br>
              <a:rPr lang="en-US" b="1" dirty="0">
                <a:solidFill>
                  <a:srgbClr val="FFFFFF"/>
                </a:solidFill>
              </a:rPr>
            </a:br>
            <a:r>
              <a:rPr lang="en-US" b="1" dirty="0">
                <a:solidFill>
                  <a:srgbClr val="FFFFFF"/>
                </a:solidFill>
              </a:rPr>
              <a:t>     Mental Break</a:t>
            </a:r>
          </a:p>
        </p:txBody>
      </p:sp>
      <p:pic>
        <p:nvPicPr>
          <p:cNvPr id="7" name="Picture 6">
            <a:extLst>
              <a:ext uri="{FF2B5EF4-FFF2-40B4-BE49-F238E27FC236}">
                <a16:creationId xmlns:a16="http://schemas.microsoft.com/office/drawing/2014/main" id="{CA1AECC2-7541-44F1-A447-CE54740C40B0}"/>
              </a:ext>
            </a:extLst>
          </p:cNvPr>
          <p:cNvPicPr>
            <a:picLocks noChangeAspect="1"/>
          </p:cNvPicPr>
          <p:nvPr/>
        </p:nvPicPr>
        <p:blipFill rotWithShape="1">
          <a:blip r:embed="rId3">
            <a:extLst>
              <a:ext uri="{28A0092B-C50C-407E-A947-70E740481C1C}">
                <a14:useLocalDpi xmlns:a14="http://schemas.microsoft.com/office/drawing/2010/main" val="0"/>
              </a:ext>
            </a:extLst>
          </a:blip>
          <a:srcRect l="15394" r="37142" b="-3"/>
          <a:stretch/>
        </p:blipFill>
        <p:spPr>
          <a:xfrm>
            <a:off x="327546" y="2454903"/>
            <a:ext cx="3442801" cy="4080254"/>
          </a:xfrm>
          <a:prstGeom prst="rect">
            <a:avLst/>
          </a:prstGeom>
        </p:spPr>
      </p:pic>
      <p:pic>
        <p:nvPicPr>
          <p:cNvPr id="5" name="Content Placeholder 4">
            <a:extLst>
              <a:ext uri="{FF2B5EF4-FFF2-40B4-BE49-F238E27FC236}">
                <a16:creationId xmlns:a16="http://schemas.microsoft.com/office/drawing/2014/main" id="{2C77CB05-0546-4355-AD7C-D309DA498A3F}"/>
              </a:ext>
            </a:extLst>
          </p:cNvPr>
          <p:cNvPicPr>
            <a:picLocks noChangeAspect="1"/>
          </p:cNvPicPr>
          <p:nvPr/>
        </p:nvPicPr>
        <p:blipFill rotWithShape="1">
          <a:blip r:embed="rId4">
            <a:extLst>
              <a:ext uri="{28A0092B-C50C-407E-A947-70E740481C1C}">
                <a14:useLocalDpi xmlns:a14="http://schemas.microsoft.com/office/drawing/2010/main" val="0"/>
              </a:ext>
            </a:extLst>
          </a:blip>
          <a:srcRect l="20437" r="8684" b="-3"/>
          <a:stretch/>
        </p:blipFill>
        <p:spPr>
          <a:xfrm>
            <a:off x="3942260" y="2454901"/>
            <a:ext cx="3442803" cy="4080255"/>
          </a:xfrm>
          <a:prstGeom prst="rect">
            <a:avLst/>
          </a:prstGeom>
        </p:spPr>
      </p:pic>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10">
            <a:extLst>
              <a:ext uri="{FF2B5EF4-FFF2-40B4-BE49-F238E27FC236}">
                <a16:creationId xmlns:a16="http://schemas.microsoft.com/office/drawing/2014/main" id="{E996A58F-9F2C-43E1-90D4-BBB3A895305C}"/>
              </a:ext>
            </a:extLst>
          </p:cNvPr>
          <p:cNvSpPr>
            <a:spLocks noGrp="1"/>
          </p:cNvSpPr>
          <p:nvPr>
            <p:ph idx="1"/>
          </p:nvPr>
        </p:nvSpPr>
        <p:spPr>
          <a:xfrm>
            <a:off x="7957973" y="718458"/>
            <a:ext cx="3511296" cy="4931228"/>
          </a:xfrm>
        </p:spPr>
        <p:txBody>
          <a:bodyPr anchor="ctr">
            <a:normAutofit lnSpcReduction="10000"/>
          </a:bodyPr>
          <a:lstStyle/>
          <a:p>
            <a:pPr marL="0" indent="0" algn="ctr">
              <a:buNone/>
            </a:pPr>
            <a:r>
              <a:rPr lang="en-US" b="1" dirty="0">
                <a:solidFill>
                  <a:srgbClr val="FFFFFF"/>
                </a:solidFill>
              </a:rPr>
              <a:t>Resources</a:t>
            </a:r>
          </a:p>
          <a:p>
            <a:r>
              <a:rPr lang="en-US" sz="2400" dirty="0">
                <a:solidFill>
                  <a:schemeClr val="bg1"/>
                </a:solidFill>
              </a:rPr>
              <a:t>Mindfulness TED Talk:    </a:t>
            </a:r>
            <a:r>
              <a:rPr lang="en-US" sz="2400" dirty="0">
                <a:solidFill>
                  <a:schemeClr val="bg1"/>
                </a:solidFill>
                <a:hlinkClick r:id="rId5" tooltip="All it Takes is 10 mindful minutes">
                  <a:extLst>
                    <a:ext uri="{A12FA001-AC4F-418D-AE19-62706E023703}">
                      <ahyp:hlinkClr xmlns:ahyp="http://schemas.microsoft.com/office/drawing/2018/hyperlinkcolor" val="tx"/>
                    </a:ext>
                  </a:extLst>
                </a:hlinkClick>
              </a:rPr>
              <a:t>All it Takes is 10 Mindful Minutes</a:t>
            </a:r>
            <a:endParaRPr lang="en-US" sz="2400" dirty="0">
              <a:solidFill>
                <a:schemeClr val="bg1"/>
              </a:solidFill>
            </a:endParaRPr>
          </a:p>
          <a:p>
            <a:endParaRPr lang="en-US" sz="2400" dirty="0">
              <a:solidFill>
                <a:schemeClr val="bg1"/>
              </a:solidFill>
            </a:endParaRPr>
          </a:p>
          <a:p>
            <a:r>
              <a:rPr lang="en-US" sz="2400" dirty="0">
                <a:solidFill>
                  <a:schemeClr val="bg1"/>
                </a:solidFill>
                <a:hlinkClick r:id="rId6">
                  <a:extLst>
                    <a:ext uri="{A12FA001-AC4F-418D-AE19-62706E023703}">
                      <ahyp:hlinkClr xmlns:ahyp="http://schemas.microsoft.com/office/drawing/2018/hyperlinkcolor" val="tx"/>
                    </a:ext>
                  </a:extLst>
                </a:hlinkClick>
              </a:rPr>
              <a:t>How to Meditate</a:t>
            </a:r>
            <a:endParaRPr lang="en-US" sz="2400" dirty="0">
              <a:solidFill>
                <a:schemeClr val="bg1"/>
              </a:solidFill>
            </a:endParaRPr>
          </a:p>
          <a:p>
            <a:endParaRPr lang="en-US" sz="2400" dirty="0">
              <a:solidFill>
                <a:schemeClr val="bg1"/>
              </a:solidFill>
              <a:hlinkClick r:id="rId7">
                <a:extLst>
                  <a:ext uri="{A12FA001-AC4F-418D-AE19-62706E023703}">
                    <ahyp:hlinkClr xmlns:ahyp="http://schemas.microsoft.com/office/drawing/2018/hyperlinkcolor" val="tx"/>
                  </a:ext>
                </a:extLst>
              </a:hlinkClick>
            </a:endParaRPr>
          </a:p>
          <a:p>
            <a:r>
              <a:rPr lang="en-US" sz="2400" dirty="0">
                <a:solidFill>
                  <a:schemeClr val="bg1"/>
                </a:solidFill>
                <a:hlinkClick r:id="rId7">
                  <a:extLst>
                    <a:ext uri="{A12FA001-AC4F-418D-AE19-62706E023703}">
                      <ahyp:hlinkClr xmlns:ahyp="http://schemas.microsoft.com/office/drawing/2018/hyperlinkcolor" val="tx"/>
                    </a:ext>
                  </a:extLst>
                </a:hlinkClick>
              </a:rPr>
              <a:t>Free Guided Meditations UCLA</a:t>
            </a:r>
            <a:endParaRPr lang="en-US" sz="2400" dirty="0">
              <a:solidFill>
                <a:schemeClr val="bg1"/>
              </a:solidFill>
            </a:endParaRPr>
          </a:p>
          <a:p>
            <a:endParaRPr lang="en-US" sz="2400" dirty="0">
              <a:solidFill>
                <a:schemeClr val="bg1"/>
              </a:solidFill>
            </a:endParaRPr>
          </a:p>
          <a:p>
            <a:r>
              <a:rPr lang="en-US" sz="2400" dirty="0">
                <a:solidFill>
                  <a:schemeClr val="bg1"/>
                </a:solidFill>
                <a:hlinkClick r:id="rId8">
                  <a:extLst>
                    <a:ext uri="{A12FA001-AC4F-418D-AE19-62706E023703}">
                      <ahyp:hlinkClr xmlns:ahyp="http://schemas.microsoft.com/office/drawing/2018/hyperlinkcolor" val="tx"/>
                    </a:ext>
                  </a:extLst>
                </a:hlinkClick>
              </a:rPr>
              <a:t>More Free Guided Meditations and Guided Imagery</a:t>
            </a:r>
            <a:endParaRPr lang="en-US" sz="3600" dirty="0">
              <a:solidFill>
                <a:schemeClr val="bg1"/>
              </a:solidFill>
            </a:endParaRPr>
          </a:p>
        </p:txBody>
      </p:sp>
    </p:spTree>
    <p:extLst>
      <p:ext uri="{BB962C8B-B14F-4D97-AF65-F5344CB8AC3E}">
        <p14:creationId xmlns:p14="http://schemas.microsoft.com/office/powerpoint/2010/main" val="509969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85DDB4F-6CE3-4F19-9821-A506E371A006}"/>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b="1">
                <a:solidFill>
                  <a:srgbClr val="FFFFFF"/>
                </a:solidFill>
              </a:rPr>
              <a:t>4. Challenge Your Thoughts</a:t>
            </a:r>
          </a:p>
        </p:txBody>
      </p:sp>
      <p:sp>
        <p:nvSpPr>
          <p:cNvPr id="55" name="Rectangle 58">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2A6DA">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2A6DA">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C4C8480A-5314-4682-97C3-8EBF01A69BAE}"/>
              </a:ext>
            </a:extLst>
          </p:cNvPr>
          <p:cNvSpPr txBox="1"/>
          <p:nvPr/>
        </p:nvSpPr>
        <p:spPr>
          <a:xfrm>
            <a:off x="7956056" y="2285997"/>
            <a:ext cx="3711687" cy="3995967"/>
          </a:xfrm>
          <a:prstGeom prst="rect">
            <a:avLst/>
          </a:prstGeom>
        </p:spPr>
        <p:txBody>
          <a:bodyPr vert="horz" lIns="91440" tIns="45720" rIns="91440" bIns="45720" rtlCol="0" anchor="ctr">
            <a:normAutofit lnSpcReduction="10000"/>
          </a:bodyPr>
          <a:lstStyle/>
          <a:p>
            <a:pPr>
              <a:lnSpc>
                <a:spcPct val="90000"/>
              </a:lnSpc>
              <a:spcAft>
                <a:spcPts val="600"/>
              </a:spcAft>
            </a:pPr>
            <a:r>
              <a:rPr lang="en-US" sz="2400" b="1" dirty="0">
                <a:solidFill>
                  <a:srgbClr val="FFFFFF"/>
                </a:solidFill>
              </a:rPr>
              <a:t>2 Questions to Ask Yourself:</a:t>
            </a:r>
          </a:p>
          <a:p>
            <a:pPr marL="914400" lvl="1" indent="-457200">
              <a:lnSpc>
                <a:spcPct val="90000"/>
              </a:lnSpc>
              <a:spcAft>
                <a:spcPts val="600"/>
              </a:spcAft>
              <a:buFont typeface="+mj-lt"/>
              <a:buAutoNum type="arabicPeriod"/>
            </a:pPr>
            <a:r>
              <a:rPr lang="en-US" sz="2400" dirty="0">
                <a:solidFill>
                  <a:srgbClr val="FFFFFF"/>
                </a:solidFill>
              </a:rPr>
              <a:t>Is it true?</a:t>
            </a:r>
          </a:p>
          <a:p>
            <a:pPr marL="914400" lvl="1" indent="-457200">
              <a:lnSpc>
                <a:spcPct val="90000"/>
              </a:lnSpc>
              <a:spcAft>
                <a:spcPts val="600"/>
              </a:spcAft>
              <a:buFont typeface="+mj-lt"/>
              <a:buAutoNum type="arabicPeriod"/>
            </a:pPr>
            <a:r>
              <a:rPr lang="en-US" sz="2400" dirty="0">
                <a:solidFill>
                  <a:srgbClr val="FFFFFF"/>
                </a:solidFill>
              </a:rPr>
              <a:t>Is it helpful?</a:t>
            </a:r>
          </a:p>
          <a:p>
            <a:pPr lvl="1">
              <a:lnSpc>
                <a:spcPct val="90000"/>
              </a:lnSpc>
              <a:spcAft>
                <a:spcPts val="600"/>
              </a:spcAft>
            </a:pPr>
            <a:endParaRPr lang="en-US" sz="2400" dirty="0">
              <a:solidFill>
                <a:srgbClr val="FFFFFF"/>
              </a:solidFill>
            </a:endParaRPr>
          </a:p>
          <a:p>
            <a:pPr marL="352425" lvl="1" indent="-342900">
              <a:lnSpc>
                <a:spcPct val="90000"/>
              </a:lnSpc>
              <a:spcAft>
                <a:spcPts val="600"/>
              </a:spcAft>
              <a:buFont typeface="Arial" panose="020B0604020202020204" pitchFamily="34" charset="0"/>
              <a:buChar char="•"/>
            </a:pPr>
            <a:r>
              <a:rPr lang="en-US" sz="2400" dirty="0">
                <a:solidFill>
                  <a:schemeClr val="bg1"/>
                </a:solidFill>
                <a:hlinkClick r:id="rId3">
                  <a:extLst>
                    <a:ext uri="{A12FA001-AC4F-418D-AE19-62706E023703}">
                      <ahyp:hlinkClr xmlns:ahyp="http://schemas.microsoft.com/office/drawing/2018/hyperlinkcolor" val="tx"/>
                    </a:ext>
                  </a:extLst>
                </a:hlinkClick>
              </a:rPr>
              <a:t>How does Cognitive Behavioral Therapy Work?</a:t>
            </a:r>
            <a:endParaRPr lang="en-US" sz="2400" dirty="0">
              <a:solidFill>
                <a:schemeClr val="bg1"/>
              </a:solidFill>
            </a:endParaRPr>
          </a:p>
          <a:p>
            <a:pPr marL="352425" lvl="1" indent="-342900">
              <a:lnSpc>
                <a:spcPct val="90000"/>
              </a:lnSpc>
              <a:spcAft>
                <a:spcPts val="600"/>
              </a:spcAft>
              <a:buFont typeface="Arial" panose="020B0604020202020204" pitchFamily="34" charset="0"/>
              <a:buChar char="•"/>
            </a:pPr>
            <a:r>
              <a:rPr lang="en-US" sz="2400" dirty="0">
                <a:solidFill>
                  <a:schemeClr val="bg1"/>
                </a:solidFill>
                <a:hlinkClick r:id="rId4">
                  <a:extLst>
                    <a:ext uri="{A12FA001-AC4F-418D-AE19-62706E023703}">
                      <ahyp:hlinkClr xmlns:ahyp="http://schemas.microsoft.com/office/drawing/2018/hyperlinkcolor" val="tx"/>
                    </a:ext>
                  </a:extLst>
                </a:hlinkClick>
              </a:rPr>
              <a:t>More about Challenging Thoughts</a:t>
            </a:r>
            <a:endParaRPr lang="en-US" sz="2400" dirty="0">
              <a:solidFill>
                <a:schemeClr val="bg1"/>
              </a:solidFill>
            </a:endParaRPr>
          </a:p>
          <a:p>
            <a:pPr marL="352425" lvl="1" indent="-342900">
              <a:lnSpc>
                <a:spcPct val="90000"/>
              </a:lnSpc>
              <a:spcAft>
                <a:spcPts val="600"/>
              </a:spcAft>
              <a:buFont typeface="Arial" panose="020B0604020202020204" pitchFamily="34" charset="0"/>
              <a:buChar char="•"/>
            </a:pPr>
            <a:r>
              <a:rPr lang="en-US" sz="2400" dirty="0">
                <a:solidFill>
                  <a:schemeClr val="bg1"/>
                </a:solidFill>
                <a:hlinkClick r:id="rId5">
                  <a:extLst>
                    <a:ext uri="{A12FA001-AC4F-418D-AE19-62706E023703}">
                      <ahyp:hlinkClr xmlns:ahyp="http://schemas.microsoft.com/office/drawing/2018/hyperlinkcolor" val="tx"/>
                    </a:ext>
                  </a:extLst>
                </a:hlinkClick>
              </a:rPr>
              <a:t>20 Questions to Ask Yourself</a:t>
            </a:r>
            <a:endParaRPr lang="en-US" sz="2400" dirty="0">
              <a:solidFill>
                <a:schemeClr val="bg1"/>
              </a:solidFill>
            </a:endParaRPr>
          </a:p>
        </p:txBody>
      </p:sp>
      <p:pic>
        <p:nvPicPr>
          <p:cNvPr id="38" name="Content Placeholder 37" descr="A picture containing vector graphics, doll&#10;&#10;Description automatically generated">
            <a:extLst>
              <a:ext uri="{FF2B5EF4-FFF2-40B4-BE49-F238E27FC236}">
                <a16:creationId xmlns:a16="http://schemas.microsoft.com/office/drawing/2014/main" id="{F4126076-56BC-43C7-80BC-429B55B7E195}"/>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8179942" y="441171"/>
            <a:ext cx="3067358" cy="1725388"/>
          </a:xfrm>
          <a:prstGeom prst="rect">
            <a:avLst/>
          </a:prstGeom>
        </p:spPr>
      </p:pic>
      <p:pic>
        <p:nvPicPr>
          <p:cNvPr id="15" name="Picture 14" descr="Diagram&#10;&#10;Description automatically generated">
            <a:extLst>
              <a:ext uri="{FF2B5EF4-FFF2-40B4-BE49-F238E27FC236}">
                <a16:creationId xmlns:a16="http://schemas.microsoft.com/office/drawing/2014/main" id="{53E85488-6FDA-44CD-9873-AE36494B06B7}"/>
              </a:ext>
            </a:extLst>
          </p:cNvPr>
          <p:cNvPicPr>
            <a:picLocks noChangeAspect="1"/>
          </p:cNvPicPr>
          <p:nvPr/>
        </p:nvPicPr>
        <p:blipFill rotWithShape="1">
          <a:blip r:embed="rId7">
            <a:extLst>
              <a:ext uri="{28A0092B-C50C-407E-A947-70E740481C1C}">
                <a14:useLocalDpi xmlns:a14="http://schemas.microsoft.com/office/drawing/2010/main" val="0"/>
              </a:ext>
            </a:extLst>
          </a:blip>
          <a:srcRect r="4191" b="-2"/>
          <a:stretch/>
        </p:blipFill>
        <p:spPr>
          <a:xfrm>
            <a:off x="1046566" y="2481478"/>
            <a:ext cx="5441115" cy="4027098"/>
          </a:xfrm>
          <a:prstGeom prst="rect">
            <a:avLst/>
          </a:prstGeom>
        </p:spPr>
      </p:pic>
    </p:spTree>
    <p:extLst>
      <p:ext uri="{BB962C8B-B14F-4D97-AF65-F5344CB8AC3E}">
        <p14:creationId xmlns:p14="http://schemas.microsoft.com/office/powerpoint/2010/main" val="532379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5DB323-DA27-415B-9BF6-FCFCA144FC9E}"/>
</file>

<file path=customXml/itemProps2.xml><?xml version="1.0" encoding="utf-8"?>
<ds:datastoreItem xmlns:ds="http://schemas.openxmlformats.org/officeDocument/2006/customXml" ds:itemID="{FDFAE32F-5141-43D6-9E70-272206A336E4}"/>
</file>

<file path=customXml/itemProps3.xml><?xml version="1.0" encoding="utf-8"?>
<ds:datastoreItem xmlns:ds="http://schemas.openxmlformats.org/officeDocument/2006/customXml" ds:itemID="{6C1C6DBA-E8DF-4CFE-BA6E-35F9DCEE3107}"/>
</file>

<file path=docProps/app.xml><?xml version="1.0" encoding="utf-8"?>
<Properties xmlns="http://schemas.openxmlformats.org/officeDocument/2006/extended-properties" xmlns:vt="http://schemas.openxmlformats.org/officeDocument/2006/docPropsVTypes">
  <TotalTime>37608</TotalTime>
  <Words>1019</Words>
  <Application>Microsoft Office PowerPoint</Application>
  <PresentationFormat>Widescreen</PresentationFormat>
  <Paragraphs>124</Paragraphs>
  <Slides>20</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Helvetica Neue</vt:lpstr>
      <vt:lpstr>Office Theme</vt:lpstr>
      <vt:lpstr> 10 Tips for Building Resilience  and Preventing Burnout   </vt:lpstr>
      <vt:lpstr>Overview/Objectives</vt:lpstr>
      <vt:lpstr>Burnout and The Stress Response</vt:lpstr>
      <vt:lpstr>  Why COVID-19 Increased  the Risk of Burnout   </vt:lpstr>
      <vt:lpstr>Resilience:  Fill Your Cup </vt:lpstr>
      <vt:lpstr>1. Know Your Warning Signs</vt:lpstr>
      <vt:lpstr>2. Move Your Body </vt:lpstr>
      <vt:lpstr>3. Take a Breath and a        Mental Break</vt:lpstr>
      <vt:lpstr>4. Challenge Your Thoughts</vt:lpstr>
      <vt:lpstr>5. Consider a New       Perspective </vt:lpstr>
      <vt:lpstr>6. Protect and Prioritize Your       Personal Time </vt:lpstr>
      <vt:lpstr>7. Connect</vt:lpstr>
      <vt:lpstr>8. Nurture      Your       Spirit </vt:lpstr>
      <vt:lpstr>9. Give Grace/Be Kind </vt:lpstr>
      <vt:lpstr>10. Know Your Limits and Ask         for Help </vt:lpstr>
      <vt:lpstr>Thank you!    Q &amp; A</vt:lpstr>
      <vt:lpstr>References</vt:lpstr>
      <vt:lpstr>COVID-19 Resource Page</vt:lpstr>
      <vt:lpstr>CME Accreditation and Designation</vt:lpstr>
      <vt:lpstr>CME Disclosures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10 Tips for Building Resilience  and Preventing Burnout  for Online Instructors </dc:title>
  <dc:creator>Michelle Pearce</dc:creator>
  <cp:lastModifiedBy>Michelle Pearce</cp:lastModifiedBy>
  <cp:revision>3</cp:revision>
  <dcterms:created xsi:type="dcterms:W3CDTF">2020-12-17T19:49:25Z</dcterms:created>
  <dcterms:modified xsi:type="dcterms:W3CDTF">2021-07-07T20:02:35Z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ies>
</file>