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diagrams/data2.xml" ContentType="application/vnd.openxmlformats-officedocument.drawingml.diagramData+xml"/>
  <Override PartName="/ppt/presentation.xml" ContentType="application/vnd.openxmlformats-officedocument.presentationml.presentation.main+xml"/>
  <Override PartName="/ppt/diagrams/data1.xml" ContentType="application/vnd.openxmlformats-officedocument.drawingml.diagramData+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diagrams/quickStyle1.xml" ContentType="application/vnd.openxmlformats-officedocument.drawingml.diagramStyle+xml"/>
  <Override PartName="/ppt/diagrams/layout1.xml" ContentType="application/vnd.openxmlformats-officedocument.drawingml.diagramLayout+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403" r:id="rId2"/>
    <p:sldId id="279" r:id="rId3"/>
    <p:sldId id="258" r:id="rId4"/>
    <p:sldId id="257" r:id="rId5"/>
    <p:sldId id="377" r:id="rId6"/>
    <p:sldId id="392" r:id="rId7"/>
    <p:sldId id="408" r:id="rId8"/>
    <p:sldId id="262" r:id="rId9"/>
    <p:sldId id="409" r:id="rId10"/>
    <p:sldId id="393" r:id="rId11"/>
    <p:sldId id="378" r:id="rId12"/>
    <p:sldId id="394" r:id="rId13"/>
    <p:sldId id="395" r:id="rId14"/>
    <p:sldId id="411" r:id="rId15"/>
    <p:sldId id="396" r:id="rId16"/>
    <p:sldId id="399" r:id="rId17"/>
    <p:sldId id="299" r:id="rId18"/>
    <p:sldId id="410" r:id="rId19"/>
    <p:sldId id="388" r:id="rId20"/>
    <p:sldId id="301" r:id="rId21"/>
    <p:sldId id="267" r:id="rId22"/>
    <p:sldId id="385" r:id="rId23"/>
    <p:sldId id="383" r:id="rId24"/>
    <p:sldId id="387" r:id="rId25"/>
    <p:sldId id="375" r:id="rId26"/>
    <p:sldId id="400" r:id="rId27"/>
    <p:sldId id="406" r:id="rId28"/>
    <p:sldId id="380" r:id="rId29"/>
    <p:sldId id="398" r:id="rId30"/>
    <p:sldId id="269" r:id="rId31"/>
    <p:sldId id="391" r:id="rId32"/>
    <p:sldId id="390" r:id="rId33"/>
    <p:sldId id="401" r:id="rId34"/>
    <p:sldId id="402" r:id="rId35"/>
  </p:sldIdLst>
  <p:sldSz cx="18288000" cy="10287000"/>
  <p:notesSz cx="6858000" cy="9144000"/>
  <p:embeddedFontLst>
    <p:embeddedFont>
      <p:font typeface="Calibri" panose="020F0502020204030204" pitchFamily="34" charset="0"/>
      <p:regular r:id="rId37"/>
      <p:bold r:id="rId38"/>
      <p:italic r:id="rId39"/>
      <p:boldItalic r:id="rId40"/>
    </p:embeddedFont>
    <p:embeddedFont>
      <p:font typeface="Georgia" panose="02040502050405020303" pitchFamily="18" charset="0"/>
      <p:regular r:id="rId41"/>
      <p:bold r:id="rId42"/>
      <p:italic r:id="rId43"/>
      <p:boldItalic r:id="rId44"/>
    </p:embeddedFont>
    <p:embeddedFont>
      <p:font typeface="Meiryo" panose="020B0604030504040204" pitchFamily="34" charset="-128"/>
      <p:regular r:id="rId45"/>
      <p:bold r:id="rId46"/>
      <p:italic r:id="rId47"/>
      <p:boldItalic r:id="rId48"/>
    </p:embeddedFont>
    <p:embeddedFont>
      <p:font typeface="Trebuchet MS" panose="020B0703020202090204" pitchFamily="34" charset="0"/>
      <p:regular r:id="rId49"/>
      <p:bold r:id="rId50"/>
      <p:italic r:id="rId51"/>
    </p:embeddedFont>
    <p:embeddedFont>
      <p:font typeface="TT Ramillas" panose="020E0000080000020004" pitchFamily="34" charset="0"/>
      <p:regular r:id="rId52"/>
    </p:embeddedFont>
    <p:embeddedFont>
      <p:font typeface="TT Ramillas Bold" panose="020E0000080000020004" pitchFamily="34" charset="0"/>
      <p:regular r:id="rId53"/>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059" autoAdjust="0"/>
    <p:restoredTop sz="94595" autoAdjust="0"/>
  </p:normalViewPr>
  <p:slideViewPr>
    <p:cSldViewPr>
      <p:cViewPr varScale="1">
        <p:scale>
          <a:sx n="56" d="100"/>
          <a:sy n="56" d="100"/>
        </p:scale>
        <p:origin x="208" y="2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F02DDD-F60A-4FD5-9FC3-91FA3737A70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BDC56B0D-5A7E-4277-AE02-FEB2E72390B7}">
      <dgm:prSet/>
      <dgm:spPr/>
      <dgm:t>
        <a:bodyPr/>
        <a:lstStyle/>
        <a:p>
          <a:r>
            <a:rPr lang="en-US" dirty="0"/>
            <a:t>Lovingkindness Meditation</a:t>
          </a:r>
        </a:p>
      </dgm:t>
    </dgm:pt>
    <dgm:pt modelId="{794661E7-10EF-40D5-AE0E-83DC2954B704}" type="parTrans" cxnId="{7AF33642-9D80-44EF-97EF-692F6FB10D48}">
      <dgm:prSet/>
      <dgm:spPr/>
      <dgm:t>
        <a:bodyPr/>
        <a:lstStyle/>
        <a:p>
          <a:endParaRPr lang="en-US"/>
        </a:p>
      </dgm:t>
    </dgm:pt>
    <dgm:pt modelId="{656FA0E4-1618-496A-B243-3498FBE93150}" type="sibTrans" cxnId="{7AF33642-9D80-44EF-97EF-692F6FB10D48}">
      <dgm:prSet/>
      <dgm:spPr/>
      <dgm:t>
        <a:bodyPr/>
        <a:lstStyle/>
        <a:p>
          <a:endParaRPr lang="en-US"/>
        </a:p>
      </dgm:t>
    </dgm:pt>
    <dgm:pt modelId="{6C079D14-ED0B-4A32-8D9C-A6C954848A68}">
      <dgm:prSet/>
      <dgm:spPr/>
      <dgm:t>
        <a:bodyPr/>
        <a:lstStyle/>
        <a:p>
          <a:r>
            <a:rPr lang="en-US" dirty="0"/>
            <a:t>Gratitude</a:t>
          </a:r>
        </a:p>
      </dgm:t>
    </dgm:pt>
    <dgm:pt modelId="{E7DA4182-3592-4D51-827C-E0FF591F1DB0}" type="parTrans" cxnId="{D3FA729A-0860-410F-B358-FCC1D48B736D}">
      <dgm:prSet/>
      <dgm:spPr/>
      <dgm:t>
        <a:bodyPr/>
        <a:lstStyle/>
        <a:p>
          <a:endParaRPr lang="en-US"/>
        </a:p>
      </dgm:t>
    </dgm:pt>
    <dgm:pt modelId="{B967A13E-0303-4826-9E92-012E26D65BCA}" type="sibTrans" cxnId="{D3FA729A-0860-410F-B358-FCC1D48B736D}">
      <dgm:prSet/>
      <dgm:spPr/>
      <dgm:t>
        <a:bodyPr/>
        <a:lstStyle/>
        <a:p>
          <a:endParaRPr lang="en-US"/>
        </a:p>
      </dgm:t>
    </dgm:pt>
    <dgm:pt modelId="{1DAF19EF-8CA4-49BA-B9D1-B47DA003A382}">
      <dgm:prSet/>
      <dgm:spPr/>
      <dgm:t>
        <a:bodyPr/>
        <a:lstStyle/>
        <a:p>
          <a:r>
            <a:rPr lang="en-US" dirty="0"/>
            <a:t>Connection</a:t>
          </a:r>
        </a:p>
      </dgm:t>
    </dgm:pt>
    <dgm:pt modelId="{057944E7-FC36-45C6-8BFE-E727DAF4D624}" type="parTrans" cxnId="{CD3391C1-EBBC-429B-8FE7-035FB9A73558}">
      <dgm:prSet/>
      <dgm:spPr/>
      <dgm:t>
        <a:bodyPr/>
        <a:lstStyle/>
        <a:p>
          <a:endParaRPr lang="en-US"/>
        </a:p>
      </dgm:t>
    </dgm:pt>
    <dgm:pt modelId="{CCE5BAF6-81B4-4C63-8D8F-C1950B7DD474}" type="sibTrans" cxnId="{CD3391C1-EBBC-429B-8FE7-035FB9A73558}">
      <dgm:prSet/>
      <dgm:spPr/>
      <dgm:t>
        <a:bodyPr/>
        <a:lstStyle/>
        <a:p>
          <a:endParaRPr lang="en-US"/>
        </a:p>
      </dgm:t>
    </dgm:pt>
    <dgm:pt modelId="{4569D37D-46C0-4BD7-9CE6-685A024013DB}">
      <dgm:prSet/>
      <dgm:spPr/>
      <dgm:t>
        <a:bodyPr/>
        <a:lstStyle/>
        <a:p>
          <a:r>
            <a:rPr lang="en-US" dirty="0"/>
            <a:t>Be Your Own Best Friend</a:t>
          </a:r>
        </a:p>
      </dgm:t>
    </dgm:pt>
    <dgm:pt modelId="{B4CFE7AA-6857-46DE-8F8B-70BADD22B0E2}" type="parTrans" cxnId="{52034400-D686-42C5-9AC1-E0202E55396B}">
      <dgm:prSet/>
      <dgm:spPr/>
      <dgm:t>
        <a:bodyPr/>
        <a:lstStyle/>
        <a:p>
          <a:endParaRPr lang="en-US"/>
        </a:p>
      </dgm:t>
    </dgm:pt>
    <dgm:pt modelId="{8A574CCA-C2B6-4C79-9DB8-F7980B81F7DB}" type="sibTrans" cxnId="{52034400-D686-42C5-9AC1-E0202E55396B}">
      <dgm:prSet/>
      <dgm:spPr/>
      <dgm:t>
        <a:bodyPr/>
        <a:lstStyle/>
        <a:p>
          <a:endParaRPr lang="en-US"/>
        </a:p>
      </dgm:t>
    </dgm:pt>
    <dgm:pt modelId="{174B1032-6722-4A88-BBD2-86ABA6760F58}">
      <dgm:prSet/>
      <dgm:spPr/>
      <dgm:t>
        <a:bodyPr/>
        <a:lstStyle/>
        <a:p>
          <a:r>
            <a:rPr lang="en-US" dirty="0"/>
            <a:t>Journaling</a:t>
          </a:r>
        </a:p>
      </dgm:t>
    </dgm:pt>
    <dgm:pt modelId="{FE0439AA-8545-4DF5-AD8A-228F69A7D312}" type="parTrans" cxnId="{47AEB780-14F7-4A33-B42D-ED7D2C30E447}">
      <dgm:prSet/>
      <dgm:spPr/>
      <dgm:t>
        <a:bodyPr/>
        <a:lstStyle/>
        <a:p>
          <a:endParaRPr lang="en-US"/>
        </a:p>
      </dgm:t>
    </dgm:pt>
    <dgm:pt modelId="{C67A03FE-8560-479B-AB63-582F0CA95EDC}" type="sibTrans" cxnId="{47AEB780-14F7-4A33-B42D-ED7D2C30E447}">
      <dgm:prSet/>
      <dgm:spPr/>
      <dgm:t>
        <a:bodyPr/>
        <a:lstStyle/>
        <a:p>
          <a:endParaRPr lang="en-US"/>
        </a:p>
      </dgm:t>
    </dgm:pt>
    <dgm:pt modelId="{E13D5E13-639C-45A2-8C4C-A529927761A4}">
      <dgm:prSet/>
      <dgm:spPr/>
      <dgm:t>
        <a:bodyPr/>
        <a:lstStyle/>
        <a:p>
          <a:r>
            <a:rPr lang="en-US" dirty="0"/>
            <a:t>Self-Care</a:t>
          </a:r>
        </a:p>
      </dgm:t>
    </dgm:pt>
    <dgm:pt modelId="{F807D595-4FFD-46F8-8C98-F7425892C258}" type="parTrans" cxnId="{1A4A2E72-CBE1-4AF2-A7E7-522182A49F73}">
      <dgm:prSet/>
      <dgm:spPr/>
      <dgm:t>
        <a:bodyPr/>
        <a:lstStyle/>
        <a:p>
          <a:endParaRPr lang="en-US"/>
        </a:p>
      </dgm:t>
    </dgm:pt>
    <dgm:pt modelId="{FE971947-9345-4919-A919-F33582125384}" type="sibTrans" cxnId="{1A4A2E72-CBE1-4AF2-A7E7-522182A49F73}">
      <dgm:prSet/>
      <dgm:spPr/>
      <dgm:t>
        <a:bodyPr/>
        <a:lstStyle/>
        <a:p>
          <a:endParaRPr lang="en-US"/>
        </a:p>
      </dgm:t>
    </dgm:pt>
    <dgm:pt modelId="{95B03DC8-04BF-3141-9D23-A2DB9F97B58C}">
      <dgm:prSet/>
      <dgm:spPr/>
      <dgm:t>
        <a:bodyPr/>
        <a:lstStyle/>
        <a:p>
          <a:r>
            <a:rPr lang="en-US" dirty="0"/>
            <a:t>Mindfulness</a:t>
          </a:r>
        </a:p>
      </dgm:t>
    </dgm:pt>
    <dgm:pt modelId="{EDF338D1-CA2C-7343-B891-D1A603E2C300}" type="parTrans" cxnId="{3F8D0C5F-D655-1842-B871-96BDA1375AD3}">
      <dgm:prSet/>
      <dgm:spPr/>
      <dgm:t>
        <a:bodyPr/>
        <a:lstStyle/>
        <a:p>
          <a:endParaRPr lang="en-US"/>
        </a:p>
      </dgm:t>
    </dgm:pt>
    <dgm:pt modelId="{24915A75-51E6-0042-9E88-95E31D85B8E0}" type="sibTrans" cxnId="{3F8D0C5F-D655-1842-B871-96BDA1375AD3}">
      <dgm:prSet/>
      <dgm:spPr/>
      <dgm:t>
        <a:bodyPr/>
        <a:lstStyle/>
        <a:p>
          <a:endParaRPr lang="en-US"/>
        </a:p>
      </dgm:t>
    </dgm:pt>
    <dgm:pt modelId="{DF5DD169-FBC9-9440-97C5-7AAAD75E52AC}" type="pres">
      <dgm:prSet presAssocID="{A9F02DDD-F60A-4FD5-9FC3-91FA3737A70C}" presName="linear" presStyleCnt="0">
        <dgm:presLayoutVars>
          <dgm:animLvl val="lvl"/>
          <dgm:resizeHandles val="exact"/>
        </dgm:presLayoutVars>
      </dgm:prSet>
      <dgm:spPr/>
    </dgm:pt>
    <dgm:pt modelId="{A7F83920-631F-E544-A561-3F3C7A89CFC2}" type="pres">
      <dgm:prSet presAssocID="{BDC56B0D-5A7E-4277-AE02-FEB2E72390B7}" presName="parentText" presStyleLbl="node1" presStyleIdx="0" presStyleCnt="7">
        <dgm:presLayoutVars>
          <dgm:chMax val="0"/>
          <dgm:bulletEnabled val="1"/>
        </dgm:presLayoutVars>
      </dgm:prSet>
      <dgm:spPr/>
    </dgm:pt>
    <dgm:pt modelId="{EAFA3787-1CA0-DE45-BC7B-4CA407A05698}" type="pres">
      <dgm:prSet presAssocID="{656FA0E4-1618-496A-B243-3498FBE93150}" presName="spacer" presStyleCnt="0"/>
      <dgm:spPr/>
    </dgm:pt>
    <dgm:pt modelId="{6CA0D48D-4EC5-894B-A7C1-5882AB2B57E3}" type="pres">
      <dgm:prSet presAssocID="{6C079D14-ED0B-4A32-8D9C-A6C954848A68}" presName="parentText" presStyleLbl="node1" presStyleIdx="1" presStyleCnt="7">
        <dgm:presLayoutVars>
          <dgm:chMax val="0"/>
          <dgm:bulletEnabled val="1"/>
        </dgm:presLayoutVars>
      </dgm:prSet>
      <dgm:spPr/>
    </dgm:pt>
    <dgm:pt modelId="{80B6CA77-95B0-C345-A59D-1E3E027D3F5A}" type="pres">
      <dgm:prSet presAssocID="{B967A13E-0303-4826-9E92-012E26D65BCA}" presName="spacer" presStyleCnt="0"/>
      <dgm:spPr/>
    </dgm:pt>
    <dgm:pt modelId="{09035ADE-1640-0842-9A3A-730145FDFE75}" type="pres">
      <dgm:prSet presAssocID="{1DAF19EF-8CA4-49BA-B9D1-B47DA003A382}" presName="parentText" presStyleLbl="node1" presStyleIdx="2" presStyleCnt="7">
        <dgm:presLayoutVars>
          <dgm:chMax val="0"/>
          <dgm:bulletEnabled val="1"/>
        </dgm:presLayoutVars>
      </dgm:prSet>
      <dgm:spPr/>
    </dgm:pt>
    <dgm:pt modelId="{FBC5419C-F435-F94F-B887-FE827A490C83}" type="pres">
      <dgm:prSet presAssocID="{CCE5BAF6-81B4-4C63-8D8F-C1950B7DD474}" presName="spacer" presStyleCnt="0"/>
      <dgm:spPr/>
    </dgm:pt>
    <dgm:pt modelId="{1479A77E-3D17-E449-AE43-AB10F7C0F6ED}" type="pres">
      <dgm:prSet presAssocID="{4569D37D-46C0-4BD7-9CE6-685A024013DB}" presName="parentText" presStyleLbl="node1" presStyleIdx="3" presStyleCnt="7">
        <dgm:presLayoutVars>
          <dgm:chMax val="0"/>
          <dgm:bulletEnabled val="1"/>
        </dgm:presLayoutVars>
      </dgm:prSet>
      <dgm:spPr/>
    </dgm:pt>
    <dgm:pt modelId="{5E0C7A65-D82A-C34B-A912-7B56823F2C9A}" type="pres">
      <dgm:prSet presAssocID="{8A574CCA-C2B6-4C79-9DB8-F7980B81F7DB}" presName="spacer" presStyleCnt="0"/>
      <dgm:spPr/>
    </dgm:pt>
    <dgm:pt modelId="{E2EFA215-6187-6641-8495-8CF3084F1FEB}" type="pres">
      <dgm:prSet presAssocID="{174B1032-6722-4A88-BBD2-86ABA6760F58}" presName="parentText" presStyleLbl="node1" presStyleIdx="4" presStyleCnt="7">
        <dgm:presLayoutVars>
          <dgm:chMax val="0"/>
          <dgm:bulletEnabled val="1"/>
        </dgm:presLayoutVars>
      </dgm:prSet>
      <dgm:spPr/>
    </dgm:pt>
    <dgm:pt modelId="{A9728B99-9B48-A843-AEC3-C4CFB007C8ED}" type="pres">
      <dgm:prSet presAssocID="{C67A03FE-8560-479B-AB63-582F0CA95EDC}" presName="spacer" presStyleCnt="0"/>
      <dgm:spPr/>
    </dgm:pt>
    <dgm:pt modelId="{D18BD77E-BBA7-514E-B511-E443950E7591}" type="pres">
      <dgm:prSet presAssocID="{E13D5E13-639C-45A2-8C4C-A529927761A4}" presName="parentText" presStyleLbl="node1" presStyleIdx="5" presStyleCnt="7">
        <dgm:presLayoutVars>
          <dgm:chMax val="0"/>
          <dgm:bulletEnabled val="1"/>
        </dgm:presLayoutVars>
      </dgm:prSet>
      <dgm:spPr/>
    </dgm:pt>
    <dgm:pt modelId="{4AA59E82-0B6B-C448-B301-3CE8C389DC7A}" type="pres">
      <dgm:prSet presAssocID="{FE971947-9345-4919-A919-F33582125384}" presName="spacer" presStyleCnt="0"/>
      <dgm:spPr/>
    </dgm:pt>
    <dgm:pt modelId="{BD7C1867-3C42-2343-99A3-942D13C65459}" type="pres">
      <dgm:prSet presAssocID="{95B03DC8-04BF-3141-9D23-A2DB9F97B58C}" presName="parentText" presStyleLbl="node1" presStyleIdx="6" presStyleCnt="7">
        <dgm:presLayoutVars>
          <dgm:chMax val="0"/>
          <dgm:bulletEnabled val="1"/>
        </dgm:presLayoutVars>
      </dgm:prSet>
      <dgm:spPr/>
    </dgm:pt>
  </dgm:ptLst>
  <dgm:cxnLst>
    <dgm:cxn modelId="{52034400-D686-42C5-9AC1-E0202E55396B}" srcId="{A9F02DDD-F60A-4FD5-9FC3-91FA3737A70C}" destId="{4569D37D-46C0-4BD7-9CE6-685A024013DB}" srcOrd="3" destOrd="0" parTransId="{B4CFE7AA-6857-46DE-8F8B-70BADD22B0E2}" sibTransId="{8A574CCA-C2B6-4C79-9DB8-F7980B81F7DB}"/>
    <dgm:cxn modelId="{C1EBED07-1FDF-B848-9B68-DDA7EDDB05DC}" type="presOf" srcId="{174B1032-6722-4A88-BBD2-86ABA6760F58}" destId="{E2EFA215-6187-6641-8495-8CF3084F1FEB}" srcOrd="0" destOrd="0" presId="urn:microsoft.com/office/officeart/2005/8/layout/vList2"/>
    <dgm:cxn modelId="{6564C916-B0AE-BC47-87E2-F4D7BD532618}" type="presOf" srcId="{6C079D14-ED0B-4A32-8D9C-A6C954848A68}" destId="{6CA0D48D-4EC5-894B-A7C1-5882AB2B57E3}" srcOrd="0" destOrd="0" presId="urn:microsoft.com/office/officeart/2005/8/layout/vList2"/>
    <dgm:cxn modelId="{1236B91A-2F80-FF4F-BE70-B6C004E9B081}" type="presOf" srcId="{1DAF19EF-8CA4-49BA-B9D1-B47DA003A382}" destId="{09035ADE-1640-0842-9A3A-730145FDFE75}" srcOrd="0" destOrd="0" presId="urn:microsoft.com/office/officeart/2005/8/layout/vList2"/>
    <dgm:cxn modelId="{7AF33642-9D80-44EF-97EF-692F6FB10D48}" srcId="{A9F02DDD-F60A-4FD5-9FC3-91FA3737A70C}" destId="{BDC56B0D-5A7E-4277-AE02-FEB2E72390B7}" srcOrd="0" destOrd="0" parTransId="{794661E7-10EF-40D5-AE0E-83DC2954B704}" sibTransId="{656FA0E4-1618-496A-B243-3498FBE93150}"/>
    <dgm:cxn modelId="{3F8D0C5F-D655-1842-B871-96BDA1375AD3}" srcId="{A9F02DDD-F60A-4FD5-9FC3-91FA3737A70C}" destId="{95B03DC8-04BF-3141-9D23-A2DB9F97B58C}" srcOrd="6" destOrd="0" parTransId="{EDF338D1-CA2C-7343-B891-D1A603E2C300}" sibTransId="{24915A75-51E6-0042-9E88-95E31D85B8E0}"/>
    <dgm:cxn modelId="{1A4A2E72-CBE1-4AF2-A7E7-522182A49F73}" srcId="{A9F02DDD-F60A-4FD5-9FC3-91FA3737A70C}" destId="{E13D5E13-639C-45A2-8C4C-A529927761A4}" srcOrd="5" destOrd="0" parTransId="{F807D595-4FFD-46F8-8C98-F7425892C258}" sibTransId="{FE971947-9345-4919-A919-F33582125384}"/>
    <dgm:cxn modelId="{47AEB780-14F7-4A33-B42D-ED7D2C30E447}" srcId="{A9F02DDD-F60A-4FD5-9FC3-91FA3737A70C}" destId="{174B1032-6722-4A88-BBD2-86ABA6760F58}" srcOrd="4" destOrd="0" parTransId="{FE0439AA-8545-4DF5-AD8A-228F69A7D312}" sibTransId="{C67A03FE-8560-479B-AB63-582F0CA95EDC}"/>
    <dgm:cxn modelId="{CE94C48F-7B8B-5249-9912-DFCDF5B363BF}" type="presOf" srcId="{E13D5E13-639C-45A2-8C4C-A529927761A4}" destId="{D18BD77E-BBA7-514E-B511-E443950E7591}" srcOrd="0" destOrd="0" presId="urn:microsoft.com/office/officeart/2005/8/layout/vList2"/>
    <dgm:cxn modelId="{FAC76290-E88A-1E4B-8CCA-D979685B8238}" type="presOf" srcId="{A9F02DDD-F60A-4FD5-9FC3-91FA3737A70C}" destId="{DF5DD169-FBC9-9440-97C5-7AAAD75E52AC}" srcOrd="0" destOrd="0" presId="urn:microsoft.com/office/officeart/2005/8/layout/vList2"/>
    <dgm:cxn modelId="{D3FA729A-0860-410F-B358-FCC1D48B736D}" srcId="{A9F02DDD-F60A-4FD5-9FC3-91FA3737A70C}" destId="{6C079D14-ED0B-4A32-8D9C-A6C954848A68}" srcOrd="1" destOrd="0" parTransId="{E7DA4182-3592-4D51-827C-E0FF591F1DB0}" sibTransId="{B967A13E-0303-4826-9E92-012E26D65BCA}"/>
    <dgm:cxn modelId="{75C4DDC0-7A76-2940-9832-B9CFB0E99F06}" type="presOf" srcId="{BDC56B0D-5A7E-4277-AE02-FEB2E72390B7}" destId="{A7F83920-631F-E544-A561-3F3C7A89CFC2}" srcOrd="0" destOrd="0" presId="urn:microsoft.com/office/officeart/2005/8/layout/vList2"/>
    <dgm:cxn modelId="{CD3391C1-EBBC-429B-8FE7-035FB9A73558}" srcId="{A9F02DDD-F60A-4FD5-9FC3-91FA3737A70C}" destId="{1DAF19EF-8CA4-49BA-B9D1-B47DA003A382}" srcOrd="2" destOrd="0" parTransId="{057944E7-FC36-45C6-8BFE-E727DAF4D624}" sibTransId="{CCE5BAF6-81B4-4C63-8D8F-C1950B7DD474}"/>
    <dgm:cxn modelId="{F46D53D0-C2F8-C74F-B8E6-C90113DD6A4B}" type="presOf" srcId="{95B03DC8-04BF-3141-9D23-A2DB9F97B58C}" destId="{BD7C1867-3C42-2343-99A3-942D13C65459}" srcOrd="0" destOrd="0" presId="urn:microsoft.com/office/officeart/2005/8/layout/vList2"/>
    <dgm:cxn modelId="{6DC2B4D3-0CCD-6546-8EF5-BE7EDF980E01}" type="presOf" srcId="{4569D37D-46C0-4BD7-9CE6-685A024013DB}" destId="{1479A77E-3D17-E449-AE43-AB10F7C0F6ED}" srcOrd="0" destOrd="0" presId="urn:microsoft.com/office/officeart/2005/8/layout/vList2"/>
    <dgm:cxn modelId="{42AC561F-FA68-BE4B-A341-08A18ABB78FF}" type="presParOf" srcId="{DF5DD169-FBC9-9440-97C5-7AAAD75E52AC}" destId="{A7F83920-631F-E544-A561-3F3C7A89CFC2}" srcOrd="0" destOrd="0" presId="urn:microsoft.com/office/officeart/2005/8/layout/vList2"/>
    <dgm:cxn modelId="{3A159195-BED4-2449-8ED1-50B7051A0FB5}" type="presParOf" srcId="{DF5DD169-FBC9-9440-97C5-7AAAD75E52AC}" destId="{EAFA3787-1CA0-DE45-BC7B-4CA407A05698}" srcOrd="1" destOrd="0" presId="urn:microsoft.com/office/officeart/2005/8/layout/vList2"/>
    <dgm:cxn modelId="{F49517A2-D2C4-CC47-8586-25893782B7CB}" type="presParOf" srcId="{DF5DD169-FBC9-9440-97C5-7AAAD75E52AC}" destId="{6CA0D48D-4EC5-894B-A7C1-5882AB2B57E3}" srcOrd="2" destOrd="0" presId="urn:microsoft.com/office/officeart/2005/8/layout/vList2"/>
    <dgm:cxn modelId="{48889AD2-80A0-6445-9CF6-59ADC9C404CB}" type="presParOf" srcId="{DF5DD169-FBC9-9440-97C5-7AAAD75E52AC}" destId="{80B6CA77-95B0-C345-A59D-1E3E027D3F5A}" srcOrd="3" destOrd="0" presId="urn:microsoft.com/office/officeart/2005/8/layout/vList2"/>
    <dgm:cxn modelId="{525405F8-BB2C-D54A-B5B7-194B29D3592A}" type="presParOf" srcId="{DF5DD169-FBC9-9440-97C5-7AAAD75E52AC}" destId="{09035ADE-1640-0842-9A3A-730145FDFE75}" srcOrd="4" destOrd="0" presId="urn:microsoft.com/office/officeart/2005/8/layout/vList2"/>
    <dgm:cxn modelId="{64A0B373-8F90-FB4E-BE91-83A53EE652EC}" type="presParOf" srcId="{DF5DD169-FBC9-9440-97C5-7AAAD75E52AC}" destId="{FBC5419C-F435-F94F-B887-FE827A490C83}" srcOrd="5" destOrd="0" presId="urn:microsoft.com/office/officeart/2005/8/layout/vList2"/>
    <dgm:cxn modelId="{7F8DCF5B-28FC-C24C-BCAC-2C15BF433BFA}" type="presParOf" srcId="{DF5DD169-FBC9-9440-97C5-7AAAD75E52AC}" destId="{1479A77E-3D17-E449-AE43-AB10F7C0F6ED}" srcOrd="6" destOrd="0" presId="urn:microsoft.com/office/officeart/2005/8/layout/vList2"/>
    <dgm:cxn modelId="{CB6B7455-2216-134A-997E-6366DCBE7051}" type="presParOf" srcId="{DF5DD169-FBC9-9440-97C5-7AAAD75E52AC}" destId="{5E0C7A65-D82A-C34B-A912-7B56823F2C9A}" srcOrd="7" destOrd="0" presId="urn:microsoft.com/office/officeart/2005/8/layout/vList2"/>
    <dgm:cxn modelId="{48E85905-555F-C043-BE8E-94E14C4D3BE8}" type="presParOf" srcId="{DF5DD169-FBC9-9440-97C5-7AAAD75E52AC}" destId="{E2EFA215-6187-6641-8495-8CF3084F1FEB}" srcOrd="8" destOrd="0" presId="urn:microsoft.com/office/officeart/2005/8/layout/vList2"/>
    <dgm:cxn modelId="{AE738D31-34A7-2740-873F-3E5BFCB4C7A9}" type="presParOf" srcId="{DF5DD169-FBC9-9440-97C5-7AAAD75E52AC}" destId="{A9728B99-9B48-A843-AEC3-C4CFB007C8ED}" srcOrd="9" destOrd="0" presId="urn:microsoft.com/office/officeart/2005/8/layout/vList2"/>
    <dgm:cxn modelId="{8D41D8BB-3415-4A42-BC8C-DE5F94490DB6}" type="presParOf" srcId="{DF5DD169-FBC9-9440-97C5-7AAAD75E52AC}" destId="{D18BD77E-BBA7-514E-B511-E443950E7591}" srcOrd="10" destOrd="0" presId="urn:microsoft.com/office/officeart/2005/8/layout/vList2"/>
    <dgm:cxn modelId="{1E6444DD-1F29-754C-90CA-BB4BFAB1C2CA}" type="presParOf" srcId="{DF5DD169-FBC9-9440-97C5-7AAAD75E52AC}" destId="{4AA59E82-0B6B-C448-B301-3CE8C389DC7A}" srcOrd="11" destOrd="0" presId="urn:microsoft.com/office/officeart/2005/8/layout/vList2"/>
    <dgm:cxn modelId="{F95844AB-D9ED-7C49-B5F3-B9A62F58B201}" type="presParOf" srcId="{DF5DD169-FBC9-9440-97C5-7AAAD75E52AC}" destId="{BD7C1867-3C42-2343-99A3-942D13C65459}"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86A5C5-D49A-4B31-A721-C509F7947502}"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071503A5-1E92-414A-ADBB-E8329ABE5FA3}">
      <dgm:prSet/>
      <dgm:spPr/>
      <dgm:t>
        <a:bodyPr/>
        <a:lstStyle/>
        <a:p>
          <a:r>
            <a:rPr lang="en-US" dirty="0"/>
            <a:t>Choose Compassion Specific Practices in Your Wellness Planning</a:t>
          </a:r>
        </a:p>
      </dgm:t>
    </dgm:pt>
    <dgm:pt modelId="{83E7E4D2-56CC-4B4A-9C7E-FC3AF8604E54}" type="parTrans" cxnId="{D4F74B90-33E3-4E81-B042-E38C3F95F7D3}">
      <dgm:prSet/>
      <dgm:spPr/>
      <dgm:t>
        <a:bodyPr/>
        <a:lstStyle/>
        <a:p>
          <a:endParaRPr lang="en-US"/>
        </a:p>
      </dgm:t>
    </dgm:pt>
    <dgm:pt modelId="{83997111-926E-4DA8-943C-0EFADBE3EFD5}" type="sibTrans" cxnId="{D4F74B90-33E3-4E81-B042-E38C3F95F7D3}">
      <dgm:prSet/>
      <dgm:spPr/>
      <dgm:t>
        <a:bodyPr/>
        <a:lstStyle/>
        <a:p>
          <a:endParaRPr lang="en-US" dirty="0"/>
        </a:p>
      </dgm:t>
    </dgm:pt>
    <dgm:pt modelId="{DEC4AA75-1E4B-4ADE-A34D-DC013496669E}">
      <dgm:prSet/>
      <dgm:spPr/>
      <dgm:t>
        <a:bodyPr/>
        <a:lstStyle/>
        <a:p>
          <a:r>
            <a:rPr lang="en-US" dirty="0"/>
            <a:t>Be Gentle and Loving with Yourself and Others</a:t>
          </a:r>
        </a:p>
      </dgm:t>
    </dgm:pt>
    <dgm:pt modelId="{3720307D-6AD7-4277-BCC2-DFE3D3B1ED52}" type="parTrans" cxnId="{567D9971-20D7-4F0D-9928-E1EC1BDFDE30}">
      <dgm:prSet/>
      <dgm:spPr/>
      <dgm:t>
        <a:bodyPr/>
        <a:lstStyle/>
        <a:p>
          <a:endParaRPr lang="en-US"/>
        </a:p>
      </dgm:t>
    </dgm:pt>
    <dgm:pt modelId="{9D42ADCE-3858-402A-AE97-569A0FAEDC33}" type="sibTrans" cxnId="{567D9971-20D7-4F0D-9928-E1EC1BDFDE30}">
      <dgm:prSet/>
      <dgm:spPr/>
      <dgm:t>
        <a:bodyPr/>
        <a:lstStyle/>
        <a:p>
          <a:endParaRPr lang="en-US" dirty="0"/>
        </a:p>
      </dgm:t>
    </dgm:pt>
    <dgm:pt modelId="{F6DBFEA1-607F-4CED-8F37-72FDA54CD91D}">
      <dgm:prSet/>
      <dgm:spPr/>
      <dgm:t>
        <a:bodyPr/>
        <a:lstStyle/>
        <a:p>
          <a:r>
            <a:rPr lang="en-US" dirty="0"/>
            <a:t>Be proactive and responsive</a:t>
          </a:r>
        </a:p>
      </dgm:t>
    </dgm:pt>
    <dgm:pt modelId="{A6745EF8-A43A-4324-A712-B39F86DA53CF}" type="parTrans" cxnId="{FB168029-2894-4AA5-A6B5-CEDB780BCDAD}">
      <dgm:prSet/>
      <dgm:spPr/>
      <dgm:t>
        <a:bodyPr/>
        <a:lstStyle/>
        <a:p>
          <a:endParaRPr lang="en-US"/>
        </a:p>
      </dgm:t>
    </dgm:pt>
    <dgm:pt modelId="{5A394543-E5DB-43AA-B84D-A9916832FB73}" type="sibTrans" cxnId="{FB168029-2894-4AA5-A6B5-CEDB780BCDAD}">
      <dgm:prSet/>
      <dgm:spPr/>
      <dgm:t>
        <a:bodyPr/>
        <a:lstStyle/>
        <a:p>
          <a:endParaRPr lang="en-US" dirty="0"/>
        </a:p>
      </dgm:t>
    </dgm:pt>
    <dgm:pt modelId="{8426D984-9DAD-40A8-A5CF-1531D6A8D787}">
      <dgm:prSet/>
      <dgm:spPr/>
      <dgm:t>
        <a:bodyPr/>
        <a:lstStyle/>
        <a:p>
          <a:r>
            <a:rPr lang="en-US" dirty="0"/>
            <a:t>Be consistent</a:t>
          </a:r>
        </a:p>
      </dgm:t>
    </dgm:pt>
    <dgm:pt modelId="{AC26D131-6290-4C02-9355-1F56EF5BB73E}" type="parTrans" cxnId="{31092949-ECFA-44D1-B27B-8027975D557C}">
      <dgm:prSet/>
      <dgm:spPr/>
      <dgm:t>
        <a:bodyPr/>
        <a:lstStyle/>
        <a:p>
          <a:endParaRPr lang="en-US"/>
        </a:p>
      </dgm:t>
    </dgm:pt>
    <dgm:pt modelId="{88DE9950-161A-477F-8B8D-6D96DD2A7576}" type="sibTrans" cxnId="{31092949-ECFA-44D1-B27B-8027975D557C}">
      <dgm:prSet/>
      <dgm:spPr/>
      <dgm:t>
        <a:bodyPr/>
        <a:lstStyle/>
        <a:p>
          <a:endParaRPr lang="en-US" dirty="0"/>
        </a:p>
      </dgm:t>
    </dgm:pt>
    <dgm:pt modelId="{6AF60E1B-D5DF-491A-9C99-C67DD9CC1DF0}">
      <dgm:prSet/>
      <dgm:spPr/>
      <dgm:t>
        <a:bodyPr/>
        <a:lstStyle/>
        <a:p>
          <a:r>
            <a:rPr lang="en-US" dirty="0"/>
            <a:t>Know your triggers and signs of depletion</a:t>
          </a:r>
        </a:p>
      </dgm:t>
    </dgm:pt>
    <dgm:pt modelId="{31FE2C64-ACBF-4A0F-85AD-2830D0423F2A}" type="parTrans" cxnId="{4406F898-6626-4488-A8D2-334A2726E7B3}">
      <dgm:prSet/>
      <dgm:spPr/>
      <dgm:t>
        <a:bodyPr/>
        <a:lstStyle/>
        <a:p>
          <a:endParaRPr lang="en-US"/>
        </a:p>
      </dgm:t>
    </dgm:pt>
    <dgm:pt modelId="{165EB53D-6798-4D89-B9A3-C4085FDBEA04}" type="sibTrans" cxnId="{4406F898-6626-4488-A8D2-334A2726E7B3}">
      <dgm:prSet/>
      <dgm:spPr/>
      <dgm:t>
        <a:bodyPr/>
        <a:lstStyle/>
        <a:p>
          <a:endParaRPr lang="en-US" dirty="0"/>
        </a:p>
      </dgm:t>
    </dgm:pt>
    <dgm:pt modelId="{68BB837A-9105-40CD-9D11-AAE450D5FC88}">
      <dgm:prSet/>
      <dgm:spPr/>
      <dgm:t>
        <a:bodyPr/>
        <a:lstStyle/>
        <a:p>
          <a:r>
            <a:rPr lang="en-US" dirty="0"/>
            <a:t>Build your own Compassion Toolbox or Compassion RX</a:t>
          </a:r>
        </a:p>
      </dgm:t>
    </dgm:pt>
    <dgm:pt modelId="{7A638988-69F4-45C7-BB8D-B2170D0F07F9}" type="parTrans" cxnId="{8C0A40E5-F6EB-43EE-85D7-74343FC2AA59}">
      <dgm:prSet/>
      <dgm:spPr/>
      <dgm:t>
        <a:bodyPr/>
        <a:lstStyle/>
        <a:p>
          <a:endParaRPr lang="en-US"/>
        </a:p>
      </dgm:t>
    </dgm:pt>
    <dgm:pt modelId="{010C8041-72EE-455B-A083-07D24B70BFC8}" type="sibTrans" cxnId="{8C0A40E5-F6EB-43EE-85D7-74343FC2AA59}">
      <dgm:prSet/>
      <dgm:spPr/>
      <dgm:t>
        <a:bodyPr/>
        <a:lstStyle/>
        <a:p>
          <a:endParaRPr lang="en-US"/>
        </a:p>
      </dgm:t>
    </dgm:pt>
    <dgm:pt modelId="{092933A5-5567-FC48-BBB4-2FE721447074}" type="pres">
      <dgm:prSet presAssocID="{D386A5C5-D49A-4B31-A721-C509F7947502}" presName="Name0" presStyleCnt="0">
        <dgm:presLayoutVars>
          <dgm:dir/>
          <dgm:resizeHandles val="exact"/>
        </dgm:presLayoutVars>
      </dgm:prSet>
      <dgm:spPr/>
    </dgm:pt>
    <dgm:pt modelId="{0C854188-F32B-624A-8078-BAE1CA58F23B}" type="pres">
      <dgm:prSet presAssocID="{071503A5-1E92-414A-ADBB-E8329ABE5FA3}" presName="node" presStyleLbl="node1" presStyleIdx="0" presStyleCnt="6">
        <dgm:presLayoutVars>
          <dgm:bulletEnabled val="1"/>
        </dgm:presLayoutVars>
      </dgm:prSet>
      <dgm:spPr/>
    </dgm:pt>
    <dgm:pt modelId="{E2197473-D2D3-E24E-A7A3-F8856983CF01}" type="pres">
      <dgm:prSet presAssocID="{83997111-926E-4DA8-943C-0EFADBE3EFD5}" presName="sibTrans" presStyleLbl="sibTrans1D1" presStyleIdx="0" presStyleCnt="5"/>
      <dgm:spPr/>
    </dgm:pt>
    <dgm:pt modelId="{A4BE2711-D7BC-A24F-ABA5-65AA88253BF7}" type="pres">
      <dgm:prSet presAssocID="{83997111-926E-4DA8-943C-0EFADBE3EFD5}" presName="connectorText" presStyleLbl="sibTrans1D1" presStyleIdx="0" presStyleCnt="5"/>
      <dgm:spPr/>
    </dgm:pt>
    <dgm:pt modelId="{8DB26FE7-60E3-3F49-AD88-577ACA7B9D96}" type="pres">
      <dgm:prSet presAssocID="{DEC4AA75-1E4B-4ADE-A34D-DC013496669E}" presName="node" presStyleLbl="node1" presStyleIdx="1" presStyleCnt="6">
        <dgm:presLayoutVars>
          <dgm:bulletEnabled val="1"/>
        </dgm:presLayoutVars>
      </dgm:prSet>
      <dgm:spPr/>
    </dgm:pt>
    <dgm:pt modelId="{EB7E5977-80C2-FA4D-91D3-2D0181A1F121}" type="pres">
      <dgm:prSet presAssocID="{9D42ADCE-3858-402A-AE97-569A0FAEDC33}" presName="sibTrans" presStyleLbl="sibTrans1D1" presStyleIdx="1" presStyleCnt="5"/>
      <dgm:spPr/>
    </dgm:pt>
    <dgm:pt modelId="{CCBE643C-C748-304A-9B18-E27F4A956AFD}" type="pres">
      <dgm:prSet presAssocID="{9D42ADCE-3858-402A-AE97-569A0FAEDC33}" presName="connectorText" presStyleLbl="sibTrans1D1" presStyleIdx="1" presStyleCnt="5"/>
      <dgm:spPr/>
    </dgm:pt>
    <dgm:pt modelId="{DEB909BF-726E-434B-A433-0F914EE41138}" type="pres">
      <dgm:prSet presAssocID="{F6DBFEA1-607F-4CED-8F37-72FDA54CD91D}" presName="node" presStyleLbl="node1" presStyleIdx="2" presStyleCnt="6">
        <dgm:presLayoutVars>
          <dgm:bulletEnabled val="1"/>
        </dgm:presLayoutVars>
      </dgm:prSet>
      <dgm:spPr/>
    </dgm:pt>
    <dgm:pt modelId="{8F37301B-01D8-9340-BD7B-45D3EC0AAF42}" type="pres">
      <dgm:prSet presAssocID="{5A394543-E5DB-43AA-B84D-A9916832FB73}" presName="sibTrans" presStyleLbl="sibTrans1D1" presStyleIdx="2" presStyleCnt="5"/>
      <dgm:spPr/>
    </dgm:pt>
    <dgm:pt modelId="{4A4CD2B9-1763-9745-9C85-D173021D6C38}" type="pres">
      <dgm:prSet presAssocID="{5A394543-E5DB-43AA-B84D-A9916832FB73}" presName="connectorText" presStyleLbl="sibTrans1D1" presStyleIdx="2" presStyleCnt="5"/>
      <dgm:spPr/>
    </dgm:pt>
    <dgm:pt modelId="{677A3726-EF26-EA46-AE0E-37AFC6938B4C}" type="pres">
      <dgm:prSet presAssocID="{8426D984-9DAD-40A8-A5CF-1531D6A8D787}" presName="node" presStyleLbl="node1" presStyleIdx="3" presStyleCnt="6">
        <dgm:presLayoutVars>
          <dgm:bulletEnabled val="1"/>
        </dgm:presLayoutVars>
      </dgm:prSet>
      <dgm:spPr/>
    </dgm:pt>
    <dgm:pt modelId="{5F2945F6-4BE4-BA48-B291-C65D68F3492F}" type="pres">
      <dgm:prSet presAssocID="{88DE9950-161A-477F-8B8D-6D96DD2A7576}" presName="sibTrans" presStyleLbl="sibTrans1D1" presStyleIdx="3" presStyleCnt="5"/>
      <dgm:spPr/>
    </dgm:pt>
    <dgm:pt modelId="{7ECB51A5-8E09-354F-97CF-2ECA72F2F4D5}" type="pres">
      <dgm:prSet presAssocID="{88DE9950-161A-477F-8B8D-6D96DD2A7576}" presName="connectorText" presStyleLbl="sibTrans1D1" presStyleIdx="3" presStyleCnt="5"/>
      <dgm:spPr/>
    </dgm:pt>
    <dgm:pt modelId="{7CA7EA6D-D18F-C647-AA31-57E773AFB462}" type="pres">
      <dgm:prSet presAssocID="{6AF60E1B-D5DF-491A-9C99-C67DD9CC1DF0}" presName="node" presStyleLbl="node1" presStyleIdx="4" presStyleCnt="6">
        <dgm:presLayoutVars>
          <dgm:bulletEnabled val="1"/>
        </dgm:presLayoutVars>
      </dgm:prSet>
      <dgm:spPr/>
    </dgm:pt>
    <dgm:pt modelId="{A7D7EA15-14F0-AB49-B113-D6DFFEC9022D}" type="pres">
      <dgm:prSet presAssocID="{165EB53D-6798-4D89-B9A3-C4085FDBEA04}" presName="sibTrans" presStyleLbl="sibTrans1D1" presStyleIdx="4" presStyleCnt="5"/>
      <dgm:spPr/>
    </dgm:pt>
    <dgm:pt modelId="{1BC6EF1B-D4D8-0245-BD31-14A4E2697E05}" type="pres">
      <dgm:prSet presAssocID="{165EB53D-6798-4D89-B9A3-C4085FDBEA04}" presName="connectorText" presStyleLbl="sibTrans1D1" presStyleIdx="4" presStyleCnt="5"/>
      <dgm:spPr/>
    </dgm:pt>
    <dgm:pt modelId="{C30D9BDA-CF6E-6B4F-824F-AB33069B9B11}" type="pres">
      <dgm:prSet presAssocID="{68BB837A-9105-40CD-9D11-AAE450D5FC88}" presName="node" presStyleLbl="node1" presStyleIdx="5" presStyleCnt="6">
        <dgm:presLayoutVars>
          <dgm:bulletEnabled val="1"/>
        </dgm:presLayoutVars>
      </dgm:prSet>
      <dgm:spPr/>
    </dgm:pt>
  </dgm:ptLst>
  <dgm:cxnLst>
    <dgm:cxn modelId="{18AA521E-468E-4847-B661-7153AC97AA27}" type="presOf" srcId="{5A394543-E5DB-43AA-B84D-A9916832FB73}" destId="{8F37301B-01D8-9340-BD7B-45D3EC0AAF42}" srcOrd="0" destOrd="0" presId="urn:microsoft.com/office/officeart/2016/7/layout/RepeatingBendingProcessNew"/>
    <dgm:cxn modelId="{25609622-AE72-6B4C-B98C-AA948CC6DECA}" type="presOf" srcId="{DEC4AA75-1E4B-4ADE-A34D-DC013496669E}" destId="{8DB26FE7-60E3-3F49-AD88-577ACA7B9D96}" srcOrd="0" destOrd="0" presId="urn:microsoft.com/office/officeart/2016/7/layout/RepeatingBendingProcessNew"/>
    <dgm:cxn modelId="{F248D422-02F2-BE4C-B305-E04DEFCECE80}" type="presOf" srcId="{83997111-926E-4DA8-943C-0EFADBE3EFD5}" destId="{E2197473-D2D3-E24E-A7A3-F8856983CF01}" srcOrd="0" destOrd="0" presId="urn:microsoft.com/office/officeart/2016/7/layout/RepeatingBendingProcessNew"/>
    <dgm:cxn modelId="{5FC14326-0F23-8D44-928A-972E2633065B}" type="presOf" srcId="{6AF60E1B-D5DF-491A-9C99-C67DD9CC1DF0}" destId="{7CA7EA6D-D18F-C647-AA31-57E773AFB462}" srcOrd="0" destOrd="0" presId="urn:microsoft.com/office/officeart/2016/7/layout/RepeatingBendingProcessNew"/>
    <dgm:cxn modelId="{FB168029-2894-4AA5-A6B5-CEDB780BCDAD}" srcId="{D386A5C5-D49A-4B31-A721-C509F7947502}" destId="{F6DBFEA1-607F-4CED-8F37-72FDA54CD91D}" srcOrd="2" destOrd="0" parTransId="{A6745EF8-A43A-4324-A712-B39F86DA53CF}" sibTransId="{5A394543-E5DB-43AA-B84D-A9916832FB73}"/>
    <dgm:cxn modelId="{F533B330-AB72-4244-9E44-C5E28E84D407}" type="presOf" srcId="{D386A5C5-D49A-4B31-A721-C509F7947502}" destId="{092933A5-5567-FC48-BBB4-2FE721447074}" srcOrd="0" destOrd="0" presId="urn:microsoft.com/office/officeart/2016/7/layout/RepeatingBendingProcessNew"/>
    <dgm:cxn modelId="{31092949-ECFA-44D1-B27B-8027975D557C}" srcId="{D386A5C5-D49A-4B31-A721-C509F7947502}" destId="{8426D984-9DAD-40A8-A5CF-1531D6A8D787}" srcOrd="3" destOrd="0" parTransId="{AC26D131-6290-4C02-9355-1F56EF5BB73E}" sibTransId="{88DE9950-161A-477F-8B8D-6D96DD2A7576}"/>
    <dgm:cxn modelId="{3ABDB45C-E9D9-0149-B80C-5346099E841A}" type="presOf" srcId="{9D42ADCE-3858-402A-AE97-569A0FAEDC33}" destId="{CCBE643C-C748-304A-9B18-E27F4A956AFD}" srcOrd="1" destOrd="0" presId="urn:microsoft.com/office/officeart/2016/7/layout/RepeatingBendingProcessNew"/>
    <dgm:cxn modelId="{550EBD63-4231-AA4C-ADD7-48AC5C2C0199}" type="presOf" srcId="{9D42ADCE-3858-402A-AE97-569A0FAEDC33}" destId="{EB7E5977-80C2-FA4D-91D3-2D0181A1F121}" srcOrd="0" destOrd="0" presId="urn:microsoft.com/office/officeart/2016/7/layout/RepeatingBendingProcessNew"/>
    <dgm:cxn modelId="{567D9971-20D7-4F0D-9928-E1EC1BDFDE30}" srcId="{D386A5C5-D49A-4B31-A721-C509F7947502}" destId="{DEC4AA75-1E4B-4ADE-A34D-DC013496669E}" srcOrd="1" destOrd="0" parTransId="{3720307D-6AD7-4277-BCC2-DFE3D3B1ED52}" sibTransId="{9D42ADCE-3858-402A-AE97-569A0FAEDC33}"/>
    <dgm:cxn modelId="{1ACE4F75-41CA-2C4C-9E4B-A6E560AF53E9}" type="presOf" srcId="{5A394543-E5DB-43AA-B84D-A9916832FB73}" destId="{4A4CD2B9-1763-9745-9C85-D173021D6C38}" srcOrd="1" destOrd="0" presId="urn:microsoft.com/office/officeart/2016/7/layout/RepeatingBendingProcessNew"/>
    <dgm:cxn modelId="{04F3048E-58C7-AA4D-98F8-434A56228B72}" type="presOf" srcId="{83997111-926E-4DA8-943C-0EFADBE3EFD5}" destId="{A4BE2711-D7BC-A24F-ABA5-65AA88253BF7}" srcOrd="1" destOrd="0" presId="urn:microsoft.com/office/officeart/2016/7/layout/RepeatingBendingProcessNew"/>
    <dgm:cxn modelId="{D4F74B90-33E3-4E81-B042-E38C3F95F7D3}" srcId="{D386A5C5-D49A-4B31-A721-C509F7947502}" destId="{071503A5-1E92-414A-ADBB-E8329ABE5FA3}" srcOrd="0" destOrd="0" parTransId="{83E7E4D2-56CC-4B4A-9C7E-FC3AF8604E54}" sibTransId="{83997111-926E-4DA8-943C-0EFADBE3EFD5}"/>
    <dgm:cxn modelId="{82F14093-A6DD-3B4E-99D6-EBF691B65B10}" type="presOf" srcId="{071503A5-1E92-414A-ADBB-E8329ABE5FA3}" destId="{0C854188-F32B-624A-8078-BAE1CA58F23B}" srcOrd="0" destOrd="0" presId="urn:microsoft.com/office/officeart/2016/7/layout/RepeatingBendingProcessNew"/>
    <dgm:cxn modelId="{4406F898-6626-4488-A8D2-334A2726E7B3}" srcId="{D386A5C5-D49A-4B31-A721-C509F7947502}" destId="{6AF60E1B-D5DF-491A-9C99-C67DD9CC1DF0}" srcOrd="4" destOrd="0" parTransId="{31FE2C64-ACBF-4A0F-85AD-2830D0423F2A}" sibTransId="{165EB53D-6798-4D89-B9A3-C4085FDBEA04}"/>
    <dgm:cxn modelId="{0E7F9DA0-32FF-704F-80EE-0DF992E3BA93}" type="presOf" srcId="{88DE9950-161A-477F-8B8D-6D96DD2A7576}" destId="{5F2945F6-4BE4-BA48-B291-C65D68F3492F}" srcOrd="0" destOrd="0" presId="urn:microsoft.com/office/officeart/2016/7/layout/RepeatingBendingProcessNew"/>
    <dgm:cxn modelId="{134E2DAC-7D3D-4F4B-B742-88B2EB12A704}" type="presOf" srcId="{88DE9950-161A-477F-8B8D-6D96DD2A7576}" destId="{7ECB51A5-8E09-354F-97CF-2ECA72F2F4D5}" srcOrd="1" destOrd="0" presId="urn:microsoft.com/office/officeart/2016/7/layout/RepeatingBendingProcessNew"/>
    <dgm:cxn modelId="{9D17B3C5-4D7F-DA48-BBA8-B3CF35D52447}" type="presOf" srcId="{165EB53D-6798-4D89-B9A3-C4085FDBEA04}" destId="{A7D7EA15-14F0-AB49-B113-D6DFFEC9022D}" srcOrd="0" destOrd="0" presId="urn:microsoft.com/office/officeart/2016/7/layout/RepeatingBendingProcessNew"/>
    <dgm:cxn modelId="{CCA255D3-83C5-CB40-AC07-9F46467E30B7}" type="presOf" srcId="{8426D984-9DAD-40A8-A5CF-1531D6A8D787}" destId="{677A3726-EF26-EA46-AE0E-37AFC6938B4C}" srcOrd="0" destOrd="0" presId="urn:microsoft.com/office/officeart/2016/7/layout/RepeatingBendingProcessNew"/>
    <dgm:cxn modelId="{8C0A40E5-F6EB-43EE-85D7-74343FC2AA59}" srcId="{D386A5C5-D49A-4B31-A721-C509F7947502}" destId="{68BB837A-9105-40CD-9D11-AAE450D5FC88}" srcOrd="5" destOrd="0" parTransId="{7A638988-69F4-45C7-BB8D-B2170D0F07F9}" sibTransId="{010C8041-72EE-455B-A083-07D24B70BFC8}"/>
    <dgm:cxn modelId="{24E9BFF1-3236-EC4D-8536-D02261C12814}" type="presOf" srcId="{165EB53D-6798-4D89-B9A3-C4085FDBEA04}" destId="{1BC6EF1B-D4D8-0245-BD31-14A4E2697E05}" srcOrd="1" destOrd="0" presId="urn:microsoft.com/office/officeart/2016/7/layout/RepeatingBendingProcessNew"/>
    <dgm:cxn modelId="{7F13ADF4-5C5D-8947-B240-A95508412907}" type="presOf" srcId="{68BB837A-9105-40CD-9D11-AAE450D5FC88}" destId="{C30D9BDA-CF6E-6B4F-824F-AB33069B9B11}" srcOrd="0" destOrd="0" presId="urn:microsoft.com/office/officeart/2016/7/layout/RepeatingBendingProcessNew"/>
    <dgm:cxn modelId="{DA6003F8-3368-D04C-8592-E203C7D00809}" type="presOf" srcId="{F6DBFEA1-607F-4CED-8F37-72FDA54CD91D}" destId="{DEB909BF-726E-434B-A433-0F914EE41138}" srcOrd="0" destOrd="0" presId="urn:microsoft.com/office/officeart/2016/7/layout/RepeatingBendingProcessNew"/>
    <dgm:cxn modelId="{0823CA55-E912-9843-8473-C474A968A321}" type="presParOf" srcId="{092933A5-5567-FC48-BBB4-2FE721447074}" destId="{0C854188-F32B-624A-8078-BAE1CA58F23B}" srcOrd="0" destOrd="0" presId="urn:microsoft.com/office/officeart/2016/7/layout/RepeatingBendingProcessNew"/>
    <dgm:cxn modelId="{58DC6B37-8A06-3D4E-B012-7C264E3DFED8}" type="presParOf" srcId="{092933A5-5567-FC48-BBB4-2FE721447074}" destId="{E2197473-D2D3-E24E-A7A3-F8856983CF01}" srcOrd="1" destOrd="0" presId="urn:microsoft.com/office/officeart/2016/7/layout/RepeatingBendingProcessNew"/>
    <dgm:cxn modelId="{E38E506A-8834-AE4A-AEB6-2EA41028FC32}" type="presParOf" srcId="{E2197473-D2D3-E24E-A7A3-F8856983CF01}" destId="{A4BE2711-D7BC-A24F-ABA5-65AA88253BF7}" srcOrd="0" destOrd="0" presId="urn:microsoft.com/office/officeart/2016/7/layout/RepeatingBendingProcessNew"/>
    <dgm:cxn modelId="{AE47C923-4A71-7241-9FD8-1B7F48CDAFD0}" type="presParOf" srcId="{092933A5-5567-FC48-BBB4-2FE721447074}" destId="{8DB26FE7-60E3-3F49-AD88-577ACA7B9D96}" srcOrd="2" destOrd="0" presId="urn:microsoft.com/office/officeart/2016/7/layout/RepeatingBendingProcessNew"/>
    <dgm:cxn modelId="{DAAA53AE-2DEB-394F-8FDA-4DA707BB6494}" type="presParOf" srcId="{092933A5-5567-FC48-BBB4-2FE721447074}" destId="{EB7E5977-80C2-FA4D-91D3-2D0181A1F121}" srcOrd="3" destOrd="0" presId="urn:microsoft.com/office/officeart/2016/7/layout/RepeatingBendingProcessNew"/>
    <dgm:cxn modelId="{F5830126-3C54-814A-9850-34711F2647F2}" type="presParOf" srcId="{EB7E5977-80C2-FA4D-91D3-2D0181A1F121}" destId="{CCBE643C-C748-304A-9B18-E27F4A956AFD}" srcOrd="0" destOrd="0" presId="urn:microsoft.com/office/officeart/2016/7/layout/RepeatingBendingProcessNew"/>
    <dgm:cxn modelId="{0F5F2709-5929-614C-8E1A-943CE50C630E}" type="presParOf" srcId="{092933A5-5567-FC48-BBB4-2FE721447074}" destId="{DEB909BF-726E-434B-A433-0F914EE41138}" srcOrd="4" destOrd="0" presId="urn:microsoft.com/office/officeart/2016/7/layout/RepeatingBendingProcessNew"/>
    <dgm:cxn modelId="{625792ED-2365-9042-93F8-17BCB9B75F27}" type="presParOf" srcId="{092933A5-5567-FC48-BBB4-2FE721447074}" destId="{8F37301B-01D8-9340-BD7B-45D3EC0AAF42}" srcOrd="5" destOrd="0" presId="urn:microsoft.com/office/officeart/2016/7/layout/RepeatingBendingProcessNew"/>
    <dgm:cxn modelId="{54BA0479-CDB7-0C40-85BB-74FC6D89CE62}" type="presParOf" srcId="{8F37301B-01D8-9340-BD7B-45D3EC0AAF42}" destId="{4A4CD2B9-1763-9745-9C85-D173021D6C38}" srcOrd="0" destOrd="0" presId="urn:microsoft.com/office/officeart/2016/7/layout/RepeatingBendingProcessNew"/>
    <dgm:cxn modelId="{103880E3-5003-EB47-A9C8-482E855A7597}" type="presParOf" srcId="{092933A5-5567-FC48-BBB4-2FE721447074}" destId="{677A3726-EF26-EA46-AE0E-37AFC6938B4C}" srcOrd="6" destOrd="0" presId="urn:microsoft.com/office/officeart/2016/7/layout/RepeatingBendingProcessNew"/>
    <dgm:cxn modelId="{3B88E577-2847-714B-BBC1-6E4B51402C1A}" type="presParOf" srcId="{092933A5-5567-FC48-BBB4-2FE721447074}" destId="{5F2945F6-4BE4-BA48-B291-C65D68F3492F}" srcOrd="7" destOrd="0" presId="urn:microsoft.com/office/officeart/2016/7/layout/RepeatingBendingProcessNew"/>
    <dgm:cxn modelId="{65DE66B6-0C9F-9647-A561-60CBB7E7620F}" type="presParOf" srcId="{5F2945F6-4BE4-BA48-B291-C65D68F3492F}" destId="{7ECB51A5-8E09-354F-97CF-2ECA72F2F4D5}" srcOrd="0" destOrd="0" presId="urn:microsoft.com/office/officeart/2016/7/layout/RepeatingBendingProcessNew"/>
    <dgm:cxn modelId="{D65E2066-3F78-D34B-AB42-969DE1090955}" type="presParOf" srcId="{092933A5-5567-FC48-BBB4-2FE721447074}" destId="{7CA7EA6D-D18F-C647-AA31-57E773AFB462}" srcOrd="8" destOrd="0" presId="urn:microsoft.com/office/officeart/2016/7/layout/RepeatingBendingProcessNew"/>
    <dgm:cxn modelId="{95A931A5-2B7E-804B-9300-FF846D9DF8CF}" type="presParOf" srcId="{092933A5-5567-FC48-BBB4-2FE721447074}" destId="{A7D7EA15-14F0-AB49-B113-D6DFFEC9022D}" srcOrd="9" destOrd="0" presId="urn:microsoft.com/office/officeart/2016/7/layout/RepeatingBendingProcessNew"/>
    <dgm:cxn modelId="{27BCB590-A5AC-8E42-90AE-22EFA9214DE0}" type="presParOf" srcId="{A7D7EA15-14F0-AB49-B113-D6DFFEC9022D}" destId="{1BC6EF1B-D4D8-0245-BD31-14A4E2697E05}" srcOrd="0" destOrd="0" presId="urn:microsoft.com/office/officeart/2016/7/layout/RepeatingBendingProcessNew"/>
    <dgm:cxn modelId="{36E6C285-4518-ED46-81C9-FC9C39077693}" type="presParOf" srcId="{092933A5-5567-FC48-BBB4-2FE721447074}" destId="{C30D9BDA-CF6E-6B4F-824F-AB33069B9B11}"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83920-631F-E544-A561-3F3C7A89CFC2}">
      <dsp:nvSpPr>
        <dsp:cNvPr id="0" name=""/>
        <dsp:cNvSpPr/>
      </dsp:nvSpPr>
      <dsp:spPr>
        <a:xfrm>
          <a:off x="0" y="54665"/>
          <a:ext cx="9945261" cy="10553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Lovingkindness Meditation</a:t>
          </a:r>
        </a:p>
      </dsp:txBody>
      <dsp:txXfrm>
        <a:off x="51517" y="106182"/>
        <a:ext cx="9842227" cy="952306"/>
      </dsp:txXfrm>
    </dsp:sp>
    <dsp:sp modelId="{6CA0D48D-4EC5-894B-A7C1-5882AB2B57E3}">
      <dsp:nvSpPr>
        <dsp:cNvPr id="0" name=""/>
        <dsp:cNvSpPr/>
      </dsp:nvSpPr>
      <dsp:spPr>
        <a:xfrm>
          <a:off x="0" y="1236725"/>
          <a:ext cx="9945261" cy="105534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Gratitude</a:t>
          </a:r>
        </a:p>
      </dsp:txBody>
      <dsp:txXfrm>
        <a:off x="51517" y="1288242"/>
        <a:ext cx="9842227" cy="952306"/>
      </dsp:txXfrm>
    </dsp:sp>
    <dsp:sp modelId="{09035ADE-1640-0842-9A3A-730145FDFE75}">
      <dsp:nvSpPr>
        <dsp:cNvPr id="0" name=""/>
        <dsp:cNvSpPr/>
      </dsp:nvSpPr>
      <dsp:spPr>
        <a:xfrm>
          <a:off x="0" y="2418785"/>
          <a:ext cx="9945261" cy="105534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Connection</a:t>
          </a:r>
        </a:p>
      </dsp:txBody>
      <dsp:txXfrm>
        <a:off x="51517" y="2470302"/>
        <a:ext cx="9842227" cy="952306"/>
      </dsp:txXfrm>
    </dsp:sp>
    <dsp:sp modelId="{1479A77E-3D17-E449-AE43-AB10F7C0F6ED}">
      <dsp:nvSpPr>
        <dsp:cNvPr id="0" name=""/>
        <dsp:cNvSpPr/>
      </dsp:nvSpPr>
      <dsp:spPr>
        <a:xfrm>
          <a:off x="0" y="3600846"/>
          <a:ext cx="9945261" cy="10553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Be Your Own Best Friend</a:t>
          </a:r>
        </a:p>
      </dsp:txBody>
      <dsp:txXfrm>
        <a:off x="51517" y="3652363"/>
        <a:ext cx="9842227" cy="952306"/>
      </dsp:txXfrm>
    </dsp:sp>
    <dsp:sp modelId="{E2EFA215-6187-6641-8495-8CF3084F1FEB}">
      <dsp:nvSpPr>
        <dsp:cNvPr id="0" name=""/>
        <dsp:cNvSpPr/>
      </dsp:nvSpPr>
      <dsp:spPr>
        <a:xfrm>
          <a:off x="0" y="4782906"/>
          <a:ext cx="9945261" cy="105534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Journaling</a:t>
          </a:r>
        </a:p>
      </dsp:txBody>
      <dsp:txXfrm>
        <a:off x="51517" y="4834423"/>
        <a:ext cx="9842227" cy="952306"/>
      </dsp:txXfrm>
    </dsp:sp>
    <dsp:sp modelId="{D18BD77E-BBA7-514E-B511-E443950E7591}">
      <dsp:nvSpPr>
        <dsp:cNvPr id="0" name=""/>
        <dsp:cNvSpPr/>
      </dsp:nvSpPr>
      <dsp:spPr>
        <a:xfrm>
          <a:off x="0" y="5964966"/>
          <a:ext cx="9945261" cy="10553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Self-Care</a:t>
          </a:r>
        </a:p>
      </dsp:txBody>
      <dsp:txXfrm>
        <a:off x="51517" y="6016483"/>
        <a:ext cx="9842227" cy="952306"/>
      </dsp:txXfrm>
    </dsp:sp>
    <dsp:sp modelId="{BD7C1867-3C42-2343-99A3-942D13C65459}">
      <dsp:nvSpPr>
        <dsp:cNvPr id="0" name=""/>
        <dsp:cNvSpPr/>
      </dsp:nvSpPr>
      <dsp:spPr>
        <a:xfrm>
          <a:off x="0" y="7147026"/>
          <a:ext cx="9945261" cy="105534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Mindfulness</a:t>
          </a:r>
        </a:p>
      </dsp:txBody>
      <dsp:txXfrm>
        <a:off x="51517" y="7198543"/>
        <a:ext cx="9842227" cy="9523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97473-D2D3-E24E-A7A3-F8856983CF01}">
      <dsp:nvSpPr>
        <dsp:cNvPr id="0" name=""/>
        <dsp:cNvSpPr/>
      </dsp:nvSpPr>
      <dsp:spPr>
        <a:xfrm>
          <a:off x="3457375" y="940994"/>
          <a:ext cx="724284" cy="91440"/>
        </a:xfrm>
        <a:custGeom>
          <a:avLst/>
          <a:gdLst/>
          <a:ahLst/>
          <a:cxnLst/>
          <a:rect l="0" t="0" r="0" b="0"/>
          <a:pathLst>
            <a:path>
              <a:moveTo>
                <a:pt x="0" y="45720"/>
              </a:moveTo>
              <a:lnTo>
                <a:pt x="724284"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00645" y="982940"/>
        <a:ext cx="37744" cy="7548"/>
      </dsp:txXfrm>
    </dsp:sp>
    <dsp:sp modelId="{0C854188-F32B-624A-8078-BAE1CA58F23B}">
      <dsp:nvSpPr>
        <dsp:cNvPr id="0" name=""/>
        <dsp:cNvSpPr/>
      </dsp:nvSpPr>
      <dsp:spPr>
        <a:xfrm>
          <a:off x="177068" y="2082"/>
          <a:ext cx="3282106" cy="196926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826" tIns="168815" rIns="160826" bIns="168815" numCol="1" spcCol="1270" anchor="ctr" anchorCtr="0">
          <a:noAutofit/>
        </a:bodyPr>
        <a:lstStyle/>
        <a:p>
          <a:pPr marL="0" lvl="0" indent="0" algn="ctr" defTabSz="1244600">
            <a:lnSpc>
              <a:spcPct val="90000"/>
            </a:lnSpc>
            <a:spcBef>
              <a:spcPct val="0"/>
            </a:spcBef>
            <a:spcAft>
              <a:spcPct val="35000"/>
            </a:spcAft>
            <a:buNone/>
          </a:pPr>
          <a:r>
            <a:rPr lang="en-US" sz="2800" kern="1200" dirty="0"/>
            <a:t>Choose Compassion Specific Practices in Your Wellness Planning</a:t>
          </a:r>
        </a:p>
      </dsp:txBody>
      <dsp:txXfrm>
        <a:off x="177068" y="2082"/>
        <a:ext cx="3282106" cy="1969264"/>
      </dsp:txXfrm>
    </dsp:sp>
    <dsp:sp modelId="{EB7E5977-80C2-FA4D-91D3-2D0181A1F121}">
      <dsp:nvSpPr>
        <dsp:cNvPr id="0" name=""/>
        <dsp:cNvSpPr/>
      </dsp:nvSpPr>
      <dsp:spPr>
        <a:xfrm>
          <a:off x="1818122" y="1969546"/>
          <a:ext cx="4036991" cy="724284"/>
        </a:xfrm>
        <a:custGeom>
          <a:avLst/>
          <a:gdLst/>
          <a:ahLst/>
          <a:cxnLst/>
          <a:rect l="0" t="0" r="0" b="0"/>
          <a:pathLst>
            <a:path>
              <a:moveTo>
                <a:pt x="4036991" y="0"/>
              </a:moveTo>
              <a:lnTo>
                <a:pt x="4036991" y="379242"/>
              </a:lnTo>
              <a:lnTo>
                <a:pt x="0" y="379242"/>
              </a:lnTo>
              <a:lnTo>
                <a:pt x="0" y="724284"/>
              </a:lnTo>
            </a:path>
          </a:pathLst>
        </a:custGeom>
        <a:noFill/>
        <a:ln w="9525" cap="flat" cmpd="sng" algn="ctr">
          <a:solidFill>
            <a:schemeClr val="accent2">
              <a:hueOff val="1170380"/>
              <a:satOff val="-1460"/>
              <a:lumOff val="34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733943" y="2327914"/>
        <a:ext cx="205348" cy="7548"/>
      </dsp:txXfrm>
    </dsp:sp>
    <dsp:sp modelId="{8DB26FE7-60E3-3F49-AD88-577ACA7B9D96}">
      <dsp:nvSpPr>
        <dsp:cNvPr id="0" name=""/>
        <dsp:cNvSpPr/>
      </dsp:nvSpPr>
      <dsp:spPr>
        <a:xfrm>
          <a:off x="4214060" y="2082"/>
          <a:ext cx="3282106" cy="1969264"/>
        </a:xfrm>
        <a:prstGeom prst="rect">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826" tIns="168815" rIns="160826" bIns="168815" numCol="1" spcCol="1270" anchor="ctr" anchorCtr="0">
          <a:noAutofit/>
        </a:bodyPr>
        <a:lstStyle/>
        <a:p>
          <a:pPr marL="0" lvl="0" indent="0" algn="ctr" defTabSz="1244600">
            <a:lnSpc>
              <a:spcPct val="90000"/>
            </a:lnSpc>
            <a:spcBef>
              <a:spcPct val="0"/>
            </a:spcBef>
            <a:spcAft>
              <a:spcPct val="35000"/>
            </a:spcAft>
            <a:buNone/>
          </a:pPr>
          <a:r>
            <a:rPr lang="en-US" sz="2800" kern="1200" dirty="0"/>
            <a:t>Be Gentle and Loving with Yourself and Others</a:t>
          </a:r>
        </a:p>
      </dsp:txBody>
      <dsp:txXfrm>
        <a:off x="4214060" y="2082"/>
        <a:ext cx="3282106" cy="1969264"/>
      </dsp:txXfrm>
    </dsp:sp>
    <dsp:sp modelId="{8F37301B-01D8-9340-BD7B-45D3EC0AAF42}">
      <dsp:nvSpPr>
        <dsp:cNvPr id="0" name=""/>
        <dsp:cNvSpPr/>
      </dsp:nvSpPr>
      <dsp:spPr>
        <a:xfrm>
          <a:off x="3457375" y="3665143"/>
          <a:ext cx="724284" cy="91440"/>
        </a:xfrm>
        <a:custGeom>
          <a:avLst/>
          <a:gdLst/>
          <a:ahLst/>
          <a:cxnLst/>
          <a:rect l="0" t="0" r="0" b="0"/>
          <a:pathLst>
            <a:path>
              <a:moveTo>
                <a:pt x="0" y="45720"/>
              </a:moveTo>
              <a:lnTo>
                <a:pt x="724284" y="45720"/>
              </a:lnTo>
            </a:path>
          </a:pathLst>
        </a:custGeom>
        <a:noFill/>
        <a:ln w="9525" cap="flat" cmpd="sng" algn="ctr">
          <a:solidFill>
            <a:schemeClr val="accent2">
              <a:hueOff val="2340759"/>
              <a:satOff val="-2919"/>
              <a:lumOff val="68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00645" y="3707089"/>
        <a:ext cx="37744" cy="7548"/>
      </dsp:txXfrm>
    </dsp:sp>
    <dsp:sp modelId="{DEB909BF-726E-434B-A433-0F914EE41138}">
      <dsp:nvSpPr>
        <dsp:cNvPr id="0" name=""/>
        <dsp:cNvSpPr/>
      </dsp:nvSpPr>
      <dsp:spPr>
        <a:xfrm>
          <a:off x="177068" y="2726231"/>
          <a:ext cx="3282106" cy="1969264"/>
        </a:xfrm>
        <a:prstGeom prst="rect">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826" tIns="168815" rIns="160826" bIns="168815" numCol="1" spcCol="1270" anchor="ctr" anchorCtr="0">
          <a:noAutofit/>
        </a:bodyPr>
        <a:lstStyle/>
        <a:p>
          <a:pPr marL="0" lvl="0" indent="0" algn="ctr" defTabSz="1244600">
            <a:lnSpc>
              <a:spcPct val="90000"/>
            </a:lnSpc>
            <a:spcBef>
              <a:spcPct val="0"/>
            </a:spcBef>
            <a:spcAft>
              <a:spcPct val="35000"/>
            </a:spcAft>
            <a:buNone/>
          </a:pPr>
          <a:r>
            <a:rPr lang="en-US" sz="2800" kern="1200" dirty="0"/>
            <a:t>Be proactive and responsive</a:t>
          </a:r>
        </a:p>
      </dsp:txBody>
      <dsp:txXfrm>
        <a:off x="177068" y="2726231"/>
        <a:ext cx="3282106" cy="1969264"/>
      </dsp:txXfrm>
    </dsp:sp>
    <dsp:sp modelId="{5F2945F6-4BE4-BA48-B291-C65D68F3492F}">
      <dsp:nvSpPr>
        <dsp:cNvPr id="0" name=""/>
        <dsp:cNvSpPr/>
      </dsp:nvSpPr>
      <dsp:spPr>
        <a:xfrm>
          <a:off x="1818122" y="4693695"/>
          <a:ext cx="4036991" cy="724284"/>
        </a:xfrm>
        <a:custGeom>
          <a:avLst/>
          <a:gdLst/>
          <a:ahLst/>
          <a:cxnLst/>
          <a:rect l="0" t="0" r="0" b="0"/>
          <a:pathLst>
            <a:path>
              <a:moveTo>
                <a:pt x="4036991" y="0"/>
              </a:moveTo>
              <a:lnTo>
                <a:pt x="4036991" y="379242"/>
              </a:lnTo>
              <a:lnTo>
                <a:pt x="0" y="379242"/>
              </a:lnTo>
              <a:lnTo>
                <a:pt x="0" y="724284"/>
              </a:lnTo>
            </a:path>
          </a:pathLst>
        </a:custGeom>
        <a:noFill/>
        <a:ln w="9525" cap="flat" cmpd="sng" algn="ctr">
          <a:solidFill>
            <a:schemeClr val="accent2">
              <a:hueOff val="3511139"/>
              <a:satOff val="-4379"/>
              <a:lumOff val="103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733943" y="5052063"/>
        <a:ext cx="205348" cy="7548"/>
      </dsp:txXfrm>
    </dsp:sp>
    <dsp:sp modelId="{677A3726-EF26-EA46-AE0E-37AFC6938B4C}">
      <dsp:nvSpPr>
        <dsp:cNvPr id="0" name=""/>
        <dsp:cNvSpPr/>
      </dsp:nvSpPr>
      <dsp:spPr>
        <a:xfrm>
          <a:off x="4214060" y="2726231"/>
          <a:ext cx="3282106" cy="1969264"/>
        </a:xfrm>
        <a:prstGeom prst="rect">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826" tIns="168815" rIns="160826" bIns="168815" numCol="1" spcCol="1270" anchor="ctr" anchorCtr="0">
          <a:noAutofit/>
        </a:bodyPr>
        <a:lstStyle/>
        <a:p>
          <a:pPr marL="0" lvl="0" indent="0" algn="ctr" defTabSz="1244600">
            <a:lnSpc>
              <a:spcPct val="90000"/>
            </a:lnSpc>
            <a:spcBef>
              <a:spcPct val="0"/>
            </a:spcBef>
            <a:spcAft>
              <a:spcPct val="35000"/>
            </a:spcAft>
            <a:buNone/>
          </a:pPr>
          <a:r>
            <a:rPr lang="en-US" sz="2800" kern="1200" dirty="0"/>
            <a:t>Be consistent</a:t>
          </a:r>
        </a:p>
      </dsp:txBody>
      <dsp:txXfrm>
        <a:off x="4214060" y="2726231"/>
        <a:ext cx="3282106" cy="1969264"/>
      </dsp:txXfrm>
    </dsp:sp>
    <dsp:sp modelId="{A7D7EA15-14F0-AB49-B113-D6DFFEC9022D}">
      <dsp:nvSpPr>
        <dsp:cNvPr id="0" name=""/>
        <dsp:cNvSpPr/>
      </dsp:nvSpPr>
      <dsp:spPr>
        <a:xfrm>
          <a:off x="3457375" y="6389292"/>
          <a:ext cx="724284" cy="91440"/>
        </a:xfrm>
        <a:custGeom>
          <a:avLst/>
          <a:gdLst/>
          <a:ahLst/>
          <a:cxnLst/>
          <a:rect l="0" t="0" r="0" b="0"/>
          <a:pathLst>
            <a:path>
              <a:moveTo>
                <a:pt x="0" y="45720"/>
              </a:moveTo>
              <a:lnTo>
                <a:pt x="724284" y="45720"/>
              </a:lnTo>
            </a:path>
          </a:pathLst>
        </a:custGeom>
        <a:noFill/>
        <a:ln w="9525" cap="flat" cmpd="sng" algn="ctr">
          <a:solidFill>
            <a:schemeClr val="accent2">
              <a:hueOff val="4681519"/>
              <a:satOff val="-5839"/>
              <a:lumOff val="137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00645" y="6431237"/>
        <a:ext cx="37744" cy="7548"/>
      </dsp:txXfrm>
    </dsp:sp>
    <dsp:sp modelId="{7CA7EA6D-D18F-C647-AA31-57E773AFB462}">
      <dsp:nvSpPr>
        <dsp:cNvPr id="0" name=""/>
        <dsp:cNvSpPr/>
      </dsp:nvSpPr>
      <dsp:spPr>
        <a:xfrm>
          <a:off x="177068" y="5450380"/>
          <a:ext cx="3282106" cy="1969264"/>
        </a:xfrm>
        <a:prstGeom prst="rect">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826" tIns="168815" rIns="160826" bIns="168815" numCol="1" spcCol="1270" anchor="ctr" anchorCtr="0">
          <a:noAutofit/>
        </a:bodyPr>
        <a:lstStyle/>
        <a:p>
          <a:pPr marL="0" lvl="0" indent="0" algn="ctr" defTabSz="1244600">
            <a:lnSpc>
              <a:spcPct val="90000"/>
            </a:lnSpc>
            <a:spcBef>
              <a:spcPct val="0"/>
            </a:spcBef>
            <a:spcAft>
              <a:spcPct val="35000"/>
            </a:spcAft>
            <a:buNone/>
          </a:pPr>
          <a:r>
            <a:rPr lang="en-US" sz="2800" kern="1200" dirty="0"/>
            <a:t>Know your triggers and signs of depletion</a:t>
          </a:r>
        </a:p>
      </dsp:txBody>
      <dsp:txXfrm>
        <a:off x="177068" y="5450380"/>
        <a:ext cx="3282106" cy="1969264"/>
      </dsp:txXfrm>
    </dsp:sp>
    <dsp:sp modelId="{C30D9BDA-CF6E-6B4F-824F-AB33069B9B11}">
      <dsp:nvSpPr>
        <dsp:cNvPr id="0" name=""/>
        <dsp:cNvSpPr/>
      </dsp:nvSpPr>
      <dsp:spPr>
        <a:xfrm>
          <a:off x="4214060" y="5450380"/>
          <a:ext cx="3282106" cy="1969264"/>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826" tIns="168815" rIns="160826" bIns="168815" numCol="1" spcCol="1270" anchor="ctr" anchorCtr="0">
          <a:noAutofit/>
        </a:bodyPr>
        <a:lstStyle/>
        <a:p>
          <a:pPr marL="0" lvl="0" indent="0" algn="ctr" defTabSz="1244600">
            <a:lnSpc>
              <a:spcPct val="90000"/>
            </a:lnSpc>
            <a:spcBef>
              <a:spcPct val="0"/>
            </a:spcBef>
            <a:spcAft>
              <a:spcPct val="35000"/>
            </a:spcAft>
            <a:buNone/>
          </a:pPr>
          <a:r>
            <a:rPr lang="en-US" sz="2800" kern="1200" dirty="0"/>
            <a:t>Build your own Compassion Toolbox or Compassion RX</a:t>
          </a:r>
        </a:p>
      </dsp:txBody>
      <dsp:txXfrm>
        <a:off x="4214060" y="5450380"/>
        <a:ext cx="3282106" cy="19692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0E0EB2-7BE1-CF43-840C-76F2D8CA4F0E}" type="datetimeFigureOut">
              <a:rPr lang="en-US" smtClean="0"/>
              <a:t>1/13/22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1BD7C-F55F-CC43-B357-A5D1F8EB2463}" type="slidenum">
              <a:rPr lang="en-US" smtClean="0"/>
              <a:t>‹#›</a:t>
            </a:fld>
            <a:endParaRPr lang="en-US" dirty="0"/>
          </a:p>
        </p:txBody>
      </p:sp>
    </p:spTree>
    <p:extLst>
      <p:ext uri="{BB962C8B-B14F-4D97-AF65-F5344CB8AC3E}">
        <p14:creationId xmlns:p14="http://schemas.microsoft.com/office/powerpoint/2010/main" val="3551452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81BD7C-F55F-CC43-B357-A5D1F8EB2463}" type="slidenum">
              <a:rPr lang="en-US" smtClean="0"/>
              <a:t>11</a:t>
            </a:fld>
            <a:endParaRPr lang="en-US" dirty="0"/>
          </a:p>
        </p:txBody>
      </p:sp>
    </p:spTree>
    <p:extLst>
      <p:ext uri="{BB962C8B-B14F-4D97-AF65-F5344CB8AC3E}">
        <p14:creationId xmlns:p14="http://schemas.microsoft.com/office/powerpoint/2010/main" val="1016064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81BD7C-F55F-CC43-B357-A5D1F8EB2463}" type="slidenum">
              <a:rPr lang="en-US" smtClean="0"/>
              <a:t>29</a:t>
            </a:fld>
            <a:endParaRPr lang="en-US" dirty="0"/>
          </a:p>
        </p:txBody>
      </p:sp>
    </p:spTree>
    <p:extLst>
      <p:ext uri="{BB962C8B-B14F-4D97-AF65-F5344CB8AC3E}">
        <p14:creationId xmlns:p14="http://schemas.microsoft.com/office/powerpoint/2010/main" val="2478363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18.svg"/><Relationship Id="rId4" Type="http://schemas.openxmlformats.org/officeDocument/2006/relationships/image" Target="../media/image9.sv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notsalmon.com/" TargetMode="External"/><Relationship Id="rId7" Type="http://schemas.openxmlformats.org/officeDocument/2006/relationships/hyperlink" Target="https://bethterrence.com/resources" TargetMode="External"/><Relationship Id="rId2" Type="http://schemas.openxmlformats.org/officeDocument/2006/relationships/hyperlink" Target="https://greatergood.com/" TargetMode="External"/><Relationship Id="rId1" Type="http://schemas.openxmlformats.org/officeDocument/2006/relationships/slideLayout" Target="../slideLayouts/slideLayout7.xml"/><Relationship Id="rId6" Type="http://schemas.openxmlformats.org/officeDocument/2006/relationships/hyperlink" Target="http://ccare.stanford.edu/" TargetMode="External"/><Relationship Id="rId11" Type="http://schemas.openxmlformats.org/officeDocument/2006/relationships/image" Target="../media/image41.svg"/><Relationship Id="rId5" Type="http://schemas.openxmlformats.org/officeDocument/2006/relationships/hyperlink" Target="https://self-compassion.org/category/exercises" TargetMode="External"/><Relationship Id="rId10" Type="http://schemas.openxmlformats.org/officeDocument/2006/relationships/image" Target="../media/image40.png"/><Relationship Id="rId4" Type="http://schemas.openxmlformats.org/officeDocument/2006/relationships/hyperlink" Target="https://emmaseppala.com/" TargetMode="External"/><Relationship Id="rId9" Type="http://schemas.openxmlformats.org/officeDocument/2006/relationships/image" Target="../media/image43.svg"/></Relationships>
</file>

<file path=ppt/slides/_rels/slide31.xml.rels><?xml version="1.0" encoding="UTF-8" standalone="yes"?>
<Relationships xmlns="http://schemas.openxmlformats.org/package/2006/relationships"><Relationship Id="rId8" Type="http://schemas.openxmlformats.org/officeDocument/2006/relationships/hyperlink" Target="https://emmaseppala.com/scientific-benefits-self-compassion-infographic/" TargetMode="External"/><Relationship Id="rId13" Type="http://schemas.openxmlformats.org/officeDocument/2006/relationships/image" Target="../media/image43.svg"/><Relationship Id="rId3" Type="http://schemas.openxmlformats.org/officeDocument/2006/relationships/hyperlink" Target="https://www.huffpost.com/entry/science-of-compassion_b_1578284" TargetMode="External"/><Relationship Id="rId7" Type="http://schemas.openxmlformats.org/officeDocument/2006/relationships/hyperlink" Target="https://doi.org/10.3389/fpsyg.2021.630798" TargetMode="External"/><Relationship Id="rId12" Type="http://schemas.openxmlformats.org/officeDocument/2006/relationships/image" Target="../media/image42.png"/><Relationship Id="rId2" Type="http://schemas.openxmlformats.org/officeDocument/2006/relationships/hyperlink" Target="https://positivepsychology.com/benefits-gratitude-research-questions/" TargetMode="External"/><Relationship Id="rId1" Type="http://schemas.openxmlformats.org/officeDocument/2006/relationships/slideLayout" Target="../slideLayouts/slideLayout7.xml"/><Relationship Id="rId6" Type="http://schemas.openxmlformats.org/officeDocument/2006/relationships/hyperlink" Target="https://greatergood.berkeley.edu/article/item/10_happiness_practices_a_doctor_prescribes_to_his_patients" TargetMode="External"/><Relationship Id="rId11" Type="http://schemas.openxmlformats.org/officeDocument/2006/relationships/hyperlink" Target="https://accelerate.uofuhealth.utah.edu/resilience/how-to-practice-self-compassion-for-resilience-and-well-being" TargetMode="External"/><Relationship Id="rId5" Type="http://schemas.openxmlformats.org/officeDocument/2006/relationships/hyperlink" Target="https://greatergood.berkeley.edu/topic/compassion" TargetMode="External"/><Relationship Id="rId15" Type="http://schemas.openxmlformats.org/officeDocument/2006/relationships/image" Target="../media/image41.svg"/><Relationship Id="rId10" Type="http://schemas.openxmlformats.org/officeDocument/2006/relationships/hyperlink" Target="https://www.sciencedirect.com/science/article/pii/S0272735816300216" TargetMode="External"/><Relationship Id="rId4" Type="http://schemas.openxmlformats.org/officeDocument/2006/relationships/hyperlink" Target="https://greatergood.berkeley.edu/article/item/five_ways_to_protect_your_wellbeing_as_a_health_care_professional" TargetMode="External"/><Relationship Id="rId9" Type="http://schemas.openxmlformats.org/officeDocument/2006/relationships/hyperlink" Target="https://www.psychologytoday.com/us/blog/feeling-it/201409/18-science-backed-reasons-try-loving-kindness-meditation" TargetMode="External"/><Relationship Id="rId14"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hyperlink" Target="http://www.holisticrecoverypathways.com/" TargetMode="External"/><Relationship Id="rId5" Type="http://schemas.openxmlformats.org/officeDocument/2006/relationships/image" Target="../media/image54.svg"/><Relationship Id="rId10" Type="http://schemas.openxmlformats.org/officeDocument/2006/relationships/hyperlink" Target="mailto:holisticrecoverypathways@gmail.com" TargetMode="External"/><Relationship Id="rId4" Type="http://schemas.openxmlformats.org/officeDocument/2006/relationships/image" Target="../media/image53.png"/><Relationship Id="rId9" Type="http://schemas.openxmlformats.org/officeDocument/2006/relationships/image" Target="../media/image58.sv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hyperlink" Target="mailto:steven.whitefield@maryland.gov"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extBox 2"/>
          <p:cNvSpPr txBox="1"/>
          <p:nvPr/>
        </p:nvSpPr>
        <p:spPr>
          <a:xfrm>
            <a:off x="645968" y="834629"/>
            <a:ext cx="16996061" cy="3386761"/>
          </a:xfrm>
          <a:prstGeom prst="rect">
            <a:avLst/>
          </a:prstGeom>
          <a:solidFill>
            <a:schemeClr val="accent2">
              <a:lumMod val="20000"/>
              <a:lumOff val="80000"/>
            </a:schemeClr>
          </a:solidFill>
        </p:spPr>
        <p:txBody>
          <a:bodyPr lIns="0" tIns="0" rIns="0" bIns="0" rtlCol="0" anchor="t">
            <a:spAutoFit/>
          </a:bodyPr>
          <a:lstStyle/>
          <a:p>
            <a:pPr algn="ctr">
              <a:lnSpc>
                <a:spcPts val="8839"/>
              </a:lnSpc>
            </a:pPr>
            <a:r>
              <a:rPr lang="en-US" sz="7366" dirty="0">
                <a:solidFill>
                  <a:srgbClr val="000000"/>
                </a:solidFill>
                <a:latin typeface="TT Ramillas Bold"/>
              </a:rPr>
              <a:t> Cultivating </a:t>
            </a:r>
          </a:p>
          <a:p>
            <a:pPr algn="ctr">
              <a:lnSpc>
                <a:spcPts val="8839"/>
              </a:lnSpc>
            </a:pPr>
            <a:r>
              <a:rPr lang="en-US" sz="7366" dirty="0">
                <a:solidFill>
                  <a:srgbClr val="000000"/>
                </a:solidFill>
                <a:latin typeface="TT Ramillas Bold"/>
              </a:rPr>
              <a:t>Compassion and Resilience </a:t>
            </a:r>
          </a:p>
          <a:p>
            <a:pPr algn="ctr">
              <a:lnSpc>
                <a:spcPts val="8839"/>
              </a:lnSpc>
            </a:pPr>
            <a:r>
              <a:rPr lang="en-US" sz="7366" dirty="0">
                <a:solidFill>
                  <a:srgbClr val="000000"/>
                </a:solidFill>
                <a:latin typeface="TT Ramillas Bold"/>
              </a:rPr>
              <a:t>for Yourself and Those in Your Care</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19341" y="5143500"/>
            <a:ext cx="5849317" cy="2999105"/>
          </a:xfrm>
          <a:prstGeom prst="rect">
            <a:avLst/>
          </a:prstGeom>
        </p:spPr>
      </p:pic>
      <p:grpSp>
        <p:nvGrpSpPr>
          <p:cNvPr id="4" name="Group 4"/>
          <p:cNvGrpSpPr/>
          <p:nvPr/>
        </p:nvGrpSpPr>
        <p:grpSpPr>
          <a:xfrm>
            <a:off x="1028700" y="8675131"/>
            <a:ext cx="8115300" cy="841534"/>
            <a:chOff x="0" y="0"/>
            <a:chExt cx="10820400" cy="1122045"/>
          </a:xfrm>
        </p:grpSpPr>
        <p:sp>
          <p:nvSpPr>
            <p:cNvPr id="5" name="TextBox 5"/>
            <p:cNvSpPr txBox="1"/>
            <p:nvPr/>
          </p:nvSpPr>
          <p:spPr>
            <a:xfrm>
              <a:off x="0" y="0"/>
              <a:ext cx="9648819" cy="495863"/>
            </a:xfrm>
            <a:prstGeom prst="rect">
              <a:avLst/>
            </a:prstGeom>
          </p:spPr>
          <p:txBody>
            <a:bodyPr lIns="0" tIns="0" rIns="0" bIns="0" rtlCol="0" anchor="t">
              <a:spAutoFit/>
            </a:bodyPr>
            <a:lstStyle/>
            <a:p>
              <a:pPr>
                <a:lnSpc>
                  <a:spcPts val="2879"/>
                </a:lnSpc>
              </a:pPr>
              <a:r>
                <a:rPr lang="en-US" sz="2399" dirty="0">
                  <a:solidFill>
                    <a:srgbClr val="000000"/>
                  </a:solidFill>
                  <a:latin typeface="TT Ramillas Bold"/>
                </a:rPr>
                <a:t>Beth Terrence, MS, CPRS</a:t>
              </a:r>
            </a:p>
          </p:txBody>
        </p:sp>
        <p:sp>
          <p:nvSpPr>
            <p:cNvPr id="6" name="TextBox 6"/>
            <p:cNvSpPr txBox="1"/>
            <p:nvPr/>
          </p:nvSpPr>
          <p:spPr>
            <a:xfrm>
              <a:off x="0" y="639445"/>
              <a:ext cx="10820400" cy="482600"/>
            </a:xfrm>
            <a:prstGeom prst="rect">
              <a:avLst/>
            </a:prstGeom>
          </p:spPr>
          <p:txBody>
            <a:bodyPr lIns="0" tIns="0" rIns="0" bIns="0" rtlCol="0" anchor="t">
              <a:spAutoFit/>
            </a:bodyPr>
            <a:lstStyle/>
            <a:p>
              <a:pPr>
                <a:lnSpc>
                  <a:spcPts val="2879"/>
                </a:lnSpc>
              </a:pPr>
              <a:r>
                <a:rPr lang="en-US" sz="2399" dirty="0">
                  <a:solidFill>
                    <a:srgbClr val="000000"/>
                  </a:solidFill>
                  <a:latin typeface="TT Ramillas"/>
                </a:rPr>
                <a:t>Founder and Facilitator, Holistic Recovery Pathways, LLC </a:t>
              </a:r>
            </a:p>
          </p:txBody>
        </p:sp>
      </p:grpSp>
      <p:sp>
        <p:nvSpPr>
          <p:cNvPr id="7" name="TextBox 7"/>
          <p:cNvSpPr txBox="1"/>
          <p:nvPr/>
        </p:nvSpPr>
        <p:spPr>
          <a:xfrm>
            <a:off x="10346554" y="8627506"/>
            <a:ext cx="7217546" cy="824865"/>
          </a:xfrm>
          <a:prstGeom prst="rect">
            <a:avLst/>
          </a:prstGeom>
        </p:spPr>
        <p:txBody>
          <a:bodyPr lIns="0" tIns="0" rIns="0" bIns="0" rtlCol="0" anchor="t">
            <a:spAutoFit/>
          </a:bodyPr>
          <a:lstStyle/>
          <a:p>
            <a:pPr>
              <a:lnSpc>
                <a:spcPts val="3359"/>
              </a:lnSpc>
            </a:pPr>
            <a:r>
              <a:rPr lang="en-US" sz="2399" dirty="0">
                <a:solidFill>
                  <a:srgbClr val="000000"/>
                </a:solidFill>
                <a:latin typeface="TT Ramillas Bold"/>
              </a:rPr>
              <a:t>BHA/MedChi Behavioral Health Webinar Series </a:t>
            </a:r>
          </a:p>
          <a:p>
            <a:pPr>
              <a:lnSpc>
                <a:spcPts val="3359"/>
              </a:lnSpc>
            </a:pPr>
            <a:r>
              <a:rPr lang="en-US" sz="2399" dirty="0">
                <a:solidFill>
                  <a:srgbClr val="000000"/>
                </a:solidFill>
                <a:latin typeface="TT Ramillas"/>
              </a:rPr>
              <a:t>January 13, 2022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24">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26">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28">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7345" y="-12250"/>
            <a:ext cx="7251105" cy="3732224"/>
            <a:chOff x="6867015" y="-1"/>
            <a:chExt cx="5324985" cy="3251912"/>
          </a:xfrm>
          <a:solidFill>
            <a:schemeClr val="bg1">
              <a:alpha val="30000"/>
            </a:schemeClr>
          </a:solidFill>
        </p:grpSpPr>
        <p:sp>
          <p:nvSpPr>
            <p:cNvPr id="30" name="Freeform: Shape 29">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30">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32">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22EBF8C8-D436-4743-910D-C1C41E135FCF}"/>
              </a:ext>
            </a:extLst>
          </p:cNvPr>
          <p:cNvSpPr>
            <a:spLocks noGrp="1"/>
          </p:cNvSpPr>
          <p:nvPr>
            <p:ph type="title"/>
          </p:nvPr>
        </p:nvSpPr>
        <p:spPr>
          <a:xfrm>
            <a:off x="7113803" y="1638344"/>
            <a:ext cx="8632044" cy="1065809"/>
          </a:xfrm>
        </p:spPr>
        <p:txBody>
          <a:bodyPr vert="horz" lIns="91440" tIns="45720" rIns="91440" bIns="45720" rtlCol="0" anchor="ctr">
            <a:normAutofit/>
          </a:bodyPr>
          <a:lstStyle/>
          <a:p>
            <a:pPr>
              <a:lnSpc>
                <a:spcPct val="90000"/>
              </a:lnSpc>
            </a:pPr>
            <a:r>
              <a:rPr lang="en-US" sz="5400" kern="1200" dirty="0">
                <a:solidFill>
                  <a:schemeClr val="tx2"/>
                </a:solidFill>
                <a:latin typeface="Georgia" panose="02040502050405020303" pitchFamily="18" charset="0"/>
              </a:rPr>
              <a:t>Defining Self-Compassion</a:t>
            </a:r>
          </a:p>
        </p:txBody>
      </p:sp>
      <p:sp>
        <p:nvSpPr>
          <p:cNvPr id="3" name="TextBox 2">
            <a:extLst>
              <a:ext uri="{FF2B5EF4-FFF2-40B4-BE49-F238E27FC236}">
                <a16:creationId xmlns:a16="http://schemas.microsoft.com/office/drawing/2014/main" id="{1B9D610E-4091-1F4E-BC2A-68C46B86FC8F}"/>
              </a:ext>
            </a:extLst>
          </p:cNvPr>
          <p:cNvSpPr txBox="1"/>
          <p:nvPr/>
        </p:nvSpPr>
        <p:spPr>
          <a:xfrm>
            <a:off x="370049" y="3738952"/>
            <a:ext cx="15602292" cy="3732225"/>
          </a:xfrm>
          <a:prstGeom prst="rect">
            <a:avLst/>
          </a:prstGeom>
        </p:spPr>
        <p:txBody>
          <a:bodyPr vert="horz" lIns="91440" tIns="45720" rIns="91440" bIns="45720" rtlCol="0" anchor="t">
            <a:noAutofit/>
          </a:bodyPr>
          <a:lstStyle/>
          <a:p>
            <a:pPr marL="228600" algn="ctr">
              <a:lnSpc>
                <a:spcPct val="120000"/>
              </a:lnSpc>
              <a:spcAft>
                <a:spcPts val="600"/>
              </a:spcAft>
            </a:pPr>
            <a:r>
              <a:rPr lang="en-US" sz="3000" dirty="0">
                <a:solidFill>
                  <a:schemeClr val="tx2"/>
                </a:solidFill>
                <a:latin typeface="Georgia" panose="02040502050405020303" pitchFamily="18" charset="0"/>
              </a:rPr>
              <a:t>“Self-compassion is the ongoing practice of relating to yourself kindly and fairly. It is especially helpful during times of stress and suffering. Self-compassion is not kicking yourself when you’re down, which prolongs stress reactions, creates more suffering, and delays your ability to get back up. Instead, self-compassion is about treating yourself as you would treat a good friend in distress. It is about responding with caring support.” ~ Whitlock, et al. (2021)</a:t>
            </a:r>
          </a:p>
          <a:p>
            <a:pPr marL="228600" algn="ctr">
              <a:lnSpc>
                <a:spcPct val="120000"/>
              </a:lnSpc>
              <a:spcAft>
                <a:spcPts val="600"/>
              </a:spcAft>
            </a:pPr>
            <a:endParaRPr lang="en-US" sz="3000" dirty="0">
              <a:solidFill>
                <a:schemeClr val="tx2"/>
              </a:solidFill>
              <a:latin typeface="Georgia" panose="02040502050405020303" pitchFamily="18" charset="0"/>
            </a:endParaRPr>
          </a:p>
          <a:p>
            <a:pPr marL="228600" algn="ctr">
              <a:lnSpc>
                <a:spcPct val="120000"/>
              </a:lnSpc>
              <a:spcAft>
                <a:spcPts val="600"/>
              </a:spcAft>
            </a:pPr>
            <a:r>
              <a:rPr lang="en-US" sz="3000" dirty="0">
                <a:solidFill>
                  <a:schemeClr val="tx2"/>
                </a:solidFill>
                <a:latin typeface="Georgia" panose="02040502050405020303" pitchFamily="18" charset="0"/>
              </a:rPr>
              <a:t>“Self-compassion is the practice in which we learn to be a good friend to ourselves </a:t>
            </a:r>
          </a:p>
          <a:p>
            <a:pPr marL="228600" algn="ctr">
              <a:lnSpc>
                <a:spcPct val="120000"/>
              </a:lnSpc>
              <a:spcAft>
                <a:spcPts val="600"/>
              </a:spcAft>
            </a:pPr>
            <a:r>
              <a:rPr lang="en-US" sz="3000" dirty="0">
                <a:solidFill>
                  <a:schemeClr val="tx2"/>
                </a:solidFill>
                <a:latin typeface="Georgia" panose="02040502050405020303" pitchFamily="18" charset="0"/>
              </a:rPr>
              <a:t>when we need it most – to become an inner ally rather than an inner enemy.” ~</a:t>
            </a:r>
          </a:p>
          <a:p>
            <a:pPr marL="228600" algn="ctr">
              <a:lnSpc>
                <a:spcPct val="120000"/>
              </a:lnSpc>
              <a:spcAft>
                <a:spcPts val="600"/>
              </a:spcAft>
            </a:pPr>
            <a:r>
              <a:rPr lang="en-US" sz="3000" dirty="0">
                <a:solidFill>
                  <a:schemeClr val="tx2"/>
                </a:solidFill>
                <a:latin typeface="Georgia" panose="02040502050405020303" pitchFamily="18" charset="0"/>
              </a:rPr>
              <a:t> Neff &amp; </a:t>
            </a:r>
            <a:r>
              <a:rPr lang="en-US" sz="3000" dirty="0" err="1">
                <a:solidFill>
                  <a:schemeClr val="tx2"/>
                </a:solidFill>
                <a:latin typeface="Georgia" panose="02040502050405020303" pitchFamily="18" charset="0"/>
              </a:rPr>
              <a:t>Germer</a:t>
            </a:r>
            <a:r>
              <a:rPr lang="en-US" sz="3000" dirty="0">
                <a:solidFill>
                  <a:schemeClr val="tx2"/>
                </a:solidFill>
                <a:latin typeface="Georgia" panose="02040502050405020303" pitchFamily="18" charset="0"/>
              </a:rPr>
              <a:t> (2018)</a:t>
            </a:r>
          </a:p>
        </p:txBody>
      </p:sp>
      <p:grpSp>
        <p:nvGrpSpPr>
          <p:cNvPr id="35" name="Group 34">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13587412" y="6219465"/>
            <a:ext cx="4713600" cy="4075207"/>
            <a:chOff x="-305" y="-4155"/>
            <a:chExt cx="2514948" cy="2174333"/>
          </a:xfrm>
          <a:solidFill>
            <a:schemeClr val="bg1">
              <a:alpha val="30000"/>
            </a:schemeClr>
          </a:solidFill>
        </p:grpSpPr>
        <p:sp>
          <p:nvSpPr>
            <p:cNvPr id="36" name="Freeform: Shape 35">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39" name="Freeform: Shape 38">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41144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1AB380-49D1-E14B-8CA4-F43788AB76C2}"/>
              </a:ext>
            </a:extLst>
          </p:cNvPr>
          <p:cNvSpPr txBox="1"/>
          <p:nvPr/>
        </p:nvSpPr>
        <p:spPr>
          <a:xfrm>
            <a:off x="1257298" y="436635"/>
            <a:ext cx="15773399" cy="139903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kern="1200" dirty="0">
                <a:solidFill>
                  <a:schemeClr val="tx1"/>
                </a:solidFill>
                <a:latin typeface="Georgia" panose="02040502050405020303" pitchFamily="18" charset="0"/>
                <a:ea typeface="+mj-ea"/>
                <a:cs typeface="+mj-cs"/>
              </a:rPr>
              <a:t>Three Elements of Self-Compassion</a:t>
            </a:r>
          </a:p>
        </p:txBody>
      </p:sp>
      <p:pic>
        <p:nvPicPr>
          <p:cNvPr id="6" name="Picture 5" descr="A picture containing diagram&#10;&#10;Description automatically generated">
            <a:extLst>
              <a:ext uri="{FF2B5EF4-FFF2-40B4-BE49-F238E27FC236}">
                <a16:creationId xmlns:a16="http://schemas.microsoft.com/office/drawing/2014/main" id="{8B0AB096-015C-F349-8D5F-8904553FE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298" y="2552700"/>
            <a:ext cx="15773398" cy="5954454"/>
          </a:xfrm>
          <a:prstGeom prst="rect">
            <a:avLst/>
          </a:prstGeom>
        </p:spPr>
      </p:pic>
      <p:sp>
        <p:nvSpPr>
          <p:cNvPr id="7" name="TextBox 6">
            <a:extLst>
              <a:ext uri="{FF2B5EF4-FFF2-40B4-BE49-F238E27FC236}">
                <a16:creationId xmlns:a16="http://schemas.microsoft.com/office/drawing/2014/main" id="{4BBB7424-D969-0842-B57B-EF75EAB7FDDA}"/>
              </a:ext>
            </a:extLst>
          </p:cNvPr>
          <p:cNvSpPr txBox="1"/>
          <p:nvPr/>
        </p:nvSpPr>
        <p:spPr>
          <a:xfrm flipH="1">
            <a:off x="9677399" y="9240516"/>
            <a:ext cx="7892469" cy="400110"/>
          </a:xfrm>
          <a:prstGeom prst="rect">
            <a:avLst/>
          </a:prstGeom>
          <a:noFill/>
        </p:spPr>
        <p:txBody>
          <a:bodyPr wrap="square" rtlCol="0">
            <a:spAutoFit/>
          </a:bodyPr>
          <a:lstStyle/>
          <a:p>
            <a:pPr algn="r"/>
            <a:r>
              <a:rPr lang="en-US" sz="2000" dirty="0">
                <a:latin typeface="Georgia" panose="02040502050405020303" pitchFamily="18" charset="0"/>
              </a:rPr>
              <a:t>Image source: @THEU; Content Source: Neff &amp; </a:t>
            </a:r>
            <a:r>
              <a:rPr lang="en-US" sz="2000" dirty="0" err="1">
                <a:latin typeface="Georgia" panose="02040502050405020303" pitchFamily="18" charset="0"/>
              </a:rPr>
              <a:t>Germer</a:t>
            </a:r>
            <a:r>
              <a:rPr lang="en-US" sz="2000" dirty="0">
                <a:latin typeface="Georgia" panose="02040502050405020303" pitchFamily="18" charset="0"/>
              </a:rPr>
              <a:t> (2018)</a:t>
            </a:r>
          </a:p>
        </p:txBody>
      </p:sp>
    </p:spTree>
    <p:extLst>
      <p:ext uri="{BB962C8B-B14F-4D97-AF65-F5344CB8AC3E}">
        <p14:creationId xmlns:p14="http://schemas.microsoft.com/office/powerpoint/2010/main" val="280186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Hand holding a seedling">
            <a:extLst>
              <a:ext uri="{FF2B5EF4-FFF2-40B4-BE49-F238E27FC236}">
                <a16:creationId xmlns:a16="http://schemas.microsoft.com/office/drawing/2014/main" id="{7785056F-094C-AC46-8CB7-7A1EA2BB27C5}"/>
              </a:ext>
            </a:extLst>
          </p:cNvPr>
          <p:cNvPicPr>
            <a:picLocks noChangeAspect="1"/>
          </p:cNvPicPr>
          <p:nvPr/>
        </p:nvPicPr>
        <p:blipFill rotWithShape="1">
          <a:blip r:embed="rId2">
            <a:extLst>
              <a:ext uri="{28A0092B-C50C-407E-A947-70E740481C1C}">
                <a14:useLocalDpi xmlns:a14="http://schemas.microsoft.com/office/drawing/2010/main" val="0"/>
              </a:ext>
            </a:extLst>
          </a:blip>
          <a:srcRect l="6589"/>
          <a:stretch/>
        </p:blipFill>
        <p:spPr>
          <a:xfrm>
            <a:off x="1" y="10"/>
            <a:ext cx="14504463" cy="10286990"/>
          </a:xfrm>
          <a:prstGeom prst="rect">
            <a:avLst/>
          </a:prstGeom>
        </p:spPr>
      </p:pic>
      <p:sp>
        <p:nvSpPr>
          <p:cNvPr id="18" name="TextBox 17">
            <a:extLst>
              <a:ext uri="{FF2B5EF4-FFF2-40B4-BE49-F238E27FC236}">
                <a16:creationId xmlns:a16="http://schemas.microsoft.com/office/drawing/2014/main" id="{92536B43-15B5-0D42-A4D4-66857A14A3F2}"/>
              </a:ext>
            </a:extLst>
          </p:cNvPr>
          <p:cNvSpPr txBox="1"/>
          <p:nvPr/>
        </p:nvSpPr>
        <p:spPr>
          <a:xfrm>
            <a:off x="12192000" y="495300"/>
            <a:ext cx="5733283" cy="2849868"/>
          </a:xfrm>
          <a:prstGeom prst="rect">
            <a:avLst/>
          </a:prstGeom>
          <a:solidFill>
            <a:schemeClr val="bg1">
              <a:alpha val="69103"/>
            </a:schemeClr>
          </a:solidFill>
        </p:spPr>
        <p:txBody>
          <a:bodyPr vert="horz" lIns="91440" tIns="45720" rIns="91440" bIns="45720" rtlCol="0" anchor="ctr">
            <a:normAutofit/>
          </a:bodyPr>
          <a:lstStyle/>
          <a:p>
            <a:pPr algn="ctr">
              <a:lnSpc>
                <a:spcPct val="90000"/>
              </a:lnSpc>
              <a:spcBef>
                <a:spcPct val="0"/>
              </a:spcBef>
              <a:spcAft>
                <a:spcPts val="600"/>
              </a:spcAft>
            </a:pPr>
            <a:r>
              <a:rPr lang="en-US" sz="4800" b="1" i="1" dirty="0">
                <a:latin typeface="Georgia" panose="02040502050405020303" pitchFamily="18" charset="0"/>
                <a:ea typeface="+mj-ea"/>
                <a:cs typeface="+mj-cs"/>
              </a:rPr>
              <a:t>Resilience </a:t>
            </a:r>
          </a:p>
          <a:p>
            <a:pPr algn="ctr">
              <a:lnSpc>
                <a:spcPct val="90000"/>
              </a:lnSpc>
              <a:spcBef>
                <a:spcPct val="0"/>
              </a:spcBef>
              <a:spcAft>
                <a:spcPts val="600"/>
              </a:spcAft>
            </a:pPr>
            <a:r>
              <a:rPr lang="en-US" sz="4800" i="1" dirty="0">
                <a:latin typeface="Georgia" panose="02040502050405020303" pitchFamily="18" charset="0"/>
                <a:ea typeface="+mj-ea"/>
                <a:cs typeface="+mj-cs"/>
              </a:rPr>
              <a:t>is defined as the ability to…</a:t>
            </a:r>
          </a:p>
        </p:txBody>
      </p:sp>
      <p:sp>
        <p:nvSpPr>
          <p:cNvPr id="15" name="TextBox 14">
            <a:extLst>
              <a:ext uri="{FF2B5EF4-FFF2-40B4-BE49-F238E27FC236}">
                <a16:creationId xmlns:a16="http://schemas.microsoft.com/office/drawing/2014/main" id="{CF50450F-80CE-CA43-900C-43D96202FEED}"/>
              </a:ext>
            </a:extLst>
          </p:cNvPr>
          <p:cNvSpPr txBox="1"/>
          <p:nvPr/>
        </p:nvSpPr>
        <p:spPr>
          <a:xfrm>
            <a:off x="11694969" y="3162300"/>
            <a:ext cx="5962093" cy="5614143"/>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endParaRPr lang="en-US" sz="3000" dirty="0">
              <a:latin typeface="Georgia" panose="02040502050405020303" pitchFamily="18" charset="0"/>
            </a:endParaRPr>
          </a:p>
          <a:p>
            <a:pPr marL="571500" indent="-228600">
              <a:lnSpc>
                <a:spcPct val="90000"/>
              </a:lnSpc>
              <a:spcAft>
                <a:spcPts val="600"/>
              </a:spcAft>
              <a:buFont typeface="Arial" panose="020B0604020202020204" pitchFamily="34" charset="0"/>
              <a:buChar char="•"/>
            </a:pPr>
            <a:r>
              <a:rPr lang="en-US" sz="3000" dirty="0">
                <a:latin typeface="Georgia" panose="02040502050405020303" pitchFamily="18" charset="0"/>
              </a:rPr>
              <a:t>recover and continue on in the face of adversity without being overwhelmed or act in dysfunctional/unhealthy ways </a:t>
            </a:r>
          </a:p>
          <a:p>
            <a:pPr indent="-228600">
              <a:lnSpc>
                <a:spcPct val="90000"/>
              </a:lnSpc>
              <a:spcAft>
                <a:spcPts val="600"/>
              </a:spcAft>
              <a:buFont typeface="Arial" panose="020B0604020202020204" pitchFamily="34" charset="0"/>
              <a:buChar char="•"/>
            </a:pPr>
            <a:endParaRPr lang="en-US" sz="3000" dirty="0">
              <a:latin typeface="Georgia" panose="02040502050405020303" pitchFamily="18" charset="0"/>
            </a:endParaRPr>
          </a:p>
          <a:p>
            <a:pPr marL="571500" indent="-228600">
              <a:lnSpc>
                <a:spcPct val="90000"/>
              </a:lnSpc>
              <a:spcAft>
                <a:spcPts val="600"/>
              </a:spcAft>
              <a:buFont typeface="Arial" panose="020B0604020202020204" pitchFamily="34" charset="0"/>
              <a:buChar char="•"/>
            </a:pPr>
            <a:r>
              <a:rPr lang="en-US" sz="3000" dirty="0">
                <a:latin typeface="Georgia" panose="02040502050405020303" pitchFamily="18" charset="0"/>
              </a:rPr>
              <a:t>become strong, healthy and successful again after something difficult or challenging happens. </a:t>
            </a:r>
          </a:p>
          <a:p>
            <a:pPr marL="571500" indent="-228600">
              <a:lnSpc>
                <a:spcPct val="90000"/>
              </a:lnSpc>
              <a:spcAft>
                <a:spcPts val="600"/>
              </a:spcAft>
              <a:buFont typeface="Arial" panose="020B0604020202020204" pitchFamily="34" charset="0"/>
              <a:buChar char="•"/>
            </a:pPr>
            <a:endParaRPr lang="en-US" sz="3000" dirty="0">
              <a:latin typeface="Georgia" panose="02040502050405020303" pitchFamily="18" charset="0"/>
            </a:endParaRPr>
          </a:p>
          <a:p>
            <a:pPr marL="571500" indent="-228600">
              <a:lnSpc>
                <a:spcPct val="90000"/>
              </a:lnSpc>
              <a:spcAft>
                <a:spcPts val="600"/>
              </a:spcAft>
              <a:buFont typeface="Arial" panose="020B0604020202020204" pitchFamily="34" charset="0"/>
              <a:buChar char="•"/>
            </a:pPr>
            <a:r>
              <a:rPr lang="en-US" sz="3000" dirty="0">
                <a:latin typeface="Georgia" panose="02040502050405020303" pitchFamily="18" charset="0"/>
              </a:rPr>
              <a:t>recover from setbacks and adapt well to change and crisis.</a:t>
            </a:r>
          </a:p>
        </p:txBody>
      </p:sp>
    </p:spTree>
    <p:extLst>
      <p:ext uri="{BB962C8B-B14F-4D97-AF65-F5344CB8AC3E}">
        <p14:creationId xmlns:p14="http://schemas.microsoft.com/office/powerpoint/2010/main" val="3482299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10;&#10;Description automatically generated">
            <a:extLst>
              <a:ext uri="{FF2B5EF4-FFF2-40B4-BE49-F238E27FC236}">
                <a16:creationId xmlns:a16="http://schemas.microsoft.com/office/drawing/2014/main" id="{10F3D4CC-0C3A-2143-938C-340FA6F07228}"/>
              </a:ext>
            </a:extLst>
          </p:cNvPr>
          <p:cNvPicPr>
            <a:picLocks noChangeAspect="1"/>
          </p:cNvPicPr>
          <p:nvPr/>
        </p:nvPicPr>
        <p:blipFill rotWithShape="1">
          <a:blip r:embed="rId2"/>
          <a:srcRect t="16919" b="8922"/>
          <a:stretch/>
        </p:blipFill>
        <p:spPr>
          <a:xfrm>
            <a:off x="2190896" y="15"/>
            <a:ext cx="13906209" cy="10286985"/>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TextBox 1">
            <a:extLst>
              <a:ext uri="{FF2B5EF4-FFF2-40B4-BE49-F238E27FC236}">
                <a16:creationId xmlns:a16="http://schemas.microsoft.com/office/drawing/2014/main" id="{10E39E1B-374F-1E4D-AB73-A8FB6947DDAB}"/>
              </a:ext>
            </a:extLst>
          </p:cNvPr>
          <p:cNvSpPr txBox="1"/>
          <p:nvPr/>
        </p:nvSpPr>
        <p:spPr>
          <a:xfrm>
            <a:off x="4648200" y="9258300"/>
            <a:ext cx="3810000" cy="461665"/>
          </a:xfrm>
          <a:prstGeom prst="rect">
            <a:avLst/>
          </a:prstGeom>
          <a:noFill/>
        </p:spPr>
        <p:txBody>
          <a:bodyPr wrap="square" rtlCol="0">
            <a:spAutoFit/>
          </a:bodyPr>
          <a:lstStyle/>
          <a:p>
            <a:r>
              <a:rPr lang="en-US" sz="2400" dirty="0">
                <a:solidFill>
                  <a:schemeClr val="bg1"/>
                </a:solidFill>
                <a:latin typeface="Trebuchet MS" panose="020B0703020202090204" pitchFamily="34" charset="0"/>
              </a:rPr>
              <a:t>~ H.H. Dalai Lama</a:t>
            </a:r>
          </a:p>
        </p:txBody>
      </p:sp>
    </p:spTree>
    <p:extLst>
      <p:ext uri="{BB962C8B-B14F-4D97-AF65-F5344CB8AC3E}">
        <p14:creationId xmlns:p14="http://schemas.microsoft.com/office/powerpoint/2010/main" val="421835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wearing glasses&#10;&#10;Description automatically generated with medium confidence">
            <a:extLst>
              <a:ext uri="{FF2B5EF4-FFF2-40B4-BE49-F238E27FC236}">
                <a16:creationId xmlns:a16="http://schemas.microsoft.com/office/drawing/2014/main" id="{8E910853-30CB-674F-950C-A29DE1C51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1299464"/>
            <a:ext cx="16357599" cy="7688071"/>
          </a:xfrm>
          <a:prstGeom prst="rect">
            <a:avLst/>
          </a:prstGeom>
        </p:spPr>
      </p:pic>
    </p:spTree>
    <p:extLst>
      <p:ext uri="{BB962C8B-B14F-4D97-AF65-F5344CB8AC3E}">
        <p14:creationId xmlns:p14="http://schemas.microsoft.com/office/powerpoint/2010/main" val="2727227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8" name="Picture 17" descr="One in a crowd">
            <a:extLst>
              <a:ext uri="{FF2B5EF4-FFF2-40B4-BE49-F238E27FC236}">
                <a16:creationId xmlns:a16="http://schemas.microsoft.com/office/drawing/2014/main" id="{14B78FCD-F411-4245-9556-7AA9F03161BF}"/>
              </a:ext>
            </a:extLst>
          </p:cNvPr>
          <p:cNvPicPr>
            <a:picLocks noChangeAspect="1"/>
          </p:cNvPicPr>
          <p:nvPr/>
        </p:nvPicPr>
        <p:blipFill rotWithShape="1">
          <a:blip r:embed="rId2"/>
          <a:srcRect r="1" b="8075"/>
          <a:stretch/>
        </p:blipFill>
        <p:spPr>
          <a:xfrm>
            <a:off x="20" y="10"/>
            <a:ext cx="14920603" cy="10286990"/>
          </a:xfrm>
          <a:prstGeom prst="rect">
            <a:avLst/>
          </a:prstGeom>
        </p:spPr>
      </p:pic>
      <p:sp>
        <p:nvSpPr>
          <p:cNvPr id="24" name="Freeform: Shape 2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479073" y="0"/>
            <a:ext cx="7808927" cy="10287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6" name="Freeform: Shape 25">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2339" y="0"/>
            <a:ext cx="7565661" cy="10287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Meiryo"/>
            </a:endParaRPr>
          </a:p>
        </p:txBody>
      </p:sp>
      <p:sp>
        <p:nvSpPr>
          <p:cNvPr id="28" name="Freeform: Shape 27">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045519" y="0"/>
            <a:ext cx="3794585" cy="10287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4FAAC65-16B7-C54A-AE5C-C85CFE86F5A6}"/>
              </a:ext>
            </a:extLst>
          </p:cNvPr>
          <p:cNvSpPr>
            <a:spLocks noGrp="1"/>
          </p:cNvSpPr>
          <p:nvPr>
            <p:ph type="title"/>
          </p:nvPr>
        </p:nvSpPr>
        <p:spPr>
          <a:xfrm>
            <a:off x="1089499" y="571500"/>
            <a:ext cx="8986500" cy="1239633"/>
          </a:xfrm>
        </p:spPr>
        <p:txBody>
          <a:bodyPr vert="horz" lIns="91440" tIns="45720" rIns="91440" bIns="45720" rtlCol="0" anchor="b">
            <a:normAutofit/>
          </a:bodyPr>
          <a:lstStyle/>
          <a:p>
            <a:pPr>
              <a:lnSpc>
                <a:spcPct val="90000"/>
              </a:lnSpc>
            </a:pPr>
            <a:r>
              <a:rPr lang="en-US" sz="3800" b="1" dirty="0">
                <a:solidFill>
                  <a:schemeClr val="bg1"/>
                </a:solidFill>
              </a:rPr>
              <a:t>Effects of Self-Compassion Practice </a:t>
            </a:r>
            <a:br>
              <a:rPr lang="en-US" sz="3800" b="1" dirty="0">
                <a:solidFill>
                  <a:schemeClr val="bg1"/>
                </a:solidFill>
              </a:rPr>
            </a:br>
            <a:r>
              <a:rPr lang="en-US" sz="3800" b="1" dirty="0">
                <a:solidFill>
                  <a:schemeClr val="bg1"/>
                </a:solidFill>
              </a:rPr>
              <a:t>for Providers and Those in Your Care</a:t>
            </a:r>
          </a:p>
        </p:txBody>
      </p:sp>
      <p:sp>
        <p:nvSpPr>
          <p:cNvPr id="3" name="TextBox 2">
            <a:extLst>
              <a:ext uri="{FF2B5EF4-FFF2-40B4-BE49-F238E27FC236}">
                <a16:creationId xmlns:a16="http://schemas.microsoft.com/office/drawing/2014/main" id="{95A52A24-65D6-E44A-9380-DFFC9BBDFF93}"/>
              </a:ext>
            </a:extLst>
          </p:cNvPr>
          <p:cNvSpPr txBox="1"/>
          <p:nvPr/>
        </p:nvSpPr>
        <p:spPr>
          <a:xfrm>
            <a:off x="11594161" y="1191316"/>
            <a:ext cx="6652923" cy="5981531"/>
          </a:xfrm>
          <a:prstGeom prst="rect">
            <a:avLst/>
          </a:prstGeom>
        </p:spPr>
        <p:txBody>
          <a:bodyPr vert="horz" lIns="91440" tIns="45720" rIns="91440" bIns="45720" rtlCol="0">
            <a:noAutofit/>
          </a:bodyPr>
          <a:lstStyle/>
          <a:p>
            <a:pPr lvl="1">
              <a:lnSpc>
                <a:spcPct val="90000"/>
              </a:lnSpc>
              <a:spcAft>
                <a:spcPts val="600"/>
              </a:spcAft>
            </a:pPr>
            <a:r>
              <a:rPr lang="en-US" sz="2400" dirty="0">
                <a:latin typeface="Georgia" panose="02040502050405020303" pitchFamily="18" charset="0"/>
              </a:rPr>
              <a:t>Research shows that self-compassion:</a:t>
            </a:r>
          </a:p>
          <a:p>
            <a:pPr marL="457200" indent="-228600">
              <a:lnSpc>
                <a:spcPct val="110000"/>
              </a:lnSpc>
              <a:spcAft>
                <a:spcPts val="600"/>
              </a:spcAft>
              <a:buFont typeface="Arial" panose="020B0604020202020204" pitchFamily="34" charset="0"/>
              <a:buChar char="•"/>
            </a:pPr>
            <a:r>
              <a:rPr lang="en-US" sz="2400" dirty="0">
                <a:latin typeface="Georgia" panose="02040502050405020303" pitchFamily="18" charset="0"/>
              </a:rPr>
              <a:t>Increases well-being and resilience</a:t>
            </a:r>
          </a:p>
          <a:p>
            <a:pPr marL="457200" indent="-228600">
              <a:lnSpc>
                <a:spcPct val="110000"/>
              </a:lnSpc>
              <a:spcAft>
                <a:spcPts val="600"/>
              </a:spcAft>
              <a:buFont typeface="Arial" panose="020B0604020202020204" pitchFamily="34" charset="0"/>
              <a:buChar char="•"/>
            </a:pPr>
            <a:r>
              <a:rPr lang="en-US" sz="2400" dirty="0">
                <a:latin typeface="Georgia" panose="02040502050405020303" pitchFamily="18" charset="0"/>
              </a:rPr>
              <a:t>Decreases stress, secondary trauma and burnout </a:t>
            </a:r>
          </a:p>
          <a:p>
            <a:pPr marL="457200" indent="-228600">
              <a:lnSpc>
                <a:spcPct val="110000"/>
              </a:lnSpc>
              <a:spcAft>
                <a:spcPts val="600"/>
              </a:spcAft>
              <a:buFont typeface="Arial" panose="020B0604020202020204" pitchFamily="34" charset="0"/>
              <a:buChar char="•"/>
            </a:pPr>
            <a:r>
              <a:rPr lang="en-US" sz="2400" dirty="0">
                <a:latin typeface="Georgia" panose="02040502050405020303" pitchFamily="18" charset="0"/>
              </a:rPr>
              <a:t>Supports practicing healthy behaviors and minimizing unhealthy behaviors (like more exercise and less substance use)</a:t>
            </a:r>
          </a:p>
          <a:p>
            <a:pPr marL="457200" indent="-228600">
              <a:lnSpc>
                <a:spcPct val="110000"/>
              </a:lnSpc>
              <a:spcAft>
                <a:spcPts val="600"/>
              </a:spcAft>
              <a:buFont typeface="Arial" panose="020B0604020202020204" pitchFamily="34" charset="0"/>
              <a:buChar char="•"/>
            </a:pPr>
            <a:r>
              <a:rPr lang="en-US" sz="2400" dirty="0">
                <a:latin typeface="Georgia" panose="02040502050405020303" pitchFamily="18" charset="0"/>
              </a:rPr>
              <a:t>Improves confidence in providing compassionate care to others </a:t>
            </a:r>
          </a:p>
          <a:p>
            <a:pPr marL="457200" indent="-228600">
              <a:lnSpc>
                <a:spcPct val="110000"/>
              </a:lnSpc>
              <a:spcAft>
                <a:spcPts val="600"/>
              </a:spcAft>
              <a:buFont typeface="Arial" panose="020B0604020202020204" pitchFamily="34" charset="0"/>
              <a:buChar char="•"/>
            </a:pPr>
            <a:r>
              <a:rPr lang="en-US" sz="2400" dirty="0">
                <a:latin typeface="Georgia" panose="02040502050405020303" pitchFamily="18" charset="0"/>
              </a:rPr>
              <a:t>Strengthens pro-social or supportive relationship behaviors</a:t>
            </a:r>
          </a:p>
          <a:p>
            <a:pPr marL="457200" indent="-228600">
              <a:lnSpc>
                <a:spcPct val="110000"/>
              </a:lnSpc>
              <a:spcAft>
                <a:spcPts val="600"/>
              </a:spcAft>
              <a:buFont typeface="Arial" panose="020B0604020202020204" pitchFamily="34" charset="0"/>
              <a:buChar char="•"/>
            </a:pPr>
            <a:r>
              <a:rPr lang="en-US" sz="2400" dirty="0">
                <a:latin typeface="Georgia" panose="02040502050405020303" pitchFamily="18" charset="0"/>
              </a:rPr>
              <a:t>Improves self-care</a:t>
            </a:r>
          </a:p>
          <a:p>
            <a:pPr marL="457200" indent="-228600">
              <a:lnSpc>
                <a:spcPct val="110000"/>
              </a:lnSpc>
              <a:spcAft>
                <a:spcPts val="600"/>
              </a:spcAft>
              <a:buFont typeface="Arial" panose="020B0604020202020204" pitchFamily="34" charset="0"/>
              <a:buChar char="•"/>
            </a:pPr>
            <a:r>
              <a:rPr lang="en-US" sz="2400" dirty="0">
                <a:latin typeface="Georgia" panose="02040502050405020303" pitchFamily="18" charset="0"/>
              </a:rPr>
              <a:t>Decreases anxiety and depression</a:t>
            </a:r>
          </a:p>
          <a:p>
            <a:pPr marL="457200" indent="-228600">
              <a:lnSpc>
                <a:spcPct val="110000"/>
              </a:lnSpc>
              <a:spcAft>
                <a:spcPts val="600"/>
              </a:spcAft>
              <a:buFont typeface="Arial" panose="020B0604020202020204" pitchFamily="34" charset="0"/>
              <a:buChar char="•"/>
            </a:pPr>
            <a:r>
              <a:rPr lang="en-US" sz="2400" dirty="0">
                <a:latin typeface="Georgia" panose="02040502050405020303" pitchFamily="18" charset="0"/>
              </a:rPr>
              <a:t>Increases non-reactivity and perspective taking, and decreases self-judgement</a:t>
            </a:r>
          </a:p>
        </p:txBody>
      </p:sp>
      <p:sp>
        <p:nvSpPr>
          <p:cNvPr id="4" name="TextBox 3">
            <a:extLst>
              <a:ext uri="{FF2B5EF4-FFF2-40B4-BE49-F238E27FC236}">
                <a16:creationId xmlns:a16="http://schemas.microsoft.com/office/drawing/2014/main" id="{1E8F9C2C-4929-A74F-B26C-1FC004C049D1}"/>
              </a:ext>
            </a:extLst>
          </p:cNvPr>
          <p:cNvSpPr txBox="1"/>
          <p:nvPr/>
        </p:nvSpPr>
        <p:spPr>
          <a:xfrm>
            <a:off x="13840104" y="8877300"/>
            <a:ext cx="4117584" cy="646331"/>
          </a:xfrm>
          <a:prstGeom prst="rect">
            <a:avLst/>
          </a:prstGeom>
          <a:noFill/>
        </p:spPr>
        <p:txBody>
          <a:bodyPr wrap="square" rtlCol="0">
            <a:spAutoFit/>
          </a:bodyPr>
          <a:lstStyle/>
          <a:p>
            <a:r>
              <a:rPr lang="en-US" dirty="0">
                <a:latin typeface="Georgia" panose="02040502050405020303" pitchFamily="18" charset="0"/>
              </a:rPr>
              <a:t>Source: Kotera &amp; Van Gordon (2021)</a:t>
            </a:r>
          </a:p>
          <a:p>
            <a:endParaRPr lang="en-US" dirty="0"/>
          </a:p>
        </p:txBody>
      </p:sp>
    </p:spTree>
    <p:extLst>
      <p:ext uri="{BB962C8B-B14F-4D97-AF65-F5344CB8AC3E}">
        <p14:creationId xmlns:p14="http://schemas.microsoft.com/office/powerpoint/2010/main" val="3176711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useBgFill="1">
        <p:nvSpPr>
          <p:cNvPr id="45" name="Rectangle 42">
            <a:extLst>
              <a:ext uri="{FF2B5EF4-FFF2-40B4-BE49-F238E27FC236}">
                <a16:creationId xmlns:a16="http://schemas.microsoft.com/office/drawing/2014/main" id="{7D144591-E9E9-4209-8701-3BB48A917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56F195-E9CD-6244-AB0D-7D5B0E668B1E}"/>
              </a:ext>
            </a:extLst>
          </p:cNvPr>
          <p:cNvSpPr>
            <a:spLocks noGrp="1"/>
          </p:cNvSpPr>
          <p:nvPr>
            <p:ph type="title"/>
          </p:nvPr>
        </p:nvSpPr>
        <p:spPr>
          <a:xfrm>
            <a:off x="12024126" y="821568"/>
            <a:ext cx="5006572" cy="8366050"/>
          </a:xfrm>
          <a:solidFill>
            <a:schemeClr val="accent3">
              <a:hueOff val="0"/>
              <a:satOff val="0"/>
              <a:lumOff val="0"/>
            </a:schemeClr>
          </a:solidFill>
        </p:spPr>
        <p:txBody>
          <a:bodyPr vert="horz" lIns="91440" tIns="45720" rIns="91440" bIns="45720" rtlCol="0" anchor="ctr">
            <a:normAutofit/>
          </a:bodyPr>
          <a:lstStyle/>
          <a:p>
            <a:pPr>
              <a:lnSpc>
                <a:spcPct val="90000"/>
              </a:lnSpc>
            </a:pPr>
            <a:r>
              <a:rPr lang="en-US" sz="5400" b="1" kern="1200" dirty="0">
                <a:solidFill>
                  <a:schemeClr val="tx1"/>
                </a:solidFill>
                <a:latin typeface="+mj-lt"/>
                <a:ea typeface="+mj-ea"/>
                <a:cs typeface="+mj-cs"/>
              </a:rPr>
              <a:t>Types of Compassion Practices </a:t>
            </a:r>
            <a:br>
              <a:rPr lang="en-US" sz="5400" b="1" kern="1200" dirty="0">
                <a:solidFill>
                  <a:schemeClr val="tx1"/>
                </a:solidFill>
                <a:latin typeface="+mj-lt"/>
                <a:ea typeface="+mj-ea"/>
                <a:cs typeface="+mj-cs"/>
              </a:rPr>
            </a:br>
            <a:r>
              <a:rPr lang="en-US" sz="5400" b="1" kern="1200" dirty="0">
                <a:solidFill>
                  <a:schemeClr val="tx1"/>
                </a:solidFill>
                <a:latin typeface="+mj-lt"/>
                <a:ea typeface="+mj-ea"/>
                <a:cs typeface="+mj-cs"/>
              </a:rPr>
              <a:t>for You &amp; Those in Your Care</a:t>
            </a:r>
          </a:p>
        </p:txBody>
      </p:sp>
      <p:graphicFrame>
        <p:nvGraphicFramePr>
          <p:cNvPr id="7" name="TextBox 2">
            <a:extLst>
              <a:ext uri="{FF2B5EF4-FFF2-40B4-BE49-F238E27FC236}">
                <a16:creationId xmlns:a16="http://schemas.microsoft.com/office/drawing/2014/main" id="{F7C60E7B-8469-4F66-8B2F-FCD1B20AE2CA}"/>
              </a:ext>
            </a:extLst>
          </p:cNvPr>
          <p:cNvGraphicFramePr/>
          <p:nvPr>
            <p:extLst>
              <p:ext uri="{D42A27DB-BD31-4B8C-83A1-F6EECF244321}">
                <p14:modId xmlns:p14="http://schemas.microsoft.com/office/powerpoint/2010/main" val="1218476391"/>
              </p:ext>
            </p:extLst>
          </p:nvPr>
        </p:nvGraphicFramePr>
        <p:xfrm>
          <a:off x="1257300" y="930588"/>
          <a:ext cx="9945261" cy="8257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4392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233056">
            <a:off x="13987848" y="-1337479"/>
            <a:ext cx="4575926" cy="4925165"/>
          </a:xfrm>
          <a:prstGeom prst="rect">
            <a:avLst/>
          </a:prstGeom>
        </p:spPr>
      </p:pic>
      <p:sp>
        <p:nvSpPr>
          <p:cNvPr id="6" name="TextBox 6"/>
          <p:cNvSpPr txBox="1"/>
          <p:nvPr/>
        </p:nvSpPr>
        <p:spPr>
          <a:xfrm>
            <a:off x="9144000" y="2841816"/>
            <a:ext cx="7040973" cy="6453690"/>
          </a:xfrm>
          <a:prstGeom prst="rect">
            <a:avLst/>
          </a:prstGeom>
        </p:spPr>
        <p:txBody>
          <a:bodyPr lIns="0" tIns="0" rIns="0" bIns="0" rtlCol="0" anchor="t">
            <a:spAutoFit/>
          </a:bodyPr>
          <a:lstStyle/>
          <a:p>
            <a:pPr algn="ctr"/>
            <a:r>
              <a:rPr lang="en-US" sz="4400" b="1" i="1" dirty="0">
                <a:solidFill>
                  <a:srgbClr val="0E0E0E"/>
                </a:solidFill>
                <a:latin typeface="Georgia" panose="02040502050405020303" pitchFamily="18" charset="0"/>
              </a:rPr>
              <a:t>“Self-care is never a selfish act—it is simply good stewardship of the only gift I have, the gift I was put on earth to offer to others.”</a:t>
            </a:r>
          </a:p>
          <a:p>
            <a:pPr algn="ctr"/>
            <a:endParaRPr lang="en-US" sz="4400" dirty="0">
              <a:solidFill>
                <a:srgbClr val="0E0E0E"/>
              </a:solidFill>
              <a:latin typeface="Georgia" panose="02040502050405020303" pitchFamily="18" charset="0"/>
            </a:endParaRPr>
          </a:p>
          <a:p>
            <a:pPr algn="ctr"/>
            <a:r>
              <a:rPr lang="en-US" sz="4400" b="1" i="1" dirty="0">
                <a:solidFill>
                  <a:srgbClr val="0E0E0E"/>
                </a:solidFill>
                <a:latin typeface="Georgia" panose="02040502050405020303" pitchFamily="18" charset="0"/>
              </a:rPr>
              <a:t>~ Parker Palmer</a:t>
            </a:r>
            <a:endParaRPr lang="en-US" sz="4400" dirty="0">
              <a:solidFill>
                <a:srgbClr val="0E0E0E"/>
              </a:solidFill>
              <a:latin typeface="Georgia" panose="02040502050405020303" pitchFamily="18" charset="0"/>
            </a:endParaRPr>
          </a:p>
          <a:p>
            <a:pPr>
              <a:lnSpc>
                <a:spcPts val="7920"/>
              </a:lnSpc>
            </a:pPr>
            <a:endParaRPr lang="en-US" sz="7200" dirty="0">
              <a:solidFill>
                <a:srgbClr val="000000"/>
              </a:solidFill>
              <a:latin typeface="TT Ramillas"/>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5309" y="6083840"/>
            <a:ext cx="5052057" cy="4987758"/>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2007189" y="7533642"/>
            <a:ext cx="3317614" cy="3449316"/>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162999">
            <a:off x="16050235" y="282194"/>
            <a:ext cx="3252872" cy="3306987"/>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530711" y="5275532"/>
            <a:ext cx="3804236" cy="3617483"/>
          </a:xfrm>
          <a:prstGeom prst="rect">
            <a:avLst/>
          </a:prstGeom>
        </p:spPr>
      </p:pic>
      <p:pic>
        <p:nvPicPr>
          <p:cNvPr id="13" name="Picture 12" descr="A person sitting on a beach&#10;&#10;Description automatically generated with medium confidence">
            <a:extLst>
              <a:ext uri="{FF2B5EF4-FFF2-40B4-BE49-F238E27FC236}">
                <a16:creationId xmlns:a16="http://schemas.microsoft.com/office/drawing/2014/main" id="{DC06CC36-3A35-C847-B05B-CED5AAB8045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3524" y="894742"/>
            <a:ext cx="7203707" cy="47849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32717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B498A8-9DFE-2C42-B16E-8D0AB2BC911F}"/>
              </a:ext>
            </a:extLst>
          </p:cNvPr>
          <p:cNvSpPr>
            <a:spLocks noGrp="1"/>
          </p:cNvSpPr>
          <p:nvPr>
            <p:ph type="title"/>
          </p:nvPr>
        </p:nvSpPr>
        <p:spPr>
          <a:xfrm>
            <a:off x="946404" y="960120"/>
            <a:ext cx="7228332" cy="2221992"/>
          </a:xfrm>
        </p:spPr>
        <p:txBody>
          <a:bodyPr vert="horz" lIns="91440" tIns="45720" rIns="91440" bIns="45720" rtlCol="0" anchor="b">
            <a:normAutofit/>
          </a:bodyPr>
          <a:lstStyle/>
          <a:p>
            <a:pPr algn="l">
              <a:lnSpc>
                <a:spcPct val="90000"/>
              </a:lnSpc>
            </a:pPr>
            <a:r>
              <a:rPr lang="en-US" sz="6300" b="1" kern="1200" dirty="0">
                <a:solidFill>
                  <a:schemeClr val="tx1"/>
                </a:solidFill>
                <a:latin typeface="+mj-lt"/>
                <a:ea typeface="+mj-ea"/>
                <a:cs typeface="+mj-cs"/>
              </a:rPr>
              <a:t>3 Types of Compassion Practice</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 name="connsiteX0" fmla="*/ 0 w 4882642"/>
              <a:gd name="connsiteY0" fmla="*/ 0 h 27432"/>
              <a:gd name="connsiteX1" fmla="*/ 648694 w 4882642"/>
              <a:gd name="connsiteY1" fmla="*/ 0 h 27432"/>
              <a:gd name="connsiteX2" fmla="*/ 1199735 w 4882642"/>
              <a:gd name="connsiteY2" fmla="*/ 0 h 27432"/>
              <a:gd name="connsiteX3" fmla="*/ 1994908 w 4882642"/>
              <a:gd name="connsiteY3" fmla="*/ 0 h 27432"/>
              <a:gd name="connsiteX4" fmla="*/ 2643602 w 4882642"/>
              <a:gd name="connsiteY4" fmla="*/ 0 h 27432"/>
              <a:gd name="connsiteX5" fmla="*/ 3292296 w 4882642"/>
              <a:gd name="connsiteY5" fmla="*/ 0 h 27432"/>
              <a:gd name="connsiteX6" fmla="*/ 4087469 w 4882642"/>
              <a:gd name="connsiteY6" fmla="*/ 0 h 27432"/>
              <a:gd name="connsiteX7" fmla="*/ 4882642 w 4882642"/>
              <a:gd name="connsiteY7" fmla="*/ 0 h 27432"/>
              <a:gd name="connsiteX8" fmla="*/ 4882642 w 4882642"/>
              <a:gd name="connsiteY8" fmla="*/ 27432 h 27432"/>
              <a:gd name="connsiteX9" fmla="*/ 4282775 w 4882642"/>
              <a:gd name="connsiteY9" fmla="*/ 27432 h 27432"/>
              <a:gd name="connsiteX10" fmla="*/ 3585254 w 4882642"/>
              <a:gd name="connsiteY10" fmla="*/ 27432 h 27432"/>
              <a:gd name="connsiteX11" fmla="*/ 2887734 w 4882642"/>
              <a:gd name="connsiteY11" fmla="*/ 27432 h 27432"/>
              <a:gd name="connsiteX12" fmla="*/ 2239040 w 4882642"/>
              <a:gd name="connsiteY12" fmla="*/ 27432 h 27432"/>
              <a:gd name="connsiteX13" fmla="*/ 1443867 w 4882642"/>
              <a:gd name="connsiteY13" fmla="*/ 27432 h 27432"/>
              <a:gd name="connsiteX14" fmla="*/ 648694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2422" y="50852"/>
                  <a:pt x="501396" y="-20227"/>
                  <a:pt x="648694" y="0"/>
                </a:cubicBezTo>
                <a:cubicBezTo>
                  <a:pt x="799812" y="38507"/>
                  <a:pt x="959489" y="-800"/>
                  <a:pt x="1199735" y="0"/>
                </a:cubicBezTo>
                <a:cubicBezTo>
                  <a:pt x="1414420" y="17294"/>
                  <a:pt x="1508747" y="1527"/>
                  <a:pt x="1799602" y="0"/>
                </a:cubicBezTo>
                <a:cubicBezTo>
                  <a:pt x="2066440" y="-1017"/>
                  <a:pt x="2195650" y="32589"/>
                  <a:pt x="2545949" y="0"/>
                </a:cubicBezTo>
                <a:cubicBezTo>
                  <a:pt x="2873794" y="-31645"/>
                  <a:pt x="2929952" y="-3485"/>
                  <a:pt x="3194643" y="0"/>
                </a:cubicBezTo>
                <a:cubicBezTo>
                  <a:pt x="3454854" y="13507"/>
                  <a:pt x="3583403" y="-37677"/>
                  <a:pt x="3794510" y="0"/>
                </a:cubicBezTo>
                <a:cubicBezTo>
                  <a:pt x="4006689" y="30598"/>
                  <a:pt x="4340446" y="-94541"/>
                  <a:pt x="4882642" y="0"/>
                </a:cubicBezTo>
                <a:cubicBezTo>
                  <a:pt x="4881830" y="8405"/>
                  <a:pt x="4881054" y="21756"/>
                  <a:pt x="4882642" y="27432"/>
                </a:cubicBezTo>
                <a:cubicBezTo>
                  <a:pt x="4602011" y="27736"/>
                  <a:pt x="4385273" y="27792"/>
                  <a:pt x="4185122" y="27432"/>
                </a:cubicBezTo>
                <a:cubicBezTo>
                  <a:pt x="4006416" y="-24290"/>
                  <a:pt x="3836508" y="36434"/>
                  <a:pt x="3585254" y="27432"/>
                </a:cubicBezTo>
                <a:cubicBezTo>
                  <a:pt x="3336147" y="759"/>
                  <a:pt x="3187969" y="-5198"/>
                  <a:pt x="2790081" y="27432"/>
                </a:cubicBezTo>
                <a:cubicBezTo>
                  <a:pt x="2412999" y="38696"/>
                  <a:pt x="2457514" y="16798"/>
                  <a:pt x="2141387" y="27432"/>
                </a:cubicBezTo>
                <a:cubicBezTo>
                  <a:pt x="1838990" y="46054"/>
                  <a:pt x="1771634" y="27462"/>
                  <a:pt x="1590346" y="27432"/>
                </a:cubicBezTo>
                <a:cubicBezTo>
                  <a:pt x="1444790" y="48064"/>
                  <a:pt x="1195028" y="1250"/>
                  <a:pt x="844000" y="27432"/>
                </a:cubicBezTo>
                <a:cubicBezTo>
                  <a:pt x="493299" y="36516"/>
                  <a:pt x="334969" y="15761"/>
                  <a:pt x="0" y="27432"/>
                </a:cubicBezTo>
                <a:cubicBezTo>
                  <a:pt x="-476" y="15539"/>
                  <a:pt x="-411" y="9181"/>
                  <a:pt x="0" y="0"/>
                </a:cubicBezTo>
                <a:close/>
              </a:path>
              <a:path w="4882642" h="27432" stroke="0" extrusionOk="0">
                <a:moveTo>
                  <a:pt x="0" y="0"/>
                </a:moveTo>
                <a:cubicBezTo>
                  <a:pt x="253027" y="23111"/>
                  <a:pt x="491193" y="-9736"/>
                  <a:pt x="648694" y="0"/>
                </a:cubicBezTo>
                <a:cubicBezTo>
                  <a:pt x="774418" y="32734"/>
                  <a:pt x="1004421" y="15443"/>
                  <a:pt x="1199735" y="0"/>
                </a:cubicBezTo>
                <a:cubicBezTo>
                  <a:pt x="1414066" y="-19237"/>
                  <a:pt x="1745615" y="-11843"/>
                  <a:pt x="1994908" y="0"/>
                </a:cubicBezTo>
                <a:cubicBezTo>
                  <a:pt x="2228376" y="-7139"/>
                  <a:pt x="2371916" y="44711"/>
                  <a:pt x="2643602" y="0"/>
                </a:cubicBezTo>
                <a:cubicBezTo>
                  <a:pt x="2914314" y="-21888"/>
                  <a:pt x="3044662" y="1137"/>
                  <a:pt x="3292296" y="0"/>
                </a:cubicBezTo>
                <a:cubicBezTo>
                  <a:pt x="3560253" y="4721"/>
                  <a:pt x="3901562" y="8014"/>
                  <a:pt x="4087469" y="0"/>
                </a:cubicBezTo>
                <a:cubicBezTo>
                  <a:pt x="4275340" y="-4038"/>
                  <a:pt x="4487843" y="-21532"/>
                  <a:pt x="4882642" y="0"/>
                </a:cubicBezTo>
                <a:cubicBezTo>
                  <a:pt x="4883146" y="9145"/>
                  <a:pt x="4884401" y="18278"/>
                  <a:pt x="4882642" y="27432"/>
                </a:cubicBezTo>
                <a:cubicBezTo>
                  <a:pt x="4640452" y="55312"/>
                  <a:pt x="4469276" y="12389"/>
                  <a:pt x="4282775" y="27432"/>
                </a:cubicBezTo>
                <a:cubicBezTo>
                  <a:pt x="4127518" y="7175"/>
                  <a:pt x="3830432" y="34045"/>
                  <a:pt x="3585254" y="27432"/>
                </a:cubicBezTo>
                <a:cubicBezTo>
                  <a:pt x="3397964" y="-19363"/>
                  <a:pt x="3088373" y="27783"/>
                  <a:pt x="2887734" y="27432"/>
                </a:cubicBezTo>
                <a:cubicBezTo>
                  <a:pt x="2686715" y="33491"/>
                  <a:pt x="2471858" y="-15874"/>
                  <a:pt x="2239040" y="27432"/>
                </a:cubicBezTo>
                <a:cubicBezTo>
                  <a:pt x="2010727" y="69105"/>
                  <a:pt x="1750352" y="75633"/>
                  <a:pt x="1443867" y="27432"/>
                </a:cubicBezTo>
                <a:cubicBezTo>
                  <a:pt x="1059802" y="3232"/>
                  <a:pt x="850219" y="23727"/>
                  <a:pt x="648694" y="27432"/>
                </a:cubicBezTo>
                <a:cubicBezTo>
                  <a:pt x="414440" y="23153"/>
                  <a:pt x="304476" y="56600"/>
                  <a:pt x="0" y="27432"/>
                </a:cubicBezTo>
                <a:cubicBezTo>
                  <a:pt x="-736" y="17315"/>
                  <a:pt x="432" y="6508"/>
                  <a:pt x="0" y="0"/>
                </a:cubicBezTo>
                <a:close/>
              </a:path>
              <a:path w="4882642" h="27432" fill="none" stroke="0" extrusionOk="0">
                <a:moveTo>
                  <a:pt x="0" y="0"/>
                </a:moveTo>
                <a:cubicBezTo>
                  <a:pt x="278307" y="12359"/>
                  <a:pt x="458140" y="1341"/>
                  <a:pt x="648694" y="0"/>
                </a:cubicBezTo>
                <a:cubicBezTo>
                  <a:pt x="837654" y="9322"/>
                  <a:pt x="968082" y="-1784"/>
                  <a:pt x="1199735" y="0"/>
                </a:cubicBezTo>
                <a:cubicBezTo>
                  <a:pt x="1403481" y="5976"/>
                  <a:pt x="1529540" y="18391"/>
                  <a:pt x="1799602" y="0"/>
                </a:cubicBezTo>
                <a:cubicBezTo>
                  <a:pt x="2060949" y="10650"/>
                  <a:pt x="2230517" y="38632"/>
                  <a:pt x="2545949" y="0"/>
                </a:cubicBezTo>
                <a:cubicBezTo>
                  <a:pt x="2872552" y="-33837"/>
                  <a:pt x="2933189" y="-11123"/>
                  <a:pt x="3194643" y="0"/>
                </a:cubicBezTo>
                <a:cubicBezTo>
                  <a:pt x="3425833" y="1576"/>
                  <a:pt x="3570403" y="-8842"/>
                  <a:pt x="3794510" y="0"/>
                </a:cubicBezTo>
                <a:cubicBezTo>
                  <a:pt x="3994857" y="-4870"/>
                  <a:pt x="4333504" y="-26345"/>
                  <a:pt x="4882642" y="0"/>
                </a:cubicBezTo>
                <a:cubicBezTo>
                  <a:pt x="4882085" y="8537"/>
                  <a:pt x="4883564" y="21849"/>
                  <a:pt x="4882642" y="27432"/>
                </a:cubicBezTo>
                <a:cubicBezTo>
                  <a:pt x="4562314" y="-173"/>
                  <a:pt x="4430982" y="86245"/>
                  <a:pt x="4185122" y="27432"/>
                </a:cubicBezTo>
                <a:cubicBezTo>
                  <a:pt x="3986202" y="13896"/>
                  <a:pt x="3828751" y="61605"/>
                  <a:pt x="3585254" y="27432"/>
                </a:cubicBezTo>
                <a:cubicBezTo>
                  <a:pt x="3360279" y="30319"/>
                  <a:pt x="3187249" y="44608"/>
                  <a:pt x="2790081" y="27432"/>
                </a:cubicBezTo>
                <a:cubicBezTo>
                  <a:pt x="2423355" y="30305"/>
                  <a:pt x="2455688" y="-1923"/>
                  <a:pt x="2141387" y="27432"/>
                </a:cubicBezTo>
                <a:cubicBezTo>
                  <a:pt x="1826188" y="48501"/>
                  <a:pt x="1763258" y="10227"/>
                  <a:pt x="1590346" y="27432"/>
                </a:cubicBezTo>
                <a:cubicBezTo>
                  <a:pt x="1376289" y="34931"/>
                  <a:pt x="1198242" y="14277"/>
                  <a:pt x="844000" y="27432"/>
                </a:cubicBezTo>
                <a:cubicBezTo>
                  <a:pt x="489390" y="13107"/>
                  <a:pt x="304080" y="13295"/>
                  <a:pt x="0" y="27432"/>
                </a:cubicBezTo>
                <a:cubicBezTo>
                  <a:pt x="-1508" y="15815"/>
                  <a:pt x="-177" y="8147"/>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31230DB-5367-AE4B-82BB-B48D89B50CC2}"/>
              </a:ext>
            </a:extLst>
          </p:cNvPr>
          <p:cNvSpPr txBox="1"/>
          <p:nvPr/>
        </p:nvSpPr>
        <p:spPr>
          <a:xfrm>
            <a:off x="946404" y="3991356"/>
            <a:ext cx="7228332" cy="5321808"/>
          </a:xfrm>
          <a:prstGeom prst="rect">
            <a:avLst/>
          </a:prstGeom>
        </p:spPr>
        <p:txBody>
          <a:bodyPr vert="horz" lIns="91440" tIns="45720" rIns="91440" bIns="45720" rtlCol="0" anchor="t">
            <a:normAutofit/>
          </a:bodyPr>
          <a:lstStyle/>
          <a:p>
            <a:pPr>
              <a:lnSpc>
                <a:spcPct val="90000"/>
              </a:lnSpc>
              <a:spcAft>
                <a:spcPts val="600"/>
              </a:spcAft>
            </a:pPr>
            <a:r>
              <a:rPr lang="en-US" sz="3100" i="1" dirty="0"/>
              <a:t>“We think of ourselves far too frequently as just individuals, separated from one another, whereas you are connected and what you do affects the whole world. When you do well, it spreads out; it is for the whole of humanity.”</a:t>
            </a:r>
          </a:p>
          <a:p>
            <a:pPr>
              <a:lnSpc>
                <a:spcPct val="90000"/>
              </a:lnSpc>
              <a:spcAft>
                <a:spcPts val="600"/>
              </a:spcAft>
            </a:pPr>
            <a:r>
              <a:rPr lang="en-US" sz="3100" i="1" dirty="0"/>
              <a:t> ~ Archbishop Desmond Tutu</a:t>
            </a:r>
          </a:p>
          <a:p>
            <a:pPr indent="-228600">
              <a:lnSpc>
                <a:spcPct val="90000"/>
              </a:lnSpc>
              <a:spcAft>
                <a:spcPts val="600"/>
              </a:spcAft>
              <a:buFont typeface="Arial" panose="020B0604020202020204" pitchFamily="34" charset="0"/>
              <a:buChar char="•"/>
            </a:pPr>
            <a:endParaRPr lang="en-US" sz="3100" i="1" dirty="0"/>
          </a:p>
          <a:p>
            <a:pPr marL="285750" indent="-228600">
              <a:lnSpc>
                <a:spcPct val="90000"/>
              </a:lnSpc>
              <a:spcAft>
                <a:spcPts val="600"/>
              </a:spcAft>
              <a:buFont typeface="Arial" panose="020B0604020202020204" pitchFamily="34" charset="0"/>
              <a:buChar char="•"/>
            </a:pPr>
            <a:r>
              <a:rPr lang="en-US" sz="3100" dirty="0"/>
              <a:t>Lovingkindness Meditation (LKM)</a:t>
            </a:r>
          </a:p>
          <a:p>
            <a:pPr marL="285750" indent="-228600">
              <a:lnSpc>
                <a:spcPct val="90000"/>
              </a:lnSpc>
              <a:spcAft>
                <a:spcPts val="600"/>
              </a:spcAft>
              <a:buFont typeface="Arial" panose="020B0604020202020204" pitchFamily="34" charset="0"/>
              <a:buChar char="•"/>
            </a:pPr>
            <a:r>
              <a:rPr lang="en-US" sz="3100" dirty="0"/>
              <a:t>Gratitude</a:t>
            </a:r>
          </a:p>
          <a:p>
            <a:pPr marL="285750" indent="-228600">
              <a:lnSpc>
                <a:spcPct val="90000"/>
              </a:lnSpc>
              <a:spcAft>
                <a:spcPts val="600"/>
              </a:spcAft>
              <a:buFont typeface="Arial" panose="020B0604020202020204" pitchFamily="34" charset="0"/>
              <a:buChar char="•"/>
            </a:pPr>
            <a:r>
              <a:rPr lang="en-US" sz="3100" dirty="0"/>
              <a:t>Connection</a:t>
            </a:r>
          </a:p>
          <a:p>
            <a:pPr indent="-228600">
              <a:lnSpc>
                <a:spcPct val="90000"/>
              </a:lnSpc>
              <a:spcAft>
                <a:spcPts val="600"/>
              </a:spcAft>
              <a:buFont typeface="Arial" panose="020B0604020202020204" pitchFamily="34" charset="0"/>
              <a:buChar char="•"/>
            </a:pPr>
            <a:endParaRPr lang="en-US" sz="3100" i="1" dirty="0"/>
          </a:p>
        </p:txBody>
      </p:sp>
      <p:pic>
        <p:nvPicPr>
          <p:cNvPr id="6" name="Picture 5" descr="Text&#10;&#10;Description automatically generated with medium confidence">
            <a:extLst>
              <a:ext uri="{FF2B5EF4-FFF2-40B4-BE49-F238E27FC236}">
                <a16:creationId xmlns:a16="http://schemas.microsoft.com/office/drawing/2014/main" id="{A34D917D-E2AD-C44D-9291-E8508E96F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8572" y="1049274"/>
            <a:ext cx="8188452" cy="8188452"/>
          </a:xfrm>
          <a:prstGeom prst="rect">
            <a:avLst/>
          </a:prstGeom>
        </p:spPr>
      </p:pic>
    </p:spTree>
    <p:extLst>
      <p:ext uri="{BB962C8B-B14F-4D97-AF65-F5344CB8AC3E}">
        <p14:creationId xmlns:p14="http://schemas.microsoft.com/office/powerpoint/2010/main" val="602682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Stones being balanced">
            <a:extLst>
              <a:ext uri="{FF2B5EF4-FFF2-40B4-BE49-F238E27FC236}">
                <a16:creationId xmlns:a16="http://schemas.microsoft.com/office/drawing/2014/main" id="{BACC667D-CC55-420C-92AE-29886F51569F}"/>
              </a:ext>
            </a:extLst>
          </p:cNvPr>
          <p:cNvPicPr>
            <a:picLocks noChangeAspect="1"/>
          </p:cNvPicPr>
          <p:nvPr/>
        </p:nvPicPr>
        <p:blipFill rotWithShape="1">
          <a:blip r:embed="rId2"/>
          <a:srcRect r="5884"/>
          <a:stretch/>
        </p:blipFill>
        <p:spPr>
          <a:xfrm>
            <a:off x="1" y="10"/>
            <a:ext cx="14504463" cy="10286990"/>
          </a:xfrm>
          <a:prstGeom prst="rect">
            <a:avLst/>
          </a:prstGeom>
        </p:spPr>
      </p:pic>
      <p:sp>
        <p:nvSpPr>
          <p:cNvPr id="43" name="Rectangle 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5"/>
          <p:cNvSpPr txBox="1"/>
          <p:nvPr/>
        </p:nvSpPr>
        <p:spPr>
          <a:xfrm>
            <a:off x="762000" y="845344"/>
            <a:ext cx="10600467" cy="93821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200" dirty="0">
                <a:latin typeface="Georgia" panose="02040502050405020303" pitchFamily="18" charset="0"/>
                <a:ea typeface="+mj-ea"/>
                <a:cs typeface="+mj-cs"/>
              </a:rPr>
              <a:t>Lovingkindness Meditation (LKM)</a:t>
            </a:r>
          </a:p>
          <a:p>
            <a:pPr>
              <a:lnSpc>
                <a:spcPct val="90000"/>
              </a:lnSpc>
              <a:spcBef>
                <a:spcPct val="0"/>
              </a:spcBef>
              <a:spcAft>
                <a:spcPts val="600"/>
              </a:spcAft>
            </a:pPr>
            <a:endParaRPr lang="en-US" sz="6000" dirty="0">
              <a:latin typeface="+mj-lt"/>
              <a:ea typeface="+mj-ea"/>
              <a:cs typeface="+mj-cs"/>
            </a:endParaRPr>
          </a:p>
        </p:txBody>
      </p:sp>
      <p:sp>
        <p:nvSpPr>
          <p:cNvPr id="12" name="TextBox 11">
            <a:extLst>
              <a:ext uri="{FF2B5EF4-FFF2-40B4-BE49-F238E27FC236}">
                <a16:creationId xmlns:a16="http://schemas.microsoft.com/office/drawing/2014/main" id="{21F3477B-7346-BF4A-91B7-EB4934AF4826}"/>
              </a:ext>
            </a:extLst>
          </p:cNvPr>
          <p:cNvSpPr txBox="1"/>
          <p:nvPr/>
        </p:nvSpPr>
        <p:spPr>
          <a:xfrm>
            <a:off x="9829800" y="1783557"/>
            <a:ext cx="7924800" cy="8160543"/>
          </a:xfrm>
          <a:prstGeom prst="rect">
            <a:avLst/>
          </a:prstGeom>
        </p:spPr>
        <p:txBody>
          <a:bodyPr vert="horz" lIns="91440" tIns="45720" rIns="91440" bIns="45720" rtlCol="0">
            <a:normAutofit fontScale="92500" lnSpcReduction="10000"/>
          </a:bodyPr>
          <a:lstStyle/>
          <a:p>
            <a:pPr>
              <a:spcAft>
                <a:spcPts val="600"/>
              </a:spcAft>
            </a:pPr>
            <a:r>
              <a:rPr lang="en-US" sz="3000" dirty="0">
                <a:latin typeface="Georgia" panose="02040502050405020303" pitchFamily="18" charset="0"/>
              </a:rPr>
              <a:t>Benefits include…</a:t>
            </a:r>
          </a:p>
          <a:p>
            <a:pPr marL="457200" indent="-228600">
              <a:spcAft>
                <a:spcPts val="600"/>
              </a:spcAft>
              <a:buFont typeface="Arial" panose="020B0604020202020204" pitchFamily="34" charset="0"/>
              <a:buChar char="•"/>
            </a:pPr>
            <a:r>
              <a:rPr lang="en-US" sz="3000" dirty="0">
                <a:latin typeface="Georgia" panose="02040502050405020303" pitchFamily="18" charset="0"/>
              </a:rPr>
              <a:t>Increasing positive emotions </a:t>
            </a:r>
          </a:p>
          <a:p>
            <a:pPr marL="457200" indent="-228600">
              <a:spcAft>
                <a:spcPts val="600"/>
              </a:spcAft>
              <a:buFont typeface="Arial" panose="020B0604020202020204" pitchFamily="34" charset="0"/>
              <a:buChar char="•"/>
            </a:pPr>
            <a:r>
              <a:rPr lang="en-US" sz="3000" dirty="0">
                <a:latin typeface="Georgia" panose="02040502050405020303" pitchFamily="18" charset="0"/>
              </a:rPr>
              <a:t>Growing overall experience wellbeing </a:t>
            </a:r>
          </a:p>
          <a:p>
            <a:pPr marL="457200" indent="-228600">
              <a:spcAft>
                <a:spcPts val="600"/>
              </a:spcAft>
              <a:buFont typeface="Arial" panose="020B0604020202020204" pitchFamily="34" charset="0"/>
              <a:buChar char="•"/>
            </a:pPr>
            <a:r>
              <a:rPr lang="en-US" sz="3000" dirty="0">
                <a:latin typeface="Georgia" panose="02040502050405020303" pitchFamily="18" charset="0"/>
              </a:rPr>
              <a:t>Enhancing emotional processes</a:t>
            </a:r>
          </a:p>
          <a:p>
            <a:pPr marL="457200" indent="-228600">
              <a:spcAft>
                <a:spcPts val="600"/>
              </a:spcAft>
              <a:buFont typeface="Arial" panose="020B0604020202020204" pitchFamily="34" charset="0"/>
              <a:buChar char="•"/>
            </a:pPr>
            <a:r>
              <a:rPr lang="en-US" sz="3000" dirty="0">
                <a:latin typeface="Georgia" panose="02040502050405020303" pitchFamily="18" charset="0"/>
              </a:rPr>
              <a:t>Increasing empathy </a:t>
            </a:r>
          </a:p>
          <a:p>
            <a:pPr marL="457200" indent="-228600">
              <a:spcAft>
                <a:spcPts val="600"/>
              </a:spcAft>
              <a:buFont typeface="Arial" panose="020B0604020202020204" pitchFamily="34" charset="0"/>
              <a:buChar char="•"/>
            </a:pPr>
            <a:r>
              <a:rPr lang="en-US" sz="3000" dirty="0">
                <a:latin typeface="Georgia" panose="02040502050405020303" pitchFamily="18" charset="0"/>
              </a:rPr>
              <a:t>Improving social connection</a:t>
            </a:r>
          </a:p>
          <a:p>
            <a:pPr marL="457200" indent="-228600">
              <a:spcAft>
                <a:spcPts val="600"/>
              </a:spcAft>
              <a:buFont typeface="Arial" panose="020B0604020202020204" pitchFamily="34" charset="0"/>
              <a:buChar char="•"/>
            </a:pPr>
            <a:r>
              <a:rPr lang="en-US" sz="3000" dirty="0">
                <a:latin typeface="Georgia" panose="02040502050405020303" pitchFamily="18" charset="0"/>
              </a:rPr>
              <a:t>Reducing self-criticism</a:t>
            </a:r>
          </a:p>
          <a:p>
            <a:pPr marL="457200" indent="-228600">
              <a:spcAft>
                <a:spcPts val="600"/>
              </a:spcAft>
              <a:buFont typeface="Arial" panose="020B0604020202020204" pitchFamily="34" charset="0"/>
              <a:buChar char="•"/>
            </a:pPr>
            <a:r>
              <a:rPr lang="en-US" sz="3000" dirty="0">
                <a:latin typeface="Georgia" panose="02040502050405020303" pitchFamily="18" charset="0"/>
              </a:rPr>
              <a:t>Increasing compassion towards oneself and others</a:t>
            </a:r>
          </a:p>
          <a:p>
            <a:pPr marL="457200" indent="-228600">
              <a:spcAft>
                <a:spcPts val="600"/>
              </a:spcAft>
              <a:buFont typeface="Arial" panose="020B0604020202020204" pitchFamily="34" charset="0"/>
              <a:buChar char="•"/>
            </a:pPr>
            <a:r>
              <a:rPr lang="en-US" sz="3000" dirty="0">
                <a:latin typeface="Georgia" panose="02040502050405020303" pitchFamily="18" charset="0"/>
              </a:rPr>
              <a:t>Easing PTSD symptoms, depression and other traumas</a:t>
            </a:r>
          </a:p>
          <a:p>
            <a:pPr marL="457200" indent="-228600">
              <a:spcAft>
                <a:spcPts val="600"/>
              </a:spcAft>
              <a:buFont typeface="Arial" panose="020B0604020202020204" pitchFamily="34" charset="0"/>
              <a:buChar char="•"/>
            </a:pPr>
            <a:r>
              <a:rPr lang="en-US" sz="3000" dirty="0">
                <a:latin typeface="Georgia" panose="02040502050405020303" pitchFamily="18" charset="0"/>
              </a:rPr>
              <a:t>Decreasing chronic pain and migraines</a:t>
            </a:r>
          </a:p>
          <a:p>
            <a:pPr marL="457200" indent="-228600">
              <a:spcAft>
                <a:spcPts val="600"/>
              </a:spcAft>
              <a:buFont typeface="Arial" panose="020B0604020202020204" pitchFamily="34" charset="0"/>
              <a:buChar char="•"/>
            </a:pPr>
            <a:r>
              <a:rPr lang="en-US" sz="3000" dirty="0">
                <a:latin typeface="Georgia" panose="02040502050405020303" pitchFamily="18" charset="0"/>
              </a:rPr>
              <a:t>Slows biological aging</a:t>
            </a:r>
          </a:p>
          <a:p>
            <a:pPr marL="457200" indent="-228600">
              <a:spcAft>
                <a:spcPts val="600"/>
              </a:spcAft>
              <a:buFont typeface="Arial" panose="020B0604020202020204" pitchFamily="34" charset="0"/>
              <a:buChar char="•"/>
            </a:pPr>
            <a:r>
              <a:rPr lang="en-US" sz="3000" dirty="0">
                <a:latin typeface="Georgia" panose="02040502050405020303" pitchFamily="18" charset="0"/>
              </a:rPr>
              <a:t>Supporting physical health by decreasing inflammation and improving immune function </a:t>
            </a:r>
          </a:p>
          <a:p>
            <a:pPr marL="285750" indent="-228600">
              <a:lnSpc>
                <a:spcPct val="90000"/>
              </a:lnSpc>
              <a:spcAft>
                <a:spcPts val="600"/>
              </a:spcAft>
              <a:buFont typeface="Arial" panose="020B0604020202020204" pitchFamily="34" charset="0"/>
              <a:buChar char="•"/>
            </a:pPr>
            <a:endParaRPr lang="en-US" sz="2300" dirty="0"/>
          </a:p>
          <a:p>
            <a:pPr marL="285750" indent="-228600">
              <a:lnSpc>
                <a:spcPct val="90000"/>
              </a:lnSpc>
              <a:spcAft>
                <a:spcPts val="600"/>
              </a:spcAft>
              <a:buFont typeface="Arial" panose="020B0604020202020204" pitchFamily="34" charset="0"/>
              <a:buChar char="•"/>
            </a:pPr>
            <a:endParaRPr lang="en-US" sz="2300" dirty="0"/>
          </a:p>
          <a:p>
            <a:pPr marL="57150" algn="r">
              <a:lnSpc>
                <a:spcPct val="90000"/>
              </a:lnSpc>
              <a:spcAft>
                <a:spcPts val="600"/>
              </a:spcAft>
            </a:pPr>
            <a:r>
              <a:rPr lang="en-US" sz="2400" dirty="0">
                <a:latin typeface="Georgia" panose="02040502050405020303" pitchFamily="18" charset="0"/>
              </a:rPr>
              <a:t>Source:  Seppala, E. (2014).</a:t>
            </a:r>
            <a:endParaRPr lang="en-US" sz="2300" dirty="0"/>
          </a:p>
        </p:txBody>
      </p:sp>
    </p:spTree>
    <p:extLst>
      <p:ext uri="{BB962C8B-B14F-4D97-AF65-F5344CB8AC3E}">
        <p14:creationId xmlns:p14="http://schemas.microsoft.com/office/powerpoint/2010/main" val="1327150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Picture 2" descr="Text, letter&#10;&#10;Description automatically generated">
            <a:extLst>
              <a:ext uri="{FF2B5EF4-FFF2-40B4-BE49-F238E27FC236}">
                <a16:creationId xmlns:a16="http://schemas.microsoft.com/office/drawing/2014/main" id="{944DA602-5397-D341-B0F0-7755169F5D88}"/>
              </a:ext>
            </a:extLst>
          </p:cNvPr>
          <p:cNvPicPr>
            <a:picLocks noChangeAspect="1"/>
          </p:cNvPicPr>
          <p:nvPr/>
        </p:nvPicPr>
        <p:blipFill rotWithShape="1">
          <a:blip r:embed="rId2">
            <a:extLst>
              <a:ext uri="{28A0092B-C50C-407E-A947-70E740481C1C}">
                <a14:useLocalDpi xmlns:a14="http://schemas.microsoft.com/office/drawing/2010/main" val="0"/>
              </a:ext>
            </a:extLst>
          </a:blip>
          <a:srcRect b="2192"/>
          <a:stretch/>
        </p:blipFill>
        <p:spPr>
          <a:xfrm>
            <a:off x="20" y="1923"/>
            <a:ext cx="18287980" cy="10285077"/>
          </a:xfrm>
          <a:prstGeom prst="rect">
            <a:avLst/>
          </a:prstGeom>
        </p:spPr>
      </p:pic>
    </p:spTree>
    <p:extLst>
      <p:ext uri="{BB962C8B-B14F-4D97-AF65-F5344CB8AC3E}">
        <p14:creationId xmlns:p14="http://schemas.microsoft.com/office/powerpoint/2010/main" val="1059538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different&#10;&#10;Description automatically generated">
            <a:extLst>
              <a:ext uri="{FF2B5EF4-FFF2-40B4-BE49-F238E27FC236}">
                <a16:creationId xmlns:a16="http://schemas.microsoft.com/office/drawing/2014/main" id="{06645D43-FC4E-9A4F-AD3A-AAB0DF43A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977251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7" name="Picture 26" descr="A picture containing grass, outdoor&#10;&#10;Description automatically generated">
            <a:extLst>
              <a:ext uri="{FF2B5EF4-FFF2-40B4-BE49-F238E27FC236}">
                <a16:creationId xmlns:a16="http://schemas.microsoft.com/office/drawing/2014/main" id="{B24A5A94-D55C-134B-85DA-74ECAF48E524}"/>
              </a:ext>
            </a:extLst>
          </p:cNvPr>
          <p:cNvPicPr>
            <a:picLocks noChangeAspect="1"/>
          </p:cNvPicPr>
          <p:nvPr/>
        </p:nvPicPr>
        <p:blipFill rotWithShape="1">
          <a:blip r:embed="rId2">
            <a:extLst>
              <a:ext uri="{28A0092B-C50C-407E-A947-70E740481C1C}">
                <a14:useLocalDpi xmlns:a14="http://schemas.microsoft.com/office/drawing/2010/main" val="0"/>
              </a:ext>
            </a:extLst>
          </a:blip>
          <a:srcRect l="20275" r="25295" b="1"/>
          <a:stretch/>
        </p:blipFill>
        <p:spPr>
          <a:xfrm>
            <a:off x="20" y="10"/>
            <a:ext cx="8114855" cy="10286990"/>
          </a:xfrm>
          <a:prstGeom prst="rect">
            <a:avLst/>
          </a:prstGeom>
        </p:spPr>
      </p:pic>
      <p:sp>
        <p:nvSpPr>
          <p:cNvPr id="2" name="TextBox 2"/>
          <p:cNvSpPr txBox="1"/>
          <p:nvPr/>
        </p:nvSpPr>
        <p:spPr>
          <a:xfrm>
            <a:off x="10252352" y="751245"/>
            <a:ext cx="6165295" cy="5822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b="1" dirty="0">
                <a:solidFill>
                  <a:schemeClr val="tx1">
                    <a:lumMod val="65000"/>
                    <a:lumOff val="35000"/>
                  </a:schemeClr>
                </a:solidFill>
                <a:latin typeface="Georgia" panose="02040502050405020303" pitchFamily="18" charset="0"/>
                <a:ea typeface="+mj-ea"/>
                <a:cs typeface="+mj-cs"/>
              </a:rPr>
              <a:t>Gratitude</a:t>
            </a:r>
            <a:r>
              <a:rPr lang="en-US" sz="4800" dirty="0">
                <a:solidFill>
                  <a:schemeClr val="tx1">
                    <a:lumMod val="65000"/>
                    <a:lumOff val="35000"/>
                  </a:schemeClr>
                </a:solidFill>
                <a:latin typeface="Georgia" panose="02040502050405020303" pitchFamily="18" charset="0"/>
                <a:ea typeface="+mj-ea"/>
                <a:cs typeface="+mj-cs"/>
              </a:rPr>
              <a:t> </a:t>
            </a:r>
          </a:p>
        </p:txBody>
      </p:sp>
      <p:sp>
        <p:nvSpPr>
          <p:cNvPr id="25" name="Rectangle 24">
            <a:extLst>
              <a:ext uri="{FF2B5EF4-FFF2-40B4-BE49-F238E27FC236}">
                <a16:creationId xmlns:a16="http://schemas.microsoft.com/office/drawing/2014/main" id="{6F8C7B51-E2E0-8B46-849D-73F736ACE0F7}"/>
              </a:ext>
            </a:extLst>
          </p:cNvPr>
          <p:cNvSpPr/>
          <p:nvPr/>
        </p:nvSpPr>
        <p:spPr>
          <a:xfrm>
            <a:off x="8839200" y="1714501"/>
            <a:ext cx="9067799" cy="7162800"/>
          </a:xfrm>
          <a:prstGeom prst="rect">
            <a:avLst/>
          </a:prstGeom>
        </p:spPr>
        <p:txBody>
          <a:bodyPr vert="horz" lIns="91440" tIns="45720" rIns="91440" bIns="45720" rtlCol="0" anchor="t">
            <a:normAutofit fontScale="55000" lnSpcReduction="20000"/>
          </a:bodyPr>
          <a:lstStyle/>
          <a:p>
            <a:pPr>
              <a:lnSpc>
                <a:spcPct val="90000"/>
              </a:lnSpc>
              <a:spcAft>
                <a:spcPts val="600"/>
              </a:spcAft>
              <a:defRPr sz="2500">
                <a:latin typeface="Helvetica Neue Medium"/>
                <a:ea typeface="Helvetica Neue Medium"/>
                <a:cs typeface="Helvetica Neue Medium"/>
                <a:sym typeface="Helvetica Neue Medium"/>
              </a:defRPr>
            </a:pPr>
            <a:r>
              <a:rPr lang="en-US" sz="4500" dirty="0">
                <a:latin typeface="Georgia" panose="02040502050405020303" pitchFamily="18" charset="0"/>
              </a:rPr>
              <a:t>Benefits of Gratitude Practice include:</a:t>
            </a:r>
          </a:p>
          <a:p>
            <a:pPr>
              <a:lnSpc>
                <a:spcPct val="90000"/>
              </a:lnSpc>
              <a:spcAft>
                <a:spcPts val="600"/>
              </a:spcAft>
              <a:defRPr sz="2500">
                <a:latin typeface="Helvetica Neue Medium"/>
                <a:ea typeface="Helvetica Neue Medium"/>
                <a:cs typeface="Helvetica Neue Medium"/>
                <a:sym typeface="Helvetica Neue Medium"/>
              </a:defRPr>
            </a:pPr>
            <a:endParaRPr lang="en-US" sz="4500" dirty="0">
              <a:latin typeface="Georgia" panose="02040502050405020303" pitchFamily="18" charset="0"/>
            </a:endParaRPr>
          </a:p>
          <a:p>
            <a:pPr marL="149945" indent="-228600">
              <a:lnSpc>
                <a:spcPct val="110000"/>
              </a:lnSpc>
              <a:spcAft>
                <a:spcPts val="1200"/>
              </a:spcAft>
              <a:buSzPct val="100000"/>
              <a:buFont typeface="Arial" panose="020B0604020202020204" pitchFamily="34" charset="0"/>
              <a:buChar char="•"/>
              <a:tabLst>
                <a:tab pos="147342" algn="l"/>
                <a:tab pos="482209" algn="l"/>
              </a:tabLst>
              <a:defRPr sz="2500">
                <a:latin typeface="Helvetica Neue Medium"/>
                <a:ea typeface="Helvetica Neue Medium"/>
                <a:cs typeface="Helvetica Neue Medium"/>
                <a:sym typeface="Helvetica Neue Medium"/>
              </a:defRPr>
            </a:pPr>
            <a:r>
              <a:rPr lang="en-US" sz="4500" dirty="0">
                <a:latin typeface="Georgia" panose="02040502050405020303" pitchFamily="18" charset="0"/>
              </a:rPr>
              <a:t>Feeling happier and more optimistic</a:t>
            </a:r>
          </a:p>
          <a:p>
            <a:pPr marL="149945" indent="-228600">
              <a:lnSpc>
                <a:spcPct val="110000"/>
              </a:lnSpc>
              <a:spcAft>
                <a:spcPts val="1200"/>
              </a:spcAft>
              <a:buSzPct val="100000"/>
              <a:buFont typeface="Arial" panose="020B0604020202020204" pitchFamily="34" charset="0"/>
              <a:buChar char="•"/>
              <a:tabLst>
                <a:tab pos="147342" algn="l"/>
                <a:tab pos="482209" algn="l"/>
              </a:tabLst>
              <a:defRPr sz="2500">
                <a:latin typeface="Helvetica Neue Medium"/>
                <a:ea typeface="Helvetica Neue Medium"/>
                <a:cs typeface="Helvetica Neue Medium"/>
                <a:sym typeface="Helvetica Neue Medium"/>
              </a:defRPr>
            </a:pPr>
            <a:r>
              <a:rPr lang="en-US" sz="4500" dirty="0">
                <a:latin typeface="Georgia" panose="02040502050405020303" pitchFamily="18" charset="0"/>
              </a:rPr>
              <a:t>Reduced anxiety and depression</a:t>
            </a:r>
          </a:p>
          <a:p>
            <a:pPr marL="149945" indent="-228600">
              <a:lnSpc>
                <a:spcPct val="110000"/>
              </a:lnSpc>
              <a:spcAft>
                <a:spcPts val="1200"/>
              </a:spcAft>
              <a:buSzPct val="100000"/>
              <a:buFont typeface="Arial" panose="020B0604020202020204" pitchFamily="34" charset="0"/>
              <a:buChar char="•"/>
              <a:tabLst>
                <a:tab pos="147342" algn="l"/>
                <a:tab pos="482209" algn="l"/>
              </a:tabLst>
              <a:defRPr sz="2500">
                <a:latin typeface="Helvetica Neue Medium"/>
                <a:ea typeface="Helvetica Neue Medium"/>
                <a:cs typeface="Helvetica Neue Medium"/>
                <a:sym typeface="Helvetica Neue Medium"/>
              </a:defRPr>
            </a:pPr>
            <a:r>
              <a:rPr lang="en-US" sz="4500" dirty="0">
                <a:latin typeface="Georgia" panose="02040502050405020303" pitchFamily="18" charset="0"/>
              </a:rPr>
              <a:t>Having healthier behaviors and better health maintenance</a:t>
            </a:r>
          </a:p>
          <a:p>
            <a:pPr marL="149945" indent="-228600">
              <a:lnSpc>
                <a:spcPct val="110000"/>
              </a:lnSpc>
              <a:spcAft>
                <a:spcPts val="1200"/>
              </a:spcAft>
              <a:buSzPct val="100000"/>
              <a:buFont typeface="Arial" panose="020B0604020202020204" pitchFamily="34" charset="0"/>
              <a:buChar char="•"/>
              <a:tabLst>
                <a:tab pos="147342" algn="l"/>
                <a:tab pos="482209" algn="l"/>
              </a:tabLst>
              <a:defRPr sz="2500">
                <a:latin typeface="Helvetica Neue Medium"/>
                <a:ea typeface="Helvetica Neue Medium"/>
                <a:cs typeface="Helvetica Neue Medium"/>
                <a:sym typeface="Helvetica Neue Medium"/>
              </a:defRPr>
            </a:pPr>
            <a:r>
              <a:rPr lang="en-US" sz="4500" dirty="0">
                <a:latin typeface="Georgia" panose="02040502050405020303" pitchFamily="18" charset="0"/>
              </a:rPr>
              <a:t>Getting more regular exercise and eating healthier foods</a:t>
            </a:r>
          </a:p>
          <a:p>
            <a:pPr marL="149945" indent="-228600">
              <a:lnSpc>
                <a:spcPct val="110000"/>
              </a:lnSpc>
              <a:spcAft>
                <a:spcPts val="1200"/>
              </a:spcAft>
              <a:buSzPct val="100000"/>
              <a:buFont typeface="Arial" panose="020B0604020202020204" pitchFamily="34" charset="0"/>
              <a:buChar char="•"/>
              <a:tabLst>
                <a:tab pos="147342" algn="l"/>
                <a:tab pos="482209" algn="l"/>
              </a:tabLst>
              <a:defRPr sz="2500">
                <a:latin typeface="Helvetica Neue Medium"/>
                <a:ea typeface="Helvetica Neue Medium"/>
                <a:cs typeface="Helvetica Neue Medium"/>
                <a:sym typeface="Helvetica Neue Medium"/>
              </a:defRPr>
            </a:pPr>
            <a:r>
              <a:rPr lang="en-US" sz="4500" dirty="0">
                <a:latin typeface="Georgia" panose="02040502050405020303" pitchFamily="18" charset="0"/>
              </a:rPr>
              <a:t>Improved mental alertness</a:t>
            </a:r>
          </a:p>
          <a:p>
            <a:pPr marL="149945" indent="-228600">
              <a:lnSpc>
                <a:spcPct val="110000"/>
              </a:lnSpc>
              <a:spcAft>
                <a:spcPts val="1200"/>
              </a:spcAft>
              <a:buSzPct val="100000"/>
              <a:buFont typeface="Arial" panose="020B0604020202020204" pitchFamily="34" charset="0"/>
              <a:buChar char="•"/>
              <a:tabLst>
                <a:tab pos="147342" algn="l"/>
                <a:tab pos="482209" algn="l"/>
              </a:tabLst>
              <a:defRPr sz="2500">
                <a:latin typeface="Helvetica Neue Medium"/>
                <a:ea typeface="Helvetica Neue Medium"/>
                <a:cs typeface="Helvetica Neue Medium"/>
                <a:sym typeface="Helvetica Neue Medium"/>
              </a:defRPr>
            </a:pPr>
            <a:r>
              <a:rPr lang="en-US" sz="4500" dirty="0">
                <a:latin typeface="Georgia" panose="02040502050405020303" pitchFamily="18" charset="0"/>
              </a:rPr>
              <a:t>Facilitating better sleep</a:t>
            </a:r>
          </a:p>
          <a:p>
            <a:pPr marL="149945" indent="-228600">
              <a:lnSpc>
                <a:spcPct val="110000"/>
              </a:lnSpc>
              <a:spcAft>
                <a:spcPts val="1200"/>
              </a:spcAft>
              <a:buSzPct val="100000"/>
              <a:buFont typeface="Arial" panose="020B0604020202020204" pitchFamily="34" charset="0"/>
              <a:buChar char="•"/>
              <a:tabLst>
                <a:tab pos="147342" algn="l"/>
                <a:tab pos="482209" algn="l"/>
              </a:tabLst>
              <a:defRPr sz="2500">
                <a:latin typeface="Helvetica Neue Medium"/>
                <a:ea typeface="Helvetica Neue Medium"/>
                <a:cs typeface="Helvetica Neue Medium"/>
                <a:sym typeface="Helvetica Neue Medium"/>
              </a:defRPr>
            </a:pPr>
            <a:r>
              <a:rPr lang="en-US" sz="4500" dirty="0">
                <a:latin typeface="Georgia" panose="02040502050405020303" pitchFamily="18" charset="0"/>
              </a:rPr>
              <a:t>Improved overall physical and psychological health</a:t>
            </a:r>
          </a:p>
          <a:p>
            <a:pPr marL="149945" indent="-228600">
              <a:lnSpc>
                <a:spcPct val="110000"/>
              </a:lnSpc>
              <a:spcAft>
                <a:spcPts val="1200"/>
              </a:spcAft>
              <a:buSzPct val="100000"/>
              <a:buFont typeface="Arial" panose="020B0604020202020204" pitchFamily="34" charset="0"/>
              <a:buChar char="•"/>
              <a:tabLst>
                <a:tab pos="147342" algn="l"/>
                <a:tab pos="482209" algn="l"/>
              </a:tabLst>
              <a:defRPr sz="2500">
                <a:latin typeface="Helvetica Neue Medium"/>
                <a:ea typeface="Helvetica Neue Medium"/>
                <a:cs typeface="Helvetica Neue Medium"/>
                <a:sym typeface="Helvetica Neue Medium"/>
              </a:defRPr>
            </a:pPr>
            <a:r>
              <a:rPr lang="en-US" sz="4500" dirty="0">
                <a:latin typeface="Georgia" panose="02040502050405020303" pitchFamily="18" charset="0"/>
              </a:rPr>
              <a:t>Better self-care of physically and mentally</a:t>
            </a:r>
          </a:p>
          <a:p>
            <a:pPr marL="149945" indent="-228600">
              <a:lnSpc>
                <a:spcPct val="110000"/>
              </a:lnSpc>
              <a:spcAft>
                <a:spcPts val="1200"/>
              </a:spcAft>
              <a:buSzPct val="100000"/>
              <a:buFont typeface="Arial" panose="020B0604020202020204" pitchFamily="34" charset="0"/>
              <a:buChar char="•"/>
              <a:tabLst>
                <a:tab pos="147342" algn="l"/>
                <a:tab pos="482209" algn="l"/>
              </a:tabLst>
              <a:defRPr sz="2500">
                <a:latin typeface="Helvetica Neue Medium"/>
                <a:ea typeface="Helvetica Neue Medium"/>
                <a:cs typeface="Helvetica Neue Medium"/>
                <a:sym typeface="Helvetica Neue Medium"/>
              </a:defRPr>
            </a:pPr>
            <a:r>
              <a:rPr lang="en-US" sz="4500" dirty="0">
                <a:latin typeface="Georgia" panose="02040502050405020303" pitchFamily="18" charset="0"/>
              </a:rPr>
              <a:t>Coping better with overall stress and life/work challenges</a:t>
            </a:r>
            <a:endParaRPr lang="en-US" sz="4500" dirty="0">
              <a:latin typeface="Georgia" panose="02040502050405020303" pitchFamily="18" charset="0"/>
              <a:sym typeface="Helvetica Neue Medium"/>
            </a:endParaRPr>
          </a:p>
          <a:p>
            <a:pPr marL="149945" indent="-228600">
              <a:lnSpc>
                <a:spcPct val="110000"/>
              </a:lnSpc>
              <a:spcAft>
                <a:spcPts val="1200"/>
              </a:spcAft>
              <a:buSzPct val="100000"/>
              <a:buFont typeface="Arial" panose="020B0604020202020204" pitchFamily="34" charset="0"/>
              <a:buChar char="•"/>
              <a:tabLst>
                <a:tab pos="147342" algn="l"/>
                <a:tab pos="482209" algn="l"/>
              </a:tabLst>
              <a:defRPr sz="2500">
                <a:latin typeface="Helvetica Neue Medium"/>
                <a:ea typeface="Helvetica Neue Medium"/>
                <a:cs typeface="Helvetica Neue Medium"/>
                <a:sym typeface="Helvetica Neue Medium"/>
              </a:defRPr>
            </a:pPr>
            <a:r>
              <a:rPr lang="en-US" sz="4500" dirty="0">
                <a:latin typeface="Georgia" panose="02040502050405020303" pitchFamily="18" charset="0"/>
                <a:sym typeface="Helvetica Neue Medium"/>
              </a:rPr>
              <a:t>Reducing suicidal thoughts and attempts  </a:t>
            </a:r>
          </a:p>
          <a:p>
            <a:pPr marL="149945" indent="-228600">
              <a:lnSpc>
                <a:spcPct val="110000"/>
              </a:lnSpc>
              <a:spcAft>
                <a:spcPts val="1200"/>
              </a:spcAft>
              <a:buSzPct val="100000"/>
              <a:buFont typeface="Arial" panose="020B0604020202020204" pitchFamily="34" charset="0"/>
              <a:buChar char="•"/>
              <a:tabLst>
                <a:tab pos="147342" algn="l"/>
                <a:tab pos="482209" algn="l"/>
              </a:tabLst>
              <a:defRPr sz="2500">
                <a:latin typeface="Helvetica Neue Medium"/>
                <a:ea typeface="Helvetica Neue Medium"/>
                <a:cs typeface="Helvetica Neue Medium"/>
                <a:sym typeface="Helvetica Neue Medium"/>
              </a:defRPr>
            </a:pPr>
            <a:r>
              <a:rPr lang="en-US" sz="4500" dirty="0">
                <a:latin typeface="Georgia" panose="02040502050405020303" pitchFamily="18" charset="0"/>
                <a:sym typeface="Helvetica Neue Medium"/>
              </a:rPr>
              <a:t>Improved work-related mental health and reduce stress</a:t>
            </a:r>
            <a:endParaRPr lang="en-US" sz="4500" dirty="0">
              <a:latin typeface="Georgia" panose="02040502050405020303" pitchFamily="18" charset="0"/>
            </a:endParaRPr>
          </a:p>
          <a:p>
            <a:pPr marL="149945" indent="-228600">
              <a:lnSpc>
                <a:spcPct val="110000"/>
              </a:lnSpc>
              <a:spcAft>
                <a:spcPts val="1200"/>
              </a:spcAft>
              <a:buSzPct val="100000"/>
              <a:buFont typeface="Arial" panose="020B0604020202020204" pitchFamily="34" charset="0"/>
              <a:buChar char="•"/>
              <a:tabLst>
                <a:tab pos="147342" algn="l"/>
                <a:tab pos="482209" algn="l"/>
              </a:tabLst>
              <a:defRPr sz="2500">
                <a:latin typeface="Helvetica Neue Medium"/>
                <a:ea typeface="Helvetica Neue Medium"/>
                <a:cs typeface="Helvetica Neue Medium"/>
                <a:sym typeface="Helvetica Neue Medium"/>
              </a:defRPr>
            </a:pPr>
            <a:r>
              <a:rPr lang="en-US" sz="4500" dirty="0">
                <a:latin typeface="Georgia" panose="02040502050405020303" pitchFamily="18" charset="0"/>
              </a:rPr>
              <a:t>Feeling a greater sense of connection to self, others and the world </a:t>
            </a:r>
          </a:p>
          <a:p>
            <a:pPr indent="-228600">
              <a:lnSpc>
                <a:spcPct val="90000"/>
              </a:lnSpc>
              <a:spcAft>
                <a:spcPts val="600"/>
              </a:spcAft>
              <a:buSzPct val="100000"/>
              <a:buFont typeface="Arial" panose="020B0604020202020204" pitchFamily="34" charset="0"/>
              <a:buChar char="•"/>
              <a:tabLst>
                <a:tab pos="147342" algn="l"/>
                <a:tab pos="482209" algn="l"/>
              </a:tabLst>
              <a:defRPr sz="2500">
                <a:latin typeface="Helvetica Neue Medium"/>
                <a:ea typeface="Helvetica Neue Medium"/>
                <a:cs typeface="Helvetica Neue Medium"/>
                <a:sym typeface="Helvetica Neue Medium"/>
              </a:defRPr>
            </a:pPr>
            <a:endParaRPr lang="en-US" sz="1900" dirty="0">
              <a:solidFill>
                <a:schemeClr val="tx1">
                  <a:lumMod val="65000"/>
                  <a:lumOff val="35000"/>
                </a:schemeClr>
              </a:solidFill>
              <a:latin typeface="Georgia" panose="02040502050405020303" pitchFamily="18" charset="0"/>
            </a:endParaRPr>
          </a:p>
        </p:txBody>
      </p:sp>
      <p:sp>
        <p:nvSpPr>
          <p:cNvPr id="28" name="TextBox 27">
            <a:extLst>
              <a:ext uri="{FF2B5EF4-FFF2-40B4-BE49-F238E27FC236}">
                <a16:creationId xmlns:a16="http://schemas.microsoft.com/office/drawing/2014/main" id="{ED3C9413-1CB2-B848-B5F2-F995D8A1063F}"/>
              </a:ext>
            </a:extLst>
          </p:cNvPr>
          <p:cNvSpPr txBox="1"/>
          <p:nvPr/>
        </p:nvSpPr>
        <p:spPr>
          <a:xfrm>
            <a:off x="30480" y="9887178"/>
            <a:ext cx="4459705" cy="369332"/>
          </a:xfrm>
          <a:prstGeom prst="rect">
            <a:avLst/>
          </a:prstGeom>
          <a:noFill/>
        </p:spPr>
        <p:txBody>
          <a:bodyPr wrap="square" rtlCol="0">
            <a:spAutoFit/>
          </a:bodyPr>
          <a:lstStyle/>
          <a:p>
            <a:r>
              <a:rPr lang="en-US" cap="all" dirty="0">
                <a:solidFill>
                  <a:schemeClr val="bg1"/>
                </a:solidFill>
                <a:latin typeface="Georgia" panose="02040502050405020303" pitchFamily="18" charset="0"/>
              </a:rPr>
              <a:t>PHOTO Source BY F:NALINFRAME, </a:t>
            </a:r>
            <a:endParaRPr lang="en-US" dirty="0">
              <a:solidFill>
                <a:schemeClr val="bg1"/>
              </a:solidFill>
              <a:latin typeface="Georgia" panose="02040502050405020303" pitchFamily="18" charset="0"/>
            </a:endParaRPr>
          </a:p>
        </p:txBody>
      </p:sp>
      <p:sp>
        <p:nvSpPr>
          <p:cNvPr id="3" name="TextBox 2">
            <a:extLst>
              <a:ext uri="{FF2B5EF4-FFF2-40B4-BE49-F238E27FC236}">
                <a16:creationId xmlns:a16="http://schemas.microsoft.com/office/drawing/2014/main" id="{616C8129-8706-CD40-A781-B784029516CA}"/>
              </a:ext>
            </a:extLst>
          </p:cNvPr>
          <p:cNvSpPr txBox="1"/>
          <p:nvPr/>
        </p:nvSpPr>
        <p:spPr>
          <a:xfrm>
            <a:off x="14020800" y="9487068"/>
            <a:ext cx="3429001" cy="400110"/>
          </a:xfrm>
          <a:prstGeom prst="rect">
            <a:avLst/>
          </a:prstGeom>
          <a:noFill/>
        </p:spPr>
        <p:txBody>
          <a:bodyPr wrap="square" rtlCol="0">
            <a:spAutoFit/>
          </a:bodyPr>
          <a:lstStyle/>
          <a:p>
            <a:r>
              <a:rPr lang="en-US" sz="2000" dirty="0">
                <a:latin typeface="Georgia" panose="02040502050405020303" pitchFamily="18" charset="0"/>
              </a:rPr>
              <a:t>Source: Ackerman, C. (2021)</a:t>
            </a:r>
          </a:p>
        </p:txBody>
      </p:sp>
    </p:spTree>
    <p:extLst>
      <p:ext uri="{BB962C8B-B14F-4D97-AF65-F5344CB8AC3E}">
        <p14:creationId xmlns:p14="http://schemas.microsoft.com/office/powerpoint/2010/main" val="2201259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extBox 6"/>
          <p:cNvSpPr txBox="1"/>
          <p:nvPr/>
        </p:nvSpPr>
        <p:spPr>
          <a:xfrm>
            <a:off x="9919937" y="5676900"/>
            <a:ext cx="6764397" cy="4076885"/>
          </a:xfrm>
          <a:prstGeom prst="rect">
            <a:avLst/>
          </a:prstGeom>
        </p:spPr>
        <p:txBody>
          <a:bodyPr lIns="0" tIns="0" rIns="0" bIns="0" rtlCol="0" anchor="t">
            <a:spAutoFit/>
          </a:bodyPr>
          <a:lstStyle/>
          <a:p>
            <a:pPr algn="ctr">
              <a:lnSpc>
                <a:spcPts val="4550"/>
              </a:lnSpc>
            </a:pPr>
            <a:r>
              <a:rPr lang="en-US" sz="3200" b="1" i="1" dirty="0">
                <a:latin typeface="Georgia" panose="02040502050405020303" pitchFamily="18" charset="0"/>
              </a:rPr>
              <a:t>Ways To Practice Gratitude: </a:t>
            </a:r>
            <a:br>
              <a:rPr lang="en-US" sz="3200" b="1" i="1" dirty="0">
                <a:latin typeface="Georgia" panose="02040502050405020303" pitchFamily="18" charset="0"/>
              </a:rPr>
            </a:br>
            <a:r>
              <a:rPr lang="en-US" sz="3200" dirty="0">
                <a:latin typeface="Georgia" panose="02040502050405020303" pitchFamily="18" charset="0"/>
              </a:rPr>
              <a:t>Meditation</a:t>
            </a:r>
            <a:br>
              <a:rPr lang="en-US" sz="3200" dirty="0">
                <a:latin typeface="Georgia" panose="02040502050405020303" pitchFamily="18" charset="0"/>
              </a:rPr>
            </a:br>
            <a:r>
              <a:rPr lang="en-US" sz="3200" dirty="0">
                <a:latin typeface="Georgia" panose="02040502050405020303" pitchFamily="18" charset="0"/>
              </a:rPr>
              <a:t> Journaling</a:t>
            </a:r>
            <a:br>
              <a:rPr lang="en-US" sz="3200" dirty="0">
                <a:latin typeface="Georgia" panose="02040502050405020303" pitchFamily="18" charset="0"/>
              </a:rPr>
            </a:br>
            <a:r>
              <a:rPr lang="en-US" sz="3200" dirty="0">
                <a:latin typeface="Georgia" panose="02040502050405020303" pitchFamily="18" charset="0"/>
              </a:rPr>
              <a:t>Reflection </a:t>
            </a:r>
            <a:br>
              <a:rPr lang="en-US" sz="3200" dirty="0">
                <a:latin typeface="Georgia" panose="02040502050405020303" pitchFamily="18" charset="0"/>
              </a:rPr>
            </a:br>
            <a:r>
              <a:rPr lang="en-US" sz="3200" dirty="0">
                <a:latin typeface="Georgia" panose="02040502050405020303" pitchFamily="18" charset="0"/>
              </a:rPr>
              <a:t>Sharing With Friends &amp; Family </a:t>
            </a:r>
          </a:p>
          <a:p>
            <a:pPr algn="ctr">
              <a:lnSpc>
                <a:spcPts val="4550"/>
              </a:lnSpc>
            </a:pPr>
            <a:r>
              <a:rPr lang="en-US" sz="3200" dirty="0">
                <a:latin typeface="Georgia" panose="02040502050405020303" pitchFamily="18" charset="0"/>
              </a:rPr>
              <a:t>Gratitude Sharing Circle</a:t>
            </a:r>
            <a:br>
              <a:rPr lang="en-US" sz="3200" dirty="0">
                <a:latin typeface="Georgia" panose="02040502050405020303" pitchFamily="18" charset="0"/>
              </a:rPr>
            </a:br>
            <a:r>
              <a:rPr lang="en-US" sz="3200" dirty="0">
                <a:latin typeface="Georgia" panose="02040502050405020303" pitchFamily="18" charset="0"/>
              </a:rPr>
              <a:t> On The Spot</a:t>
            </a:r>
          </a:p>
        </p:txBody>
      </p:sp>
      <p:pic>
        <p:nvPicPr>
          <p:cNvPr id="10" name="Picture 9" descr="A picture containing text, measuring stick&#10;&#10;Description automatically generated">
            <a:extLst>
              <a:ext uri="{FF2B5EF4-FFF2-40B4-BE49-F238E27FC236}">
                <a16:creationId xmlns:a16="http://schemas.microsoft.com/office/drawing/2014/main" id="{93A2E247-2E13-204E-BC41-A89B7A2F9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996" y="805611"/>
            <a:ext cx="11271128" cy="4254851"/>
          </a:xfrm>
          <a:prstGeom prst="rect">
            <a:avLst/>
          </a:prstGeom>
        </p:spPr>
      </p:pic>
      <p:pic>
        <p:nvPicPr>
          <p:cNvPr id="12" name="Picture 34">
            <a:extLst>
              <a:ext uri="{FF2B5EF4-FFF2-40B4-BE49-F238E27FC236}">
                <a16:creationId xmlns:a16="http://schemas.microsoft.com/office/drawing/2014/main" id="{F6E01F5B-217D-804E-90C6-4EE81E8C38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09809">
            <a:off x="15548214" y="-16233"/>
            <a:ext cx="2573402" cy="4055507"/>
          </a:xfrm>
          <a:prstGeom prst="rect">
            <a:avLst/>
          </a:prstGeom>
        </p:spPr>
      </p:pic>
      <p:pic>
        <p:nvPicPr>
          <p:cNvPr id="13" name="Picture 12">
            <a:extLst>
              <a:ext uri="{FF2B5EF4-FFF2-40B4-BE49-F238E27FC236}">
                <a16:creationId xmlns:a16="http://schemas.microsoft.com/office/drawing/2014/main" id="{49187CA2-CB83-C549-B620-A878631AF4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397633" y="792911"/>
            <a:ext cx="2573403" cy="2358173"/>
          </a:xfrm>
          <a:prstGeom prst="rect">
            <a:avLst/>
          </a:prstGeom>
        </p:spPr>
      </p:pic>
      <p:pic>
        <p:nvPicPr>
          <p:cNvPr id="14" name="Picture 5">
            <a:extLst>
              <a:ext uri="{FF2B5EF4-FFF2-40B4-BE49-F238E27FC236}">
                <a16:creationId xmlns:a16="http://schemas.microsoft.com/office/drawing/2014/main" id="{A5CF4775-78F0-D84D-A3EC-6FA27C4963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2000" y="6813983"/>
            <a:ext cx="3719502" cy="3503096"/>
          </a:xfrm>
          <a:prstGeom prst="rect">
            <a:avLst/>
          </a:prstGeom>
        </p:spPr>
      </p:pic>
      <p:pic>
        <p:nvPicPr>
          <p:cNvPr id="15" name="Picture 9">
            <a:extLst>
              <a:ext uri="{FF2B5EF4-FFF2-40B4-BE49-F238E27FC236}">
                <a16:creationId xmlns:a16="http://schemas.microsoft.com/office/drawing/2014/main" id="{EBB661CE-047A-E147-B125-6D8DED7B05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7696" flipH="1">
            <a:off x="1748336" y="7866923"/>
            <a:ext cx="2392625" cy="2375224"/>
          </a:xfrm>
          <a:prstGeom prst="rect">
            <a:avLst/>
          </a:prstGeom>
        </p:spPr>
      </p:pic>
    </p:spTree>
    <p:extLst>
      <p:ext uri="{BB962C8B-B14F-4D97-AF65-F5344CB8AC3E}">
        <p14:creationId xmlns:p14="http://schemas.microsoft.com/office/powerpoint/2010/main" val="776696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person, outdoor, player, close&#10;&#10;Description automatically generated">
            <a:extLst>
              <a:ext uri="{FF2B5EF4-FFF2-40B4-BE49-F238E27FC236}">
                <a16:creationId xmlns:a16="http://schemas.microsoft.com/office/drawing/2014/main" id="{3947EDE8-9E01-D742-998D-9144AB0C7E49}"/>
              </a:ext>
            </a:extLst>
          </p:cNvPr>
          <p:cNvPicPr>
            <a:picLocks noChangeAspect="1"/>
          </p:cNvPicPr>
          <p:nvPr/>
        </p:nvPicPr>
        <p:blipFill rotWithShape="1">
          <a:blip r:embed="rId2">
            <a:extLst>
              <a:ext uri="{28A0092B-C50C-407E-A947-70E740481C1C}">
                <a14:useLocalDpi xmlns:a14="http://schemas.microsoft.com/office/drawing/2010/main" val="0"/>
              </a:ext>
            </a:extLst>
          </a:blip>
          <a:srcRect r="5884"/>
          <a:stretch/>
        </p:blipFill>
        <p:spPr>
          <a:xfrm>
            <a:off x="3783534" y="10"/>
            <a:ext cx="14504463" cy="10286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C5807A-FE06-EC4C-8E0C-01449A2AB552}"/>
              </a:ext>
            </a:extLst>
          </p:cNvPr>
          <p:cNvSpPr>
            <a:spLocks noGrp="1"/>
          </p:cNvSpPr>
          <p:nvPr>
            <p:ph type="title"/>
          </p:nvPr>
        </p:nvSpPr>
        <p:spPr>
          <a:xfrm>
            <a:off x="9688075" y="8648700"/>
            <a:ext cx="5733283" cy="1277398"/>
          </a:xfrm>
        </p:spPr>
        <p:txBody>
          <a:bodyPr vert="horz" lIns="91440" tIns="45720" rIns="91440" bIns="45720" rtlCol="0" anchor="ctr">
            <a:normAutofit/>
          </a:bodyPr>
          <a:lstStyle/>
          <a:p>
            <a:pPr>
              <a:lnSpc>
                <a:spcPct val="90000"/>
              </a:lnSpc>
            </a:pPr>
            <a:r>
              <a:rPr lang="en-US" sz="6000" dirty="0">
                <a:latin typeface="Georgia" panose="02040502050405020303" pitchFamily="18" charset="0"/>
              </a:rPr>
              <a:t>Connection</a:t>
            </a:r>
          </a:p>
        </p:txBody>
      </p:sp>
      <p:sp>
        <p:nvSpPr>
          <p:cNvPr id="5" name="Rectangle 4">
            <a:extLst>
              <a:ext uri="{FF2B5EF4-FFF2-40B4-BE49-F238E27FC236}">
                <a16:creationId xmlns:a16="http://schemas.microsoft.com/office/drawing/2014/main" id="{AC982845-4661-E145-8C4D-0BAF00046160}"/>
              </a:ext>
            </a:extLst>
          </p:cNvPr>
          <p:cNvSpPr/>
          <p:nvPr/>
        </p:nvSpPr>
        <p:spPr>
          <a:xfrm>
            <a:off x="609600" y="2933700"/>
            <a:ext cx="5533621" cy="4038600"/>
          </a:xfrm>
          <a:prstGeom prst="rect">
            <a:avLst/>
          </a:prstGeom>
        </p:spPr>
        <p:txBody>
          <a:bodyPr vert="horz" lIns="91440" tIns="45720" rIns="91440" bIns="45720" rtlCol="0">
            <a:noAutofit/>
          </a:bodyPr>
          <a:lstStyle/>
          <a:p>
            <a:pPr>
              <a:lnSpc>
                <a:spcPct val="90000"/>
              </a:lnSpc>
              <a:spcAft>
                <a:spcPts val="600"/>
              </a:spcAft>
              <a:defRPr sz="2900">
                <a:latin typeface="Helvetica Neue Medium"/>
                <a:ea typeface="Helvetica Neue Medium"/>
                <a:cs typeface="Helvetica Neue Medium"/>
                <a:sym typeface="Helvetica Neue Medium"/>
              </a:defRPr>
            </a:pPr>
            <a:r>
              <a:rPr lang="en-US" sz="3200" dirty="0">
                <a:latin typeface="Georgia" panose="02040502050405020303" pitchFamily="18" charset="0"/>
              </a:rPr>
              <a:t>Connection is vital to our personal experience of well-being, as well as our ability to serve and support others.  As we cultivate practices that help us to feel connected, we become better able to access support when we ourselves need it, both inwardly and outwardly.  </a:t>
            </a:r>
          </a:p>
        </p:txBody>
      </p:sp>
    </p:spTree>
    <p:extLst>
      <p:ext uri="{BB962C8B-B14F-4D97-AF65-F5344CB8AC3E}">
        <p14:creationId xmlns:p14="http://schemas.microsoft.com/office/powerpoint/2010/main" val="1374348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47000"/>
          </a:schemeClr>
        </a:solidFill>
        <a:effectLst/>
      </p:bgPr>
    </p:bg>
    <p:spTree>
      <p:nvGrpSpPr>
        <p:cNvPr id="1" name=""/>
        <p:cNvGrpSpPr/>
        <p:nvPr/>
      </p:nvGrpSpPr>
      <p:grpSpPr>
        <a:xfrm>
          <a:off x="0" y="0"/>
          <a:ext cx="0" cy="0"/>
          <a:chOff x="0" y="0"/>
          <a:chExt cx="0" cy="0"/>
        </a:xfrm>
      </p:grpSpPr>
      <p:sp useBgFill="1">
        <p:nvSpPr>
          <p:cNvPr id="67" name="Rectangle 57">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69256B-CB14-6D42-9D99-3F35D0951DE2}"/>
              </a:ext>
            </a:extLst>
          </p:cNvPr>
          <p:cNvSpPr>
            <a:spLocks noGrp="1"/>
          </p:cNvSpPr>
          <p:nvPr>
            <p:ph type="title"/>
          </p:nvPr>
        </p:nvSpPr>
        <p:spPr>
          <a:xfrm>
            <a:off x="858739" y="357808"/>
            <a:ext cx="16570520" cy="2151623"/>
          </a:xfrm>
        </p:spPr>
        <p:txBody>
          <a:bodyPr vert="horz" lIns="91440" tIns="45720" rIns="91440" bIns="45720" rtlCol="0" anchor="b">
            <a:normAutofit/>
          </a:bodyPr>
          <a:lstStyle/>
          <a:p>
            <a:pPr algn="l">
              <a:lnSpc>
                <a:spcPct val="90000"/>
              </a:lnSpc>
            </a:pPr>
            <a:r>
              <a:rPr lang="en-US" sz="8100" b="1" dirty="0"/>
              <a:t>Cultivating Connection</a:t>
            </a:r>
          </a:p>
        </p:txBody>
      </p:sp>
      <p:sp>
        <p:nvSpPr>
          <p:cNvPr id="68"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739" y="2651563"/>
            <a:ext cx="16459200" cy="27432"/>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 name="connsiteX0" fmla="*/ 0 w 16459200"/>
              <a:gd name="connsiteY0" fmla="*/ 0 h 27432"/>
              <a:gd name="connsiteX1" fmla="*/ 356616 w 16459200"/>
              <a:gd name="connsiteY1" fmla="*/ 0 h 27432"/>
              <a:gd name="connsiteX2" fmla="*/ 548640 w 16459200"/>
              <a:gd name="connsiteY2" fmla="*/ 0 h 27432"/>
              <a:gd name="connsiteX3" fmla="*/ 905256 w 16459200"/>
              <a:gd name="connsiteY3" fmla="*/ 0 h 27432"/>
              <a:gd name="connsiteX4" fmla="*/ 1591056 w 16459200"/>
              <a:gd name="connsiteY4" fmla="*/ 0 h 27432"/>
              <a:gd name="connsiteX5" fmla="*/ 2441448 w 16459200"/>
              <a:gd name="connsiteY5" fmla="*/ 0 h 27432"/>
              <a:gd name="connsiteX6" fmla="*/ 3456432 w 16459200"/>
              <a:gd name="connsiteY6" fmla="*/ 0 h 27432"/>
              <a:gd name="connsiteX7" fmla="*/ 4471416 w 16459200"/>
              <a:gd name="connsiteY7" fmla="*/ 0 h 27432"/>
              <a:gd name="connsiteX8" fmla="*/ 4992624 w 16459200"/>
              <a:gd name="connsiteY8" fmla="*/ 0 h 27432"/>
              <a:gd name="connsiteX9" fmla="*/ 5843016 w 16459200"/>
              <a:gd name="connsiteY9" fmla="*/ 0 h 27432"/>
              <a:gd name="connsiteX10" fmla="*/ 6528816 w 16459200"/>
              <a:gd name="connsiteY10" fmla="*/ 0 h 27432"/>
              <a:gd name="connsiteX11" fmla="*/ 7050024 w 16459200"/>
              <a:gd name="connsiteY11" fmla="*/ 0 h 27432"/>
              <a:gd name="connsiteX12" fmla="*/ 7900416 w 16459200"/>
              <a:gd name="connsiteY12" fmla="*/ 0 h 27432"/>
              <a:gd name="connsiteX13" fmla="*/ 8092440 w 16459200"/>
              <a:gd name="connsiteY13" fmla="*/ 0 h 27432"/>
              <a:gd name="connsiteX14" fmla="*/ 8613648 w 16459200"/>
              <a:gd name="connsiteY14" fmla="*/ 0 h 27432"/>
              <a:gd name="connsiteX15" fmla="*/ 9299448 w 16459200"/>
              <a:gd name="connsiteY15" fmla="*/ 0 h 27432"/>
              <a:gd name="connsiteX16" fmla="*/ 10149840 w 16459200"/>
              <a:gd name="connsiteY16" fmla="*/ 0 h 27432"/>
              <a:gd name="connsiteX17" fmla="*/ 10835640 w 16459200"/>
              <a:gd name="connsiteY17" fmla="*/ 0 h 27432"/>
              <a:gd name="connsiteX18" fmla="*/ 11850624 w 16459200"/>
              <a:gd name="connsiteY18" fmla="*/ 0 h 27432"/>
              <a:gd name="connsiteX19" fmla="*/ 12042648 w 16459200"/>
              <a:gd name="connsiteY19" fmla="*/ 0 h 27432"/>
              <a:gd name="connsiteX20" fmla="*/ 12728448 w 16459200"/>
              <a:gd name="connsiteY20" fmla="*/ 0 h 27432"/>
              <a:gd name="connsiteX21" fmla="*/ 12920472 w 16459200"/>
              <a:gd name="connsiteY21" fmla="*/ 0 h 27432"/>
              <a:gd name="connsiteX22" fmla="*/ 13935456 w 16459200"/>
              <a:gd name="connsiteY22" fmla="*/ 0 h 27432"/>
              <a:gd name="connsiteX23" fmla="*/ 14292072 w 16459200"/>
              <a:gd name="connsiteY23" fmla="*/ 0 h 27432"/>
              <a:gd name="connsiteX24" fmla="*/ 14484096 w 16459200"/>
              <a:gd name="connsiteY24" fmla="*/ 0 h 27432"/>
              <a:gd name="connsiteX25" fmla="*/ 15169896 w 16459200"/>
              <a:gd name="connsiteY25" fmla="*/ 0 h 27432"/>
              <a:gd name="connsiteX26" fmla="*/ 15526512 w 16459200"/>
              <a:gd name="connsiteY26" fmla="*/ 0 h 27432"/>
              <a:gd name="connsiteX27" fmla="*/ 16459200 w 16459200"/>
              <a:gd name="connsiteY27" fmla="*/ 0 h 27432"/>
              <a:gd name="connsiteX28" fmla="*/ 16459200 w 16459200"/>
              <a:gd name="connsiteY28" fmla="*/ 27432 h 27432"/>
              <a:gd name="connsiteX29" fmla="*/ 16102584 w 16459200"/>
              <a:gd name="connsiteY29" fmla="*/ 27432 h 27432"/>
              <a:gd name="connsiteX30" fmla="*/ 15416784 w 16459200"/>
              <a:gd name="connsiteY30" fmla="*/ 27432 h 27432"/>
              <a:gd name="connsiteX31" fmla="*/ 15060168 w 16459200"/>
              <a:gd name="connsiteY31" fmla="*/ 27432 h 27432"/>
              <a:gd name="connsiteX32" fmla="*/ 14617964 w 16459200"/>
              <a:gd name="connsiteY32" fmla="*/ 27432 h 27432"/>
              <a:gd name="connsiteX33" fmla="*/ 14209776 w 16459200"/>
              <a:gd name="connsiteY33" fmla="*/ 27432 h 27432"/>
              <a:gd name="connsiteX34" fmla="*/ 13688568 w 16459200"/>
              <a:gd name="connsiteY34" fmla="*/ 27432 h 27432"/>
              <a:gd name="connsiteX35" fmla="*/ 13331952 w 16459200"/>
              <a:gd name="connsiteY35" fmla="*/ 27432 h 27432"/>
              <a:gd name="connsiteX36" fmla="*/ 13139928 w 16459200"/>
              <a:gd name="connsiteY36" fmla="*/ 27432 h 27432"/>
              <a:gd name="connsiteX37" fmla="*/ 12454128 w 16459200"/>
              <a:gd name="connsiteY37" fmla="*/ 27432 h 27432"/>
              <a:gd name="connsiteX38" fmla="*/ 11603736 w 16459200"/>
              <a:gd name="connsiteY38" fmla="*/ 27432 h 27432"/>
              <a:gd name="connsiteX39" fmla="*/ 10917936 w 16459200"/>
              <a:gd name="connsiteY39" fmla="*/ 27432 h 27432"/>
              <a:gd name="connsiteX40" fmla="*/ 9902952 w 16459200"/>
              <a:gd name="connsiteY40" fmla="*/ 27432 h 27432"/>
              <a:gd name="connsiteX41" fmla="*/ 9381744 w 16459200"/>
              <a:gd name="connsiteY41" fmla="*/ 27432 h 27432"/>
              <a:gd name="connsiteX42" fmla="*/ 9189720 w 16459200"/>
              <a:gd name="connsiteY42" fmla="*/ 27432 h 27432"/>
              <a:gd name="connsiteX43" fmla="*/ 8997696 w 16459200"/>
              <a:gd name="connsiteY43" fmla="*/ 27432 h 27432"/>
              <a:gd name="connsiteX44" fmla="*/ 8147304 w 16459200"/>
              <a:gd name="connsiteY44" fmla="*/ 27432 h 27432"/>
              <a:gd name="connsiteX45" fmla="*/ 7461504 w 16459200"/>
              <a:gd name="connsiteY45" fmla="*/ 27432 h 27432"/>
              <a:gd name="connsiteX46" fmla="*/ 6446520 w 16459200"/>
              <a:gd name="connsiteY46" fmla="*/ 27432 h 27432"/>
              <a:gd name="connsiteX47" fmla="*/ 5760720 w 16459200"/>
              <a:gd name="connsiteY47" fmla="*/ 27432 h 27432"/>
              <a:gd name="connsiteX48" fmla="*/ 4910328 w 16459200"/>
              <a:gd name="connsiteY48" fmla="*/ 27432 h 27432"/>
              <a:gd name="connsiteX49" fmla="*/ 4224528 w 16459200"/>
              <a:gd name="connsiteY49" fmla="*/ 27432 h 27432"/>
              <a:gd name="connsiteX50" fmla="*/ 3538728 w 16459200"/>
              <a:gd name="connsiteY50" fmla="*/ 27432 h 27432"/>
              <a:gd name="connsiteX51" fmla="*/ 3017520 w 16459200"/>
              <a:gd name="connsiteY51" fmla="*/ 27432 h 27432"/>
              <a:gd name="connsiteX52" fmla="*/ 2167128 w 16459200"/>
              <a:gd name="connsiteY52" fmla="*/ 27432 h 27432"/>
              <a:gd name="connsiteX53" fmla="*/ 1481328 w 16459200"/>
              <a:gd name="connsiteY53" fmla="*/ 27432 h 27432"/>
              <a:gd name="connsiteX54" fmla="*/ 630936 w 16459200"/>
              <a:gd name="connsiteY54" fmla="*/ 27432 h 27432"/>
              <a:gd name="connsiteX55" fmla="*/ 0 w 16459200"/>
              <a:gd name="connsiteY55" fmla="*/ 27432 h 27432"/>
              <a:gd name="connsiteX56" fmla="*/ 0 w 16459200"/>
              <a:gd name="connsiteY5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459200" h="27432" fill="none" extrusionOk="0">
                <a:moveTo>
                  <a:pt x="0" y="0"/>
                </a:moveTo>
                <a:cubicBezTo>
                  <a:pt x="45970" y="3775"/>
                  <a:pt x="136146" y="570"/>
                  <a:pt x="192024" y="0"/>
                </a:cubicBezTo>
                <a:cubicBezTo>
                  <a:pt x="310430" y="-38800"/>
                  <a:pt x="755545" y="2243"/>
                  <a:pt x="1042416" y="0"/>
                </a:cubicBezTo>
                <a:cubicBezTo>
                  <a:pt x="1365809" y="-27232"/>
                  <a:pt x="1435985" y="5847"/>
                  <a:pt x="1728216" y="0"/>
                </a:cubicBezTo>
                <a:cubicBezTo>
                  <a:pt x="2024401" y="5511"/>
                  <a:pt x="1876238" y="4458"/>
                  <a:pt x="1920240" y="0"/>
                </a:cubicBezTo>
                <a:cubicBezTo>
                  <a:pt x="1976840" y="9859"/>
                  <a:pt x="2329344" y="-5099"/>
                  <a:pt x="2441448" y="0"/>
                </a:cubicBezTo>
                <a:cubicBezTo>
                  <a:pt x="2561364" y="74"/>
                  <a:pt x="2629118" y="3810"/>
                  <a:pt x="2798064" y="0"/>
                </a:cubicBezTo>
                <a:cubicBezTo>
                  <a:pt x="2936498" y="-36917"/>
                  <a:pt x="3273769" y="41111"/>
                  <a:pt x="3648456" y="0"/>
                </a:cubicBezTo>
                <a:cubicBezTo>
                  <a:pt x="4021664" y="6540"/>
                  <a:pt x="3865080" y="-4381"/>
                  <a:pt x="4005072" y="0"/>
                </a:cubicBezTo>
                <a:cubicBezTo>
                  <a:pt x="4210707" y="19454"/>
                  <a:pt x="4718566" y="55273"/>
                  <a:pt x="5020056" y="0"/>
                </a:cubicBezTo>
                <a:cubicBezTo>
                  <a:pt x="5375357" y="-47961"/>
                  <a:pt x="5134530" y="-1272"/>
                  <a:pt x="5212080" y="0"/>
                </a:cubicBezTo>
                <a:cubicBezTo>
                  <a:pt x="5291032" y="-6300"/>
                  <a:pt x="5458067" y="832"/>
                  <a:pt x="5568696" y="0"/>
                </a:cubicBezTo>
                <a:cubicBezTo>
                  <a:pt x="5653624" y="-8926"/>
                  <a:pt x="5960201" y="-4703"/>
                  <a:pt x="6089904" y="0"/>
                </a:cubicBezTo>
                <a:cubicBezTo>
                  <a:pt x="6240062" y="-10936"/>
                  <a:pt x="6476897" y="-10595"/>
                  <a:pt x="6611112" y="0"/>
                </a:cubicBezTo>
                <a:cubicBezTo>
                  <a:pt x="6765548" y="-55596"/>
                  <a:pt x="7179348" y="38179"/>
                  <a:pt x="7461504" y="0"/>
                </a:cubicBezTo>
                <a:cubicBezTo>
                  <a:pt x="7700768" y="12605"/>
                  <a:pt x="8031611" y="-39547"/>
                  <a:pt x="8476488" y="0"/>
                </a:cubicBezTo>
                <a:cubicBezTo>
                  <a:pt x="8948948" y="-5758"/>
                  <a:pt x="9002738" y="-33701"/>
                  <a:pt x="9326880" y="0"/>
                </a:cubicBezTo>
                <a:cubicBezTo>
                  <a:pt x="9644707" y="42194"/>
                  <a:pt x="9573035" y="-12375"/>
                  <a:pt x="9683496" y="0"/>
                </a:cubicBezTo>
                <a:cubicBezTo>
                  <a:pt x="9799497" y="16488"/>
                  <a:pt x="9804412" y="7476"/>
                  <a:pt x="9875520" y="0"/>
                </a:cubicBezTo>
                <a:cubicBezTo>
                  <a:pt x="9944764" y="-10764"/>
                  <a:pt x="9975992" y="-8421"/>
                  <a:pt x="10067544" y="0"/>
                </a:cubicBezTo>
                <a:cubicBezTo>
                  <a:pt x="10160631" y="22382"/>
                  <a:pt x="10254053" y="19993"/>
                  <a:pt x="10424160" y="0"/>
                </a:cubicBezTo>
                <a:cubicBezTo>
                  <a:pt x="10589408" y="14616"/>
                  <a:pt x="10697229" y="-4106"/>
                  <a:pt x="10945368" y="0"/>
                </a:cubicBezTo>
                <a:cubicBezTo>
                  <a:pt x="11197976" y="-8998"/>
                  <a:pt x="11487747" y="27795"/>
                  <a:pt x="11795760" y="0"/>
                </a:cubicBezTo>
                <a:cubicBezTo>
                  <a:pt x="12092205" y="-27583"/>
                  <a:pt x="12027222" y="20647"/>
                  <a:pt x="12152376" y="0"/>
                </a:cubicBezTo>
                <a:cubicBezTo>
                  <a:pt x="12290050" y="-35983"/>
                  <a:pt x="12700887" y="-31532"/>
                  <a:pt x="12838176" y="0"/>
                </a:cubicBezTo>
                <a:cubicBezTo>
                  <a:pt x="12990336" y="67738"/>
                  <a:pt x="13365466" y="-106002"/>
                  <a:pt x="13853160" y="0"/>
                </a:cubicBezTo>
                <a:cubicBezTo>
                  <a:pt x="14357545" y="30045"/>
                  <a:pt x="14016803" y="-254"/>
                  <a:pt x="14209776" y="0"/>
                </a:cubicBezTo>
                <a:cubicBezTo>
                  <a:pt x="14392615" y="-1141"/>
                  <a:pt x="14665634" y="-41377"/>
                  <a:pt x="14895576" y="0"/>
                </a:cubicBezTo>
                <a:cubicBezTo>
                  <a:pt x="15152973" y="17178"/>
                  <a:pt x="15443051" y="31923"/>
                  <a:pt x="15581376" y="0"/>
                </a:cubicBezTo>
                <a:cubicBezTo>
                  <a:pt x="15739137" y="206"/>
                  <a:pt x="15702768" y="-4008"/>
                  <a:pt x="15773400" y="0"/>
                </a:cubicBezTo>
                <a:cubicBezTo>
                  <a:pt x="15874068" y="10409"/>
                  <a:pt x="16164163" y="-52356"/>
                  <a:pt x="16459200" y="0"/>
                </a:cubicBezTo>
                <a:cubicBezTo>
                  <a:pt x="16459350" y="9605"/>
                  <a:pt x="16460586" y="14204"/>
                  <a:pt x="16459200" y="27432"/>
                </a:cubicBezTo>
                <a:cubicBezTo>
                  <a:pt x="16262294" y="121578"/>
                  <a:pt x="16002885" y="65954"/>
                  <a:pt x="15444216" y="27432"/>
                </a:cubicBezTo>
                <a:cubicBezTo>
                  <a:pt x="14945203" y="-9613"/>
                  <a:pt x="15239487" y="81751"/>
                  <a:pt x="15087600" y="27432"/>
                </a:cubicBezTo>
                <a:cubicBezTo>
                  <a:pt x="14967658" y="32345"/>
                  <a:pt x="14598318" y="56460"/>
                  <a:pt x="14401800" y="27432"/>
                </a:cubicBezTo>
                <a:cubicBezTo>
                  <a:pt x="14247220" y="-16907"/>
                  <a:pt x="13968966" y="54357"/>
                  <a:pt x="13551408" y="27432"/>
                </a:cubicBezTo>
                <a:cubicBezTo>
                  <a:pt x="13171285" y="47172"/>
                  <a:pt x="13253064" y="23727"/>
                  <a:pt x="13030200" y="27432"/>
                </a:cubicBezTo>
                <a:cubicBezTo>
                  <a:pt x="12831941" y="71969"/>
                  <a:pt x="12613976" y="30835"/>
                  <a:pt x="12179808" y="27432"/>
                </a:cubicBezTo>
                <a:cubicBezTo>
                  <a:pt x="11762858" y="22712"/>
                  <a:pt x="11559365" y="6999"/>
                  <a:pt x="11329416" y="27432"/>
                </a:cubicBezTo>
                <a:cubicBezTo>
                  <a:pt x="11040097" y="24940"/>
                  <a:pt x="10746505" y="1895"/>
                  <a:pt x="10479024" y="27432"/>
                </a:cubicBezTo>
                <a:cubicBezTo>
                  <a:pt x="10232846" y="5190"/>
                  <a:pt x="9979053" y="42421"/>
                  <a:pt x="9793224" y="27432"/>
                </a:cubicBezTo>
                <a:cubicBezTo>
                  <a:pt x="9598285" y="29836"/>
                  <a:pt x="9530077" y="22633"/>
                  <a:pt x="9436608" y="27432"/>
                </a:cubicBezTo>
                <a:cubicBezTo>
                  <a:pt x="9346886" y="52519"/>
                  <a:pt x="9154502" y="32273"/>
                  <a:pt x="9079992" y="27432"/>
                </a:cubicBezTo>
                <a:cubicBezTo>
                  <a:pt x="9055868" y="18902"/>
                  <a:pt x="8577508" y="36492"/>
                  <a:pt x="8229600" y="27432"/>
                </a:cubicBezTo>
                <a:cubicBezTo>
                  <a:pt x="7868340" y="15049"/>
                  <a:pt x="7847931" y="1635"/>
                  <a:pt x="7543800" y="27432"/>
                </a:cubicBezTo>
                <a:cubicBezTo>
                  <a:pt x="7245763" y="57455"/>
                  <a:pt x="7260553" y="24471"/>
                  <a:pt x="7187184" y="27432"/>
                </a:cubicBezTo>
                <a:cubicBezTo>
                  <a:pt x="7091137" y="29675"/>
                  <a:pt x="6895156" y="-2912"/>
                  <a:pt x="6830568" y="27432"/>
                </a:cubicBezTo>
                <a:cubicBezTo>
                  <a:pt x="6748211" y="31867"/>
                  <a:pt x="6650165" y="50665"/>
                  <a:pt x="6473952" y="27432"/>
                </a:cubicBezTo>
                <a:cubicBezTo>
                  <a:pt x="6309195" y="24012"/>
                  <a:pt x="6117764" y="44136"/>
                  <a:pt x="5788152" y="27432"/>
                </a:cubicBezTo>
                <a:cubicBezTo>
                  <a:pt x="5611164" y="42277"/>
                  <a:pt x="5577496" y="44029"/>
                  <a:pt x="5431536" y="27432"/>
                </a:cubicBezTo>
                <a:cubicBezTo>
                  <a:pt x="5338932" y="7931"/>
                  <a:pt x="5011131" y="-1233"/>
                  <a:pt x="4910328" y="27432"/>
                </a:cubicBezTo>
                <a:cubicBezTo>
                  <a:pt x="4813774" y="41701"/>
                  <a:pt x="4530496" y="50254"/>
                  <a:pt x="4389120" y="27432"/>
                </a:cubicBezTo>
                <a:cubicBezTo>
                  <a:pt x="4230513" y="21679"/>
                  <a:pt x="3576545" y="43299"/>
                  <a:pt x="3374136" y="27432"/>
                </a:cubicBezTo>
                <a:cubicBezTo>
                  <a:pt x="3119673" y="27283"/>
                  <a:pt x="3044853" y="48937"/>
                  <a:pt x="2852928" y="27432"/>
                </a:cubicBezTo>
                <a:cubicBezTo>
                  <a:pt x="2664325" y="13912"/>
                  <a:pt x="2459404" y="34719"/>
                  <a:pt x="2331720" y="27432"/>
                </a:cubicBezTo>
                <a:cubicBezTo>
                  <a:pt x="2188674" y="-39978"/>
                  <a:pt x="1603208" y="68864"/>
                  <a:pt x="1316736" y="27432"/>
                </a:cubicBezTo>
                <a:cubicBezTo>
                  <a:pt x="1037451" y="-13609"/>
                  <a:pt x="1184772" y="39256"/>
                  <a:pt x="1124712" y="27432"/>
                </a:cubicBezTo>
                <a:cubicBezTo>
                  <a:pt x="1067496" y="40038"/>
                  <a:pt x="581890" y="33344"/>
                  <a:pt x="0" y="27432"/>
                </a:cubicBezTo>
                <a:cubicBezTo>
                  <a:pt x="-581" y="16543"/>
                  <a:pt x="-545" y="13299"/>
                  <a:pt x="0" y="0"/>
                </a:cubicBezTo>
                <a:close/>
              </a:path>
              <a:path w="16459200" h="27432" stroke="0" extrusionOk="0">
                <a:moveTo>
                  <a:pt x="0" y="0"/>
                </a:moveTo>
                <a:cubicBezTo>
                  <a:pt x="166282" y="-1698"/>
                  <a:pt x="255403" y="13323"/>
                  <a:pt x="356616" y="0"/>
                </a:cubicBezTo>
                <a:cubicBezTo>
                  <a:pt x="462998" y="-10857"/>
                  <a:pt x="483204" y="8821"/>
                  <a:pt x="548640" y="0"/>
                </a:cubicBezTo>
                <a:cubicBezTo>
                  <a:pt x="614733" y="-12064"/>
                  <a:pt x="810463" y="-3939"/>
                  <a:pt x="905256" y="0"/>
                </a:cubicBezTo>
                <a:cubicBezTo>
                  <a:pt x="1037017" y="-58778"/>
                  <a:pt x="1313683" y="-4484"/>
                  <a:pt x="1591056" y="0"/>
                </a:cubicBezTo>
                <a:cubicBezTo>
                  <a:pt x="1869961" y="-22469"/>
                  <a:pt x="2041737" y="-30760"/>
                  <a:pt x="2441448" y="0"/>
                </a:cubicBezTo>
                <a:cubicBezTo>
                  <a:pt x="2862636" y="36799"/>
                  <a:pt x="2986233" y="5807"/>
                  <a:pt x="3456432" y="0"/>
                </a:cubicBezTo>
                <a:cubicBezTo>
                  <a:pt x="3889169" y="18845"/>
                  <a:pt x="4191152" y="1514"/>
                  <a:pt x="4471416" y="0"/>
                </a:cubicBezTo>
                <a:cubicBezTo>
                  <a:pt x="4758710" y="-45039"/>
                  <a:pt x="4810795" y="-7528"/>
                  <a:pt x="4992624" y="0"/>
                </a:cubicBezTo>
                <a:cubicBezTo>
                  <a:pt x="5189250" y="21815"/>
                  <a:pt x="5425580" y="-11497"/>
                  <a:pt x="5843016" y="0"/>
                </a:cubicBezTo>
                <a:cubicBezTo>
                  <a:pt x="6258202" y="-42388"/>
                  <a:pt x="6240169" y="-5752"/>
                  <a:pt x="6528816" y="0"/>
                </a:cubicBezTo>
                <a:cubicBezTo>
                  <a:pt x="6815611" y="16904"/>
                  <a:pt x="6868042" y="-6109"/>
                  <a:pt x="7050024" y="0"/>
                </a:cubicBezTo>
                <a:cubicBezTo>
                  <a:pt x="7257539" y="-45689"/>
                  <a:pt x="7512912" y="-10084"/>
                  <a:pt x="7900416" y="0"/>
                </a:cubicBezTo>
                <a:cubicBezTo>
                  <a:pt x="8264782" y="37016"/>
                  <a:pt x="8031486" y="7176"/>
                  <a:pt x="8092440" y="0"/>
                </a:cubicBezTo>
                <a:cubicBezTo>
                  <a:pt x="8112207" y="-46863"/>
                  <a:pt x="8360801" y="32894"/>
                  <a:pt x="8613648" y="0"/>
                </a:cubicBezTo>
                <a:cubicBezTo>
                  <a:pt x="8843062" y="-34397"/>
                  <a:pt x="9077058" y="-3663"/>
                  <a:pt x="9299448" y="0"/>
                </a:cubicBezTo>
                <a:cubicBezTo>
                  <a:pt x="9572142" y="-57424"/>
                  <a:pt x="9835029" y="20528"/>
                  <a:pt x="10149840" y="0"/>
                </a:cubicBezTo>
                <a:cubicBezTo>
                  <a:pt x="10430655" y="-26462"/>
                  <a:pt x="10516681" y="26916"/>
                  <a:pt x="10835640" y="0"/>
                </a:cubicBezTo>
                <a:cubicBezTo>
                  <a:pt x="11137780" y="-70147"/>
                  <a:pt x="11569742" y="61089"/>
                  <a:pt x="11850624" y="0"/>
                </a:cubicBezTo>
                <a:cubicBezTo>
                  <a:pt x="12103186" y="-25552"/>
                  <a:pt x="11997036" y="4259"/>
                  <a:pt x="12042648" y="0"/>
                </a:cubicBezTo>
                <a:cubicBezTo>
                  <a:pt x="12095756" y="-16439"/>
                  <a:pt x="12424002" y="14355"/>
                  <a:pt x="12728448" y="0"/>
                </a:cubicBezTo>
                <a:cubicBezTo>
                  <a:pt x="13028989" y="-2179"/>
                  <a:pt x="12873869" y="-16315"/>
                  <a:pt x="12920472" y="0"/>
                </a:cubicBezTo>
                <a:cubicBezTo>
                  <a:pt x="12957045" y="-64455"/>
                  <a:pt x="13507991" y="-12601"/>
                  <a:pt x="13935456" y="0"/>
                </a:cubicBezTo>
                <a:cubicBezTo>
                  <a:pt x="14403507" y="32753"/>
                  <a:pt x="14223161" y="9120"/>
                  <a:pt x="14292072" y="0"/>
                </a:cubicBezTo>
                <a:cubicBezTo>
                  <a:pt x="14360960" y="-7083"/>
                  <a:pt x="14444441" y="3509"/>
                  <a:pt x="14484096" y="0"/>
                </a:cubicBezTo>
                <a:cubicBezTo>
                  <a:pt x="14525161" y="-38559"/>
                  <a:pt x="14940932" y="-37948"/>
                  <a:pt x="15169896" y="0"/>
                </a:cubicBezTo>
                <a:cubicBezTo>
                  <a:pt x="15431604" y="27823"/>
                  <a:pt x="15425201" y="12617"/>
                  <a:pt x="15526512" y="0"/>
                </a:cubicBezTo>
                <a:cubicBezTo>
                  <a:pt x="15671516" y="12557"/>
                  <a:pt x="16080478" y="-1239"/>
                  <a:pt x="16459200" y="0"/>
                </a:cubicBezTo>
                <a:cubicBezTo>
                  <a:pt x="16458684" y="8351"/>
                  <a:pt x="16458889" y="13822"/>
                  <a:pt x="16459200" y="27432"/>
                </a:cubicBezTo>
                <a:cubicBezTo>
                  <a:pt x="16330006" y="11746"/>
                  <a:pt x="16229386" y="48707"/>
                  <a:pt x="16102584" y="27432"/>
                </a:cubicBezTo>
                <a:cubicBezTo>
                  <a:pt x="15996839" y="21952"/>
                  <a:pt x="15572854" y="78432"/>
                  <a:pt x="15416784" y="27432"/>
                </a:cubicBezTo>
                <a:cubicBezTo>
                  <a:pt x="15264634" y="-6827"/>
                  <a:pt x="15180952" y="23436"/>
                  <a:pt x="15060168" y="27432"/>
                </a:cubicBezTo>
                <a:cubicBezTo>
                  <a:pt x="14920912" y="7429"/>
                  <a:pt x="14782986" y="6896"/>
                  <a:pt x="14617964" y="27432"/>
                </a:cubicBezTo>
                <a:cubicBezTo>
                  <a:pt x="14452942" y="47968"/>
                  <a:pt x="14354138" y="27221"/>
                  <a:pt x="14209776" y="27432"/>
                </a:cubicBezTo>
                <a:cubicBezTo>
                  <a:pt x="13999108" y="24448"/>
                  <a:pt x="13821974" y="44066"/>
                  <a:pt x="13688568" y="27432"/>
                </a:cubicBezTo>
                <a:cubicBezTo>
                  <a:pt x="13580534" y="1472"/>
                  <a:pt x="13480950" y="27929"/>
                  <a:pt x="13331952" y="27432"/>
                </a:cubicBezTo>
                <a:cubicBezTo>
                  <a:pt x="13200406" y="22563"/>
                  <a:pt x="13235265" y="18984"/>
                  <a:pt x="13139928" y="27432"/>
                </a:cubicBezTo>
                <a:cubicBezTo>
                  <a:pt x="13072180" y="3574"/>
                  <a:pt x="12666484" y="-8043"/>
                  <a:pt x="12454128" y="27432"/>
                </a:cubicBezTo>
                <a:cubicBezTo>
                  <a:pt x="12190148" y="29661"/>
                  <a:pt x="11949037" y="-15371"/>
                  <a:pt x="11603736" y="27432"/>
                </a:cubicBezTo>
                <a:cubicBezTo>
                  <a:pt x="11227081" y="59490"/>
                  <a:pt x="11210580" y="15415"/>
                  <a:pt x="10917936" y="27432"/>
                </a:cubicBezTo>
                <a:cubicBezTo>
                  <a:pt x="10628961" y="52481"/>
                  <a:pt x="10358242" y="-17245"/>
                  <a:pt x="9902952" y="27432"/>
                </a:cubicBezTo>
                <a:cubicBezTo>
                  <a:pt x="9459432" y="59637"/>
                  <a:pt x="9540894" y="31016"/>
                  <a:pt x="9381744" y="27432"/>
                </a:cubicBezTo>
                <a:cubicBezTo>
                  <a:pt x="9221037" y="17791"/>
                  <a:pt x="9272073" y="13675"/>
                  <a:pt x="9189720" y="27432"/>
                </a:cubicBezTo>
                <a:cubicBezTo>
                  <a:pt x="9102025" y="30245"/>
                  <a:pt x="9033499" y="25708"/>
                  <a:pt x="8997696" y="27432"/>
                </a:cubicBezTo>
                <a:cubicBezTo>
                  <a:pt x="9044498" y="33492"/>
                  <a:pt x="8607532" y="-69744"/>
                  <a:pt x="8147304" y="27432"/>
                </a:cubicBezTo>
                <a:cubicBezTo>
                  <a:pt x="7726529" y="63653"/>
                  <a:pt x="7757389" y="58126"/>
                  <a:pt x="7461504" y="27432"/>
                </a:cubicBezTo>
                <a:cubicBezTo>
                  <a:pt x="7162449" y="-16528"/>
                  <a:pt x="6737789" y="13044"/>
                  <a:pt x="6446520" y="27432"/>
                </a:cubicBezTo>
                <a:cubicBezTo>
                  <a:pt x="6181237" y="49729"/>
                  <a:pt x="6082220" y="-9897"/>
                  <a:pt x="5760720" y="27432"/>
                </a:cubicBezTo>
                <a:cubicBezTo>
                  <a:pt x="5449525" y="95597"/>
                  <a:pt x="5191600" y="40251"/>
                  <a:pt x="4910328" y="27432"/>
                </a:cubicBezTo>
                <a:cubicBezTo>
                  <a:pt x="4622795" y="90478"/>
                  <a:pt x="4505887" y="23437"/>
                  <a:pt x="4224528" y="27432"/>
                </a:cubicBezTo>
                <a:cubicBezTo>
                  <a:pt x="3916031" y="72077"/>
                  <a:pt x="3773546" y="7270"/>
                  <a:pt x="3538728" y="27432"/>
                </a:cubicBezTo>
                <a:cubicBezTo>
                  <a:pt x="3304576" y="35542"/>
                  <a:pt x="3174267" y="15572"/>
                  <a:pt x="3017520" y="27432"/>
                </a:cubicBezTo>
                <a:cubicBezTo>
                  <a:pt x="2852710" y="34877"/>
                  <a:pt x="2334554" y="44615"/>
                  <a:pt x="2167128" y="27432"/>
                </a:cubicBezTo>
                <a:cubicBezTo>
                  <a:pt x="1940664" y="42796"/>
                  <a:pt x="1777423" y="27837"/>
                  <a:pt x="1481328" y="27432"/>
                </a:cubicBezTo>
                <a:cubicBezTo>
                  <a:pt x="1170566" y="35957"/>
                  <a:pt x="938349" y="72983"/>
                  <a:pt x="630936" y="27432"/>
                </a:cubicBezTo>
                <a:cubicBezTo>
                  <a:pt x="288700" y="-7739"/>
                  <a:pt x="162882" y="4073"/>
                  <a:pt x="0" y="27432"/>
                </a:cubicBezTo>
                <a:cubicBezTo>
                  <a:pt x="-1924" y="23079"/>
                  <a:pt x="-570" y="14097"/>
                  <a:pt x="0" y="0"/>
                </a:cubicBezTo>
                <a:close/>
              </a:path>
              <a:path w="16459200" h="27432" fill="none" stroke="0" extrusionOk="0">
                <a:moveTo>
                  <a:pt x="0" y="0"/>
                </a:moveTo>
                <a:cubicBezTo>
                  <a:pt x="44226" y="-5709"/>
                  <a:pt x="125892" y="-9255"/>
                  <a:pt x="192024" y="0"/>
                </a:cubicBezTo>
                <a:cubicBezTo>
                  <a:pt x="176672" y="-2813"/>
                  <a:pt x="700462" y="34887"/>
                  <a:pt x="1042416" y="0"/>
                </a:cubicBezTo>
                <a:cubicBezTo>
                  <a:pt x="1374922" y="-29532"/>
                  <a:pt x="1421307" y="12899"/>
                  <a:pt x="1728216" y="0"/>
                </a:cubicBezTo>
                <a:cubicBezTo>
                  <a:pt x="2024345" y="-5396"/>
                  <a:pt x="1867685" y="5522"/>
                  <a:pt x="1920240" y="0"/>
                </a:cubicBezTo>
                <a:cubicBezTo>
                  <a:pt x="1991324" y="3803"/>
                  <a:pt x="2324629" y="-27818"/>
                  <a:pt x="2441448" y="0"/>
                </a:cubicBezTo>
                <a:cubicBezTo>
                  <a:pt x="2552524" y="-5594"/>
                  <a:pt x="2624824" y="19524"/>
                  <a:pt x="2798064" y="0"/>
                </a:cubicBezTo>
                <a:cubicBezTo>
                  <a:pt x="2974091" y="-4512"/>
                  <a:pt x="3241068" y="-22217"/>
                  <a:pt x="3648456" y="0"/>
                </a:cubicBezTo>
                <a:cubicBezTo>
                  <a:pt x="4007333" y="-14303"/>
                  <a:pt x="3868467" y="-32075"/>
                  <a:pt x="4005072" y="0"/>
                </a:cubicBezTo>
                <a:cubicBezTo>
                  <a:pt x="4189353" y="-58753"/>
                  <a:pt x="4630032" y="3880"/>
                  <a:pt x="5020056" y="0"/>
                </a:cubicBezTo>
                <a:cubicBezTo>
                  <a:pt x="5367216" y="-49446"/>
                  <a:pt x="5138660" y="155"/>
                  <a:pt x="5212080" y="0"/>
                </a:cubicBezTo>
                <a:cubicBezTo>
                  <a:pt x="5311862" y="7613"/>
                  <a:pt x="5443021" y="-4993"/>
                  <a:pt x="5568696" y="0"/>
                </a:cubicBezTo>
                <a:cubicBezTo>
                  <a:pt x="5714237" y="574"/>
                  <a:pt x="5951047" y="21085"/>
                  <a:pt x="6089904" y="0"/>
                </a:cubicBezTo>
                <a:cubicBezTo>
                  <a:pt x="6209956" y="-8225"/>
                  <a:pt x="6486965" y="11684"/>
                  <a:pt x="6611112" y="0"/>
                </a:cubicBezTo>
                <a:cubicBezTo>
                  <a:pt x="6741037" y="-32973"/>
                  <a:pt x="7216607" y="-22200"/>
                  <a:pt x="7461504" y="0"/>
                </a:cubicBezTo>
                <a:cubicBezTo>
                  <a:pt x="7700990" y="-68815"/>
                  <a:pt x="8012726" y="-64571"/>
                  <a:pt x="8476488" y="0"/>
                </a:cubicBezTo>
                <a:cubicBezTo>
                  <a:pt x="8954745" y="-10560"/>
                  <a:pt x="9002864" y="-29599"/>
                  <a:pt x="9326880" y="0"/>
                </a:cubicBezTo>
                <a:cubicBezTo>
                  <a:pt x="9635015" y="50058"/>
                  <a:pt x="9566317" y="-17484"/>
                  <a:pt x="9683496" y="0"/>
                </a:cubicBezTo>
                <a:cubicBezTo>
                  <a:pt x="9799378" y="15106"/>
                  <a:pt x="9804105" y="8248"/>
                  <a:pt x="9875520" y="0"/>
                </a:cubicBezTo>
                <a:cubicBezTo>
                  <a:pt x="9945376" y="-12157"/>
                  <a:pt x="9974625" y="-14711"/>
                  <a:pt x="10067544" y="0"/>
                </a:cubicBezTo>
                <a:cubicBezTo>
                  <a:pt x="10151373" y="-2002"/>
                  <a:pt x="10254745" y="-9789"/>
                  <a:pt x="10424160" y="0"/>
                </a:cubicBezTo>
                <a:cubicBezTo>
                  <a:pt x="10609277" y="-5177"/>
                  <a:pt x="10699723" y="5190"/>
                  <a:pt x="10945368" y="0"/>
                </a:cubicBezTo>
                <a:cubicBezTo>
                  <a:pt x="11196842" y="-18795"/>
                  <a:pt x="11508591" y="56176"/>
                  <a:pt x="11795760" y="0"/>
                </a:cubicBezTo>
                <a:cubicBezTo>
                  <a:pt x="12095247" y="-36236"/>
                  <a:pt x="12026428" y="18655"/>
                  <a:pt x="12152376" y="0"/>
                </a:cubicBezTo>
                <a:cubicBezTo>
                  <a:pt x="12250489" y="-3867"/>
                  <a:pt x="12700775" y="5938"/>
                  <a:pt x="12838176" y="0"/>
                </a:cubicBezTo>
                <a:cubicBezTo>
                  <a:pt x="12916085" y="-49508"/>
                  <a:pt x="13417104" y="-46214"/>
                  <a:pt x="13853160" y="0"/>
                </a:cubicBezTo>
                <a:cubicBezTo>
                  <a:pt x="14342210" y="49954"/>
                  <a:pt x="14053585" y="9560"/>
                  <a:pt x="14209776" y="0"/>
                </a:cubicBezTo>
                <a:cubicBezTo>
                  <a:pt x="14437390" y="14518"/>
                  <a:pt x="14649886" y="-14627"/>
                  <a:pt x="14895576" y="0"/>
                </a:cubicBezTo>
                <a:cubicBezTo>
                  <a:pt x="15155197" y="37536"/>
                  <a:pt x="15446770" y="25603"/>
                  <a:pt x="15581376" y="0"/>
                </a:cubicBezTo>
                <a:cubicBezTo>
                  <a:pt x="15745873" y="-941"/>
                  <a:pt x="15695083" y="-11038"/>
                  <a:pt x="15773400" y="0"/>
                </a:cubicBezTo>
                <a:cubicBezTo>
                  <a:pt x="15795651" y="30972"/>
                  <a:pt x="16135646" y="-5143"/>
                  <a:pt x="16459200" y="0"/>
                </a:cubicBezTo>
                <a:cubicBezTo>
                  <a:pt x="16459040" y="8959"/>
                  <a:pt x="16459453" y="14716"/>
                  <a:pt x="16459200" y="27432"/>
                </a:cubicBezTo>
                <a:cubicBezTo>
                  <a:pt x="16263301" y="66135"/>
                  <a:pt x="15900127" y="76490"/>
                  <a:pt x="15444216" y="27432"/>
                </a:cubicBezTo>
                <a:cubicBezTo>
                  <a:pt x="14968465" y="3529"/>
                  <a:pt x="15265587" y="25922"/>
                  <a:pt x="15087600" y="27432"/>
                </a:cubicBezTo>
                <a:cubicBezTo>
                  <a:pt x="14953119" y="8195"/>
                  <a:pt x="14572839" y="101238"/>
                  <a:pt x="14401800" y="27432"/>
                </a:cubicBezTo>
                <a:cubicBezTo>
                  <a:pt x="14263033" y="-31952"/>
                  <a:pt x="13926958" y="-8253"/>
                  <a:pt x="13551408" y="27432"/>
                </a:cubicBezTo>
                <a:cubicBezTo>
                  <a:pt x="13171078" y="47444"/>
                  <a:pt x="13249594" y="33073"/>
                  <a:pt x="13030200" y="27432"/>
                </a:cubicBezTo>
                <a:cubicBezTo>
                  <a:pt x="12832461" y="54405"/>
                  <a:pt x="12548120" y="47137"/>
                  <a:pt x="12179808" y="27432"/>
                </a:cubicBezTo>
                <a:cubicBezTo>
                  <a:pt x="11757626" y="35033"/>
                  <a:pt x="11591636" y="14065"/>
                  <a:pt x="11329416" y="27432"/>
                </a:cubicBezTo>
                <a:cubicBezTo>
                  <a:pt x="11080550" y="85572"/>
                  <a:pt x="10710937" y="66941"/>
                  <a:pt x="10479024" y="27432"/>
                </a:cubicBezTo>
                <a:cubicBezTo>
                  <a:pt x="10224514" y="39288"/>
                  <a:pt x="10009859" y="26995"/>
                  <a:pt x="9793224" y="27432"/>
                </a:cubicBezTo>
                <a:cubicBezTo>
                  <a:pt x="9599608" y="38837"/>
                  <a:pt x="9536245" y="23070"/>
                  <a:pt x="9436608" y="27432"/>
                </a:cubicBezTo>
                <a:cubicBezTo>
                  <a:pt x="9325130" y="41287"/>
                  <a:pt x="9193993" y="12989"/>
                  <a:pt x="9079992" y="27432"/>
                </a:cubicBezTo>
                <a:cubicBezTo>
                  <a:pt x="9005044" y="8178"/>
                  <a:pt x="8640041" y="31040"/>
                  <a:pt x="8229600" y="27432"/>
                </a:cubicBezTo>
                <a:cubicBezTo>
                  <a:pt x="7863385" y="13382"/>
                  <a:pt x="7848215" y="6910"/>
                  <a:pt x="7543800" y="27432"/>
                </a:cubicBezTo>
                <a:cubicBezTo>
                  <a:pt x="7242325" y="44759"/>
                  <a:pt x="7276084" y="28032"/>
                  <a:pt x="7187184" y="27432"/>
                </a:cubicBezTo>
                <a:cubicBezTo>
                  <a:pt x="7116436" y="40134"/>
                  <a:pt x="6901452" y="19091"/>
                  <a:pt x="6830568" y="27432"/>
                </a:cubicBezTo>
                <a:cubicBezTo>
                  <a:pt x="6748570" y="46901"/>
                  <a:pt x="6652906" y="43055"/>
                  <a:pt x="6473952" y="27432"/>
                </a:cubicBezTo>
                <a:cubicBezTo>
                  <a:pt x="6284037" y="4454"/>
                  <a:pt x="6153115" y="49701"/>
                  <a:pt x="5788152" y="27432"/>
                </a:cubicBezTo>
                <a:cubicBezTo>
                  <a:pt x="5615550" y="18889"/>
                  <a:pt x="5604675" y="10131"/>
                  <a:pt x="5431536" y="27432"/>
                </a:cubicBezTo>
                <a:cubicBezTo>
                  <a:pt x="5316931" y="42355"/>
                  <a:pt x="5017803" y="3714"/>
                  <a:pt x="4910328" y="27432"/>
                </a:cubicBezTo>
                <a:cubicBezTo>
                  <a:pt x="4806277" y="12814"/>
                  <a:pt x="4555395" y="53582"/>
                  <a:pt x="4389120" y="27432"/>
                </a:cubicBezTo>
                <a:cubicBezTo>
                  <a:pt x="4168975" y="2788"/>
                  <a:pt x="3576185" y="39020"/>
                  <a:pt x="3374136" y="27432"/>
                </a:cubicBezTo>
                <a:cubicBezTo>
                  <a:pt x="3134177" y="15127"/>
                  <a:pt x="3043454" y="55011"/>
                  <a:pt x="2852928" y="27432"/>
                </a:cubicBezTo>
                <a:cubicBezTo>
                  <a:pt x="2649026" y="37187"/>
                  <a:pt x="2424871" y="47401"/>
                  <a:pt x="2331720" y="27432"/>
                </a:cubicBezTo>
                <a:cubicBezTo>
                  <a:pt x="2221252" y="11373"/>
                  <a:pt x="1611214" y="79382"/>
                  <a:pt x="1316736" y="27432"/>
                </a:cubicBezTo>
                <a:cubicBezTo>
                  <a:pt x="1039391" y="-1383"/>
                  <a:pt x="1199293" y="43958"/>
                  <a:pt x="1124712" y="27432"/>
                </a:cubicBezTo>
                <a:cubicBezTo>
                  <a:pt x="1036751" y="-99955"/>
                  <a:pt x="505177" y="49806"/>
                  <a:pt x="0" y="27432"/>
                </a:cubicBezTo>
                <a:cubicBezTo>
                  <a:pt x="-793" y="16462"/>
                  <a:pt x="-422" y="1324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59200" h="27432" fill="none" extrusionOk="0">
                        <a:moveTo>
                          <a:pt x="0" y="0"/>
                        </a:moveTo>
                        <a:cubicBezTo>
                          <a:pt x="47956" y="-7424"/>
                          <a:pt x="130909" y="-3461"/>
                          <a:pt x="192024" y="0"/>
                        </a:cubicBezTo>
                        <a:cubicBezTo>
                          <a:pt x="253139" y="3461"/>
                          <a:pt x="713864" y="27473"/>
                          <a:pt x="1042416" y="0"/>
                        </a:cubicBezTo>
                        <a:cubicBezTo>
                          <a:pt x="1370968" y="-27473"/>
                          <a:pt x="1433592" y="6590"/>
                          <a:pt x="1728216" y="0"/>
                        </a:cubicBezTo>
                        <a:cubicBezTo>
                          <a:pt x="2022840" y="-6590"/>
                          <a:pt x="1862554" y="2847"/>
                          <a:pt x="1920240" y="0"/>
                        </a:cubicBezTo>
                        <a:cubicBezTo>
                          <a:pt x="1977926" y="-2847"/>
                          <a:pt x="2325911" y="-6884"/>
                          <a:pt x="2441448" y="0"/>
                        </a:cubicBezTo>
                        <a:cubicBezTo>
                          <a:pt x="2556985" y="6884"/>
                          <a:pt x="2631822" y="6977"/>
                          <a:pt x="2798064" y="0"/>
                        </a:cubicBezTo>
                        <a:cubicBezTo>
                          <a:pt x="2964306" y="-6977"/>
                          <a:pt x="3274078" y="-12213"/>
                          <a:pt x="3648456" y="0"/>
                        </a:cubicBezTo>
                        <a:cubicBezTo>
                          <a:pt x="4022834" y="12213"/>
                          <a:pt x="3857573" y="-925"/>
                          <a:pt x="4005072" y="0"/>
                        </a:cubicBezTo>
                        <a:cubicBezTo>
                          <a:pt x="4152571" y="925"/>
                          <a:pt x="4671117" y="36098"/>
                          <a:pt x="5020056" y="0"/>
                        </a:cubicBezTo>
                        <a:cubicBezTo>
                          <a:pt x="5368995" y="-36098"/>
                          <a:pt x="5129234" y="2763"/>
                          <a:pt x="5212080" y="0"/>
                        </a:cubicBezTo>
                        <a:cubicBezTo>
                          <a:pt x="5294926" y="-2763"/>
                          <a:pt x="5456351" y="-1340"/>
                          <a:pt x="5568696" y="0"/>
                        </a:cubicBezTo>
                        <a:cubicBezTo>
                          <a:pt x="5681041" y="1340"/>
                          <a:pt x="5957028" y="11791"/>
                          <a:pt x="6089904" y="0"/>
                        </a:cubicBezTo>
                        <a:cubicBezTo>
                          <a:pt x="6222780" y="-11791"/>
                          <a:pt x="6485557" y="8010"/>
                          <a:pt x="6611112" y="0"/>
                        </a:cubicBezTo>
                        <a:cubicBezTo>
                          <a:pt x="6736667" y="-8010"/>
                          <a:pt x="7207166" y="34517"/>
                          <a:pt x="7461504" y="0"/>
                        </a:cubicBezTo>
                        <a:cubicBezTo>
                          <a:pt x="7715842" y="-34517"/>
                          <a:pt x="7997652" y="4727"/>
                          <a:pt x="8476488" y="0"/>
                        </a:cubicBezTo>
                        <a:cubicBezTo>
                          <a:pt x="8955324" y="-4727"/>
                          <a:pt x="9009263" y="-31226"/>
                          <a:pt x="9326880" y="0"/>
                        </a:cubicBezTo>
                        <a:cubicBezTo>
                          <a:pt x="9644497" y="31226"/>
                          <a:pt x="9567141" y="-14781"/>
                          <a:pt x="9683496" y="0"/>
                        </a:cubicBezTo>
                        <a:cubicBezTo>
                          <a:pt x="9799851" y="14781"/>
                          <a:pt x="9804032" y="8468"/>
                          <a:pt x="9875520" y="0"/>
                        </a:cubicBezTo>
                        <a:cubicBezTo>
                          <a:pt x="9947008" y="-8468"/>
                          <a:pt x="9977677" y="-8510"/>
                          <a:pt x="10067544" y="0"/>
                        </a:cubicBezTo>
                        <a:cubicBezTo>
                          <a:pt x="10157411" y="8510"/>
                          <a:pt x="10259211" y="-4808"/>
                          <a:pt x="10424160" y="0"/>
                        </a:cubicBezTo>
                        <a:cubicBezTo>
                          <a:pt x="10589109" y="4808"/>
                          <a:pt x="10698874" y="12995"/>
                          <a:pt x="10945368" y="0"/>
                        </a:cubicBezTo>
                        <a:cubicBezTo>
                          <a:pt x="11191862" y="-12995"/>
                          <a:pt x="11497620" y="30979"/>
                          <a:pt x="11795760" y="0"/>
                        </a:cubicBezTo>
                        <a:cubicBezTo>
                          <a:pt x="12093900" y="-30979"/>
                          <a:pt x="12033359" y="17306"/>
                          <a:pt x="12152376" y="0"/>
                        </a:cubicBezTo>
                        <a:cubicBezTo>
                          <a:pt x="12271393" y="-17306"/>
                          <a:pt x="12698740" y="-6151"/>
                          <a:pt x="12838176" y="0"/>
                        </a:cubicBezTo>
                        <a:cubicBezTo>
                          <a:pt x="12977612" y="6151"/>
                          <a:pt x="13351157" y="-21667"/>
                          <a:pt x="13853160" y="0"/>
                        </a:cubicBezTo>
                        <a:cubicBezTo>
                          <a:pt x="14355163" y="21667"/>
                          <a:pt x="14035345" y="-172"/>
                          <a:pt x="14209776" y="0"/>
                        </a:cubicBezTo>
                        <a:cubicBezTo>
                          <a:pt x="14384207" y="172"/>
                          <a:pt x="14629222" y="-31393"/>
                          <a:pt x="14895576" y="0"/>
                        </a:cubicBezTo>
                        <a:cubicBezTo>
                          <a:pt x="15161930" y="31393"/>
                          <a:pt x="15418721" y="3319"/>
                          <a:pt x="15581376" y="0"/>
                        </a:cubicBezTo>
                        <a:cubicBezTo>
                          <a:pt x="15744031" y="-3319"/>
                          <a:pt x="15695632" y="-9543"/>
                          <a:pt x="15773400" y="0"/>
                        </a:cubicBezTo>
                        <a:cubicBezTo>
                          <a:pt x="15851168" y="9543"/>
                          <a:pt x="16150974" y="-26032"/>
                          <a:pt x="16459200" y="0"/>
                        </a:cubicBezTo>
                        <a:cubicBezTo>
                          <a:pt x="16459222" y="9322"/>
                          <a:pt x="16459920" y="14106"/>
                          <a:pt x="16459200" y="27432"/>
                        </a:cubicBezTo>
                        <a:cubicBezTo>
                          <a:pt x="16249330" y="65783"/>
                          <a:pt x="15931504" y="34569"/>
                          <a:pt x="15444216" y="27432"/>
                        </a:cubicBezTo>
                        <a:cubicBezTo>
                          <a:pt x="14956928" y="20295"/>
                          <a:pt x="15245263" y="43793"/>
                          <a:pt x="15087600" y="27432"/>
                        </a:cubicBezTo>
                        <a:cubicBezTo>
                          <a:pt x="14929937" y="11071"/>
                          <a:pt x="14595147" y="61679"/>
                          <a:pt x="14401800" y="27432"/>
                        </a:cubicBezTo>
                        <a:cubicBezTo>
                          <a:pt x="14208453" y="-6815"/>
                          <a:pt x="13937267" y="-2756"/>
                          <a:pt x="13551408" y="27432"/>
                        </a:cubicBezTo>
                        <a:cubicBezTo>
                          <a:pt x="13165549" y="57620"/>
                          <a:pt x="13244142" y="31152"/>
                          <a:pt x="13030200" y="27432"/>
                        </a:cubicBezTo>
                        <a:cubicBezTo>
                          <a:pt x="12816258" y="23712"/>
                          <a:pt x="12596900" y="37491"/>
                          <a:pt x="12179808" y="27432"/>
                        </a:cubicBezTo>
                        <a:cubicBezTo>
                          <a:pt x="11762716" y="17373"/>
                          <a:pt x="11577023" y="27593"/>
                          <a:pt x="11329416" y="27432"/>
                        </a:cubicBezTo>
                        <a:cubicBezTo>
                          <a:pt x="11081809" y="27271"/>
                          <a:pt x="10723385" y="19623"/>
                          <a:pt x="10479024" y="27432"/>
                        </a:cubicBezTo>
                        <a:cubicBezTo>
                          <a:pt x="10234663" y="35241"/>
                          <a:pt x="9989517" y="31460"/>
                          <a:pt x="9793224" y="27432"/>
                        </a:cubicBezTo>
                        <a:cubicBezTo>
                          <a:pt x="9596931" y="23404"/>
                          <a:pt x="9533524" y="22036"/>
                          <a:pt x="9436608" y="27432"/>
                        </a:cubicBezTo>
                        <a:cubicBezTo>
                          <a:pt x="9339692" y="32828"/>
                          <a:pt x="9173466" y="18472"/>
                          <a:pt x="9079992" y="27432"/>
                        </a:cubicBezTo>
                        <a:cubicBezTo>
                          <a:pt x="8986518" y="36392"/>
                          <a:pt x="8593794" y="42926"/>
                          <a:pt x="8229600" y="27432"/>
                        </a:cubicBezTo>
                        <a:cubicBezTo>
                          <a:pt x="7865406" y="11938"/>
                          <a:pt x="7848302" y="3496"/>
                          <a:pt x="7543800" y="27432"/>
                        </a:cubicBezTo>
                        <a:cubicBezTo>
                          <a:pt x="7239298" y="51368"/>
                          <a:pt x="7267744" y="29308"/>
                          <a:pt x="7187184" y="27432"/>
                        </a:cubicBezTo>
                        <a:cubicBezTo>
                          <a:pt x="7106624" y="25556"/>
                          <a:pt x="6904393" y="10681"/>
                          <a:pt x="6830568" y="27432"/>
                        </a:cubicBezTo>
                        <a:cubicBezTo>
                          <a:pt x="6756743" y="44183"/>
                          <a:pt x="6651191" y="39884"/>
                          <a:pt x="6473952" y="27432"/>
                        </a:cubicBezTo>
                        <a:cubicBezTo>
                          <a:pt x="6296713" y="14980"/>
                          <a:pt x="6119980" y="24308"/>
                          <a:pt x="5788152" y="27432"/>
                        </a:cubicBezTo>
                        <a:cubicBezTo>
                          <a:pt x="5456324" y="30556"/>
                          <a:pt x="5529306" y="26210"/>
                          <a:pt x="5431536" y="27432"/>
                        </a:cubicBezTo>
                        <a:cubicBezTo>
                          <a:pt x="5333766" y="28654"/>
                          <a:pt x="5016672" y="6571"/>
                          <a:pt x="4910328" y="27432"/>
                        </a:cubicBezTo>
                        <a:cubicBezTo>
                          <a:pt x="4803984" y="48293"/>
                          <a:pt x="4553431" y="43362"/>
                          <a:pt x="4389120" y="27432"/>
                        </a:cubicBezTo>
                        <a:cubicBezTo>
                          <a:pt x="4224809" y="11502"/>
                          <a:pt x="3616062" y="38135"/>
                          <a:pt x="3374136" y="27432"/>
                        </a:cubicBezTo>
                        <a:cubicBezTo>
                          <a:pt x="3132210" y="16729"/>
                          <a:pt x="3042843" y="45542"/>
                          <a:pt x="2852928" y="27432"/>
                        </a:cubicBezTo>
                        <a:cubicBezTo>
                          <a:pt x="2663013" y="9322"/>
                          <a:pt x="2455267" y="47011"/>
                          <a:pt x="2331720" y="27432"/>
                        </a:cubicBezTo>
                        <a:cubicBezTo>
                          <a:pt x="2208173" y="7853"/>
                          <a:pt x="1589346" y="70708"/>
                          <a:pt x="1316736" y="27432"/>
                        </a:cubicBezTo>
                        <a:cubicBezTo>
                          <a:pt x="1044126" y="-15844"/>
                          <a:pt x="1186720" y="35239"/>
                          <a:pt x="1124712" y="27432"/>
                        </a:cubicBezTo>
                        <a:cubicBezTo>
                          <a:pt x="1062704" y="19625"/>
                          <a:pt x="503031" y="33212"/>
                          <a:pt x="0" y="27432"/>
                        </a:cubicBezTo>
                        <a:cubicBezTo>
                          <a:pt x="-1295" y="16310"/>
                          <a:pt x="-432" y="13385"/>
                          <a:pt x="0" y="0"/>
                        </a:cubicBezTo>
                        <a:close/>
                      </a:path>
                      <a:path w="16459200" h="27432" stroke="0" extrusionOk="0">
                        <a:moveTo>
                          <a:pt x="0" y="0"/>
                        </a:moveTo>
                        <a:cubicBezTo>
                          <a:pt x="169209" y="4271"/>
                          <a:pt x="248605" y="9913"/>
                          <a:pt x="356616" y="0"/>
                        </a:cubicBezTo>
                        <a:cubicBezTo>
                          <a:pt x="464627" y="-9913"/>
                          <a:pt x="484749" y="7422"/>
                          <a:pt x="548640" y="0"/>
                        </a:cubicBezTo>
                        <a:cubicBezTo>
                          <a:pt x="612531" y="-7422"/>
                          <a:pt x="809859" y="-22"/>
                          <a:pt x="905256" y="0"/>
                        </a:cubicBezTo>
                        <a:cubicBezTo>
                          <a:pt x="1000653" y="22"/>
                          <a:pt x="1309175" y="26161"/>
                          <a:pt x="1591056" y="0"/>
                        </a:cubicBezTo>
                        <a:cubicBezTo>
                          <a:pt x="1872937" y="-26161"/>
                          <a:pt x="2030413" y="-34546"/>
                          <a:pt x="2441448" y="0"/>
                        </a:cubicBezTo>
                        <a:cubicBezTo>
                          <a:pt x="2852483" y="34546"/>
                          <a:pt x="3014836" y="32798"/>
                          <a:pt x="3456432" y="0"/>
                        </a:cubicBezTo>
                        <a:cubicBezTo>
                          <a:pt x="3898028" y="-32798"/>
                          <a:pt x="4190634" y="34192"/>
                          <a:pt x="4471416" y="0"/>
                        </a:cubicBezTo>
                        <a:cubicBezTo>
                          <a:pt x="4752198" y="-34192"/>
                          <a:pt x="4816290" y="10056"/>
                          <a:pt x="4992624" y="0"/>
                        </a:cubicBezTo>
                        <a:cubicBezTo>
                          <a:pt x="5168958" y="-10056"/>
                          <a:pt x="5425571" y="37166"/>
                          <a:pt x="5843016" y="0"/>
                        </a:cubicBezTo>
                        <a:cubicBezTo>
                          <a:pt x="6260461" y="-37166"/>
                          <a:pt x="6243365" y="-11909"/>
                          <a:pt x="6528816" y="0"/>
                        </a:cubicBezTo>
                        <a:cubicBezTo>
                          <a:pt x="6814267" y="11909"/>
                          <a:pt x="6865850" y="-3059"/>
                          <a:pt x="7050024" y="0"/>
                        </a:cubicBezTo>
                        <a:cubicBezTo>
                          <a:pt x="7234198" y="3059"/>
                          <a:pt x="7529059" y="-29032"/>
                          <a:pt x="7900416" y="0"/>
                        </a:cubicBezTo>
                        <a:cubicBezTo>
                          <a:pt x="8271773" y="29032"/>
                          <a:pt x="8040284" y="2293"/>
                          <a:pt x="8092440" y="0"/>
                        </a:cubicBezTo>
                        <a:cubicBezTo>
                          <a:pt x="8144596" y="-2293"/>
                          <a:pt x="8377772" y="18969"/>
                          <a:pt x="8613648" y="0"/>
                        </a:cubicBezTo>
                        <a:cubicBezTo>
                          <a:pt x="8849524" y="-18969"/>
                          <a:pt x="9039253" y="20479"/>
                          <a:pt x="9299448" y="0"/>
                        </a:cubicBezTo>
                        <a:cubicBezTo>
                          <a:pt x="9559643" y="-20479"/>
                          <a:pt x="9864452" y="14915"/>
                          <a:pt x="10149840" y="0"/>
                        </a:cubicBezTo>
                        <a:cubicBezTo>
                          <a:pt x="10435228" y="-14915"/>
                          <a:pt x="10504375" y="14787"/>
                          <a:pt x="10835640" y="0"/>
                        </a:cubicBezTo>
                        <a:cubicBezTo>
                          <a:pt x="11166905" y="-14787"/>
                          <a:pt x="11598715" y="31089"/>
                          <a:pt x="11850624" y="0"/>
                        </a:cubicBezTo>
                        <a:cubicBezTo>
                          <a:pt x="12102533" y="-31089"/>
                          <a:pt x="11992592" y="4447"/>
                          <a:pt x="12042648" y="0"/>
                        </a:cubicBezTo>
                        <a:cubicBezTo>
                          <a:pt x="12092704" y="-4447"/>
                          <a:pt x="12426578" y="2532"/>
                          <a:pt x="12728448" y="0"/>
                        </a:cubicBezTo>
                        <a:cubicBezTo>
                          <a:pt x="13030318" y="-2532"/>
                          <a:pt x="12877528" y="-7149"/>
                          <a:pt x="12920472" y="0"/>
                        </a:cubicBezTo>
                        <a:cubicBezTo>
                          <a:pt x="12963416" y="7149"/>
                          <a:pt x="13485109" y="-36483"/>
                          <a:pt x="13935456" y="0"/>
                        </a:cubicBezTo>
                        <a:cubicBezTo>
                          <a:pt x="14385803" y="36483"/>
                          <a:pt x="14219125" y="12279"/>
                          <a:pt x="14292072" y="0"/>
                        </a:cubicBezTo>
                        <a:cubicBezTo>
                          <a:pt x="14365019" y="-12279"/>
                          <a:pt x="14443877" y="8821"/>
                          <a:pt x="14484096" y="0"/>
                        </a:cubicBezTo>
                        <a:cubicBezTo>
                          <a:pt x="14524315" y="-8821"/>
                          <a:pt x="14905426" y="-30068"/>
                          <a:pt x="15169896" y="0"/>
                        </a:cubicBezTo>
                        <a:cubicBezTo>
                          <a:pt x="15434366" y="30068"/>
                          <a:pt x="15424434" y="12479"/>
                          <a:pt x="15526512" y="0"/>
                        </a:cubicBezTo>
                        <a:cubicBezTo>
                          <a:pt x="15628590" y="-12479"/>
                          <a:pt x="16062010" y="-12069"/>
                          <a:pt x="16459200" y="0"/>
                        </a:cubicBezTo>
                        <a:cubicBezTo>
                          <a:pt x="16459049" y="7706"/>
                          <a:pt x="16460087" y="13931"/>
                          <a:pt x="16459200" y="27432"/>
                        </a:cubicBezTo>
                        <a:cubicBezTo>
                          <a:pt x="16315339" y="20935"/>
                          <a:pt x="16231909" y="42819"/>
                          <a:pt x="16102584" y="27432"/>
                        </a:cubicBezTo>
                        <a:cubicBezTo>
                          <a:pt x="15973259" y="12045"/>
                          <a:pt x="15580560" y="51242"/>
                          <a:pt x="15416784" y="27432"/>
                        </a:cubicBezTo>
                        <a:cubicBezTo>
                          <a:pt x="15253008" y="3622"/>
                          <a:pt x="15181626" y="26334"/>
                          <a:pt x="15060168" y="27432"/>
                        </a:cubicBezTo>
                        <a:cubicBezTo>
                          <a:pt x="14938710" y="28530"/>
                          <a:pt x="14400846" y="21299"/>
                          <a:pt x="14209776" y="27432"/>
                        </a:cubicBezTo>
                        <a:cubicBezTo>
                          <a:pt x="14018706" y="33565"/>
                          <a:pt x="13805385" y="48505"/>
                          <a:pt x="13688568" y="27432"/>
                        </a:cubicBezTo>
                        <a:cubicBezTo>
                          <a:pt x="13571751" y="6359"/>
                          <a:pt x="13472548" y="26552"/>
                          <a:pt x="13331952" y="27432"/>
                        </a:cubicBezTo>
                        <a:cubicBezTo>
                          <a:pt x="13191356" y="28312"/>
                          <a:pt x="13234055" y="20883"/>
                          <a:pt x="13139928" y="27432"/>
                        </a:cubicBezTo>
                        <a:cubicBezTo>
                          <a:pt x="13045801" y="33981"/>
                          <a:pt x="12707747" y="18669"/>
                          <a:pt x="12454128" y="27432"/>
                        </a:cubicBezTo>
                        <a:cubicBezTo>
                          <a:pt x="12200509" y="36195"/>
                          <a:pt x="11974339" y="1821"/>
                          <a:pt x="11603736" y="27432"/>
                        </a:cubicBezTo>
                        <a:cubicBezTo>
                          <a:pt x="11233133" y="53043"/>
                          <a:pt x="11202281" y="15642"/>
                          <a:pt x="10917936" y="27432"/>
                        </a:cubicBezTo>
                        <a:cubicBezTo>
                          <a:pt x="10633591" y="39222"/>
                          <a:pt x="10351188" y="-7651"/>
                          <a:pt x="9902952" y="27432"/>
                        </a:cubicBezTo>
                        <a:cubicBezTo>
                          <a:pt x="9454716" y="62515"/>
                          <a:pt x="9540812" y="35851"/>
                          <a:pt x="9381744" y="27432"/>
                        </a:cubicBezTo>
                        <a:cubicBezTo>
                          <a:pt x="9222676" y="19013"/>
                          <a:pt x="9279274" y="24639"/>
                          <a:pt x="9189720" y="27432"/>
                        </a:cubicBezTo>
                        <a:cubicBezTo>
                          <a:pt x="9100166" y="30225"/>
                          <a:pt x="9040114" y="24993"/>
                          <a:pt x="8997696" y="27432"/>
                        </a:cubicBezTo>
                        <a:cubicBezTo>
                          <a:pt x="8955278" y="29871"/>
                          <a:pt x="8568270" y="-9750"/>
                          <a:pt x="8147304" y="27432"/>
                        </a:cubicBezTo>
                        <a:cubicBezTo>
                          <a:pt x="7726338" y="64614"/>
                          <a:pt x="7756575" y="58097"/>
                          <a:pt x="7461504" y="27432"/>
                        </a:cubicBezTo>
                        <a:cubicBezTo>
                          <a:pt x="7166433" y="-3233"/>
                          <a:pt x="6691777" y="23003"/>
                          <a:pt x="6446520" y="27432"/>
                        </a:cubicBezTo>
                        <a:cubicBezTo>
                          <a:pt x="6201263" y="31861"/>
                          <a:pt x="6055564" y="5822"/>
                          <a:pt x="5760720" y="27432"/>
                        </a:cubicBezTo>
                        <a:cubicBezTo>
                          <a:pt x="5465876" y="49042"/>
                          <a:pt x="5182562" y="-15037"/>
                          <a:pt x="4910328" y="27432"/>
                        </a:cubicBezTo>
                        <a:cubicBezTo>
                          <a:pt x="4638094" y="69901"/>
                          <a:pt x="4524349" y="1902"/>
                          <a:pt x="4224528" y="27432"/>
                        </a:cubicBezTo>
                        <a:cubicBezTo>
                          <a:pt x="3924707" y="52962"/>
                          <a:pt x="3780041" y="5974"/>
                          <a:pt x="3538728" y="27432"/>
                        </a:cubicBezTo>
                        <a:cubicBezTo>
                          <a:pt x="3297415" y="48890"/>
                          <a:pt x="3195183" y="15951"/>
                          <a:pt x="3017520" y="27432"/>
                        </a:cubicBezTo>
                        <a:cubicBezTo>
                          <a:pt x="2839857" y="38913"/>
                          <a:pt x="2369331" y="20768"/>
                          <a:pt x="2167128" y="27432"/>
                        </a:cubicBezTo>
                        <a:cubicBezTo>
                          <a:pt x="1964925" y="34096"/>
                          <a:pt x="1784521" y="20363"/>
                          <a:pt x="1481328" y="27432"/>
                        </a:cubicBezTo>
                        <a:cubicBezTo>
                          <a:pt x="1178135" y="34501"/>
                          <a:pt x="971590" y="55923"/>
                          <a:pt x="630936" y="27432"/>
                        </a:cubicBezTo>
                        <a:cubicBezTo>
                          <a:pt x="290282" y="-1059"/>
                          <a:pt x="133182" y="8818"/>
                          <a:pt x="0" y="27432"/>
                        </a:cubicBezTo>
                        <a:cubicBezTo>
                          <a:pt x="-1246" y="21545"/>
                          <a:pt x="-1312" y="127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vector graphics&#10;&#10;Description automatically generated">
            <a:extLst>
              <a:ext uri="{FF2B5EF4-FFF2-40B4-BE49-F238E27FC236}">
                <a16:creationId xmlns:a16="http://schemas.microsoft.com/office/drawing/2014/main" id="{E071928A-66E4-E744-834C-6473A12E418B}"/>
              </a:ext>
            </a:extLst>
          </p:cNvPr>
          <p:cNvPicPr>
            <a:picLocks noChangeAspect="1"/>
          </p:cNvPicPr>
          <p:nvPr/>
        </p:nvPicPr>
        <p:blipFill rotWithShape="1">
          <a:blip r:embed="rId2">
            <a:extLst>
              <a:ext uri="{28A0092B-C50C-407E-A947-70E740481C1C}">
                <a14:useLocalDpi xmlns:a14="http://schemas.microsoft.com/office/drawing/2010/main" val="0"/>
              </a:ext>
            </a:extLst>
          </a:blip>
          <a:srcRect r="1" b="5315"/>
          <a:stretch/>
        </p:blipFill>
        <p:spPr>
          <a:xfrm>
            <a:off x="858738" y="3003084"/>
            <a:ext cx="5915773" cy="627609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Rectangle 2">
            <a:extLst>
              <a:ext uri="{FF2B5EF4-FFF2-40B4-BE49-F238E27FC236}">
                <a16:creationId xmlns:a16="http://schemas.microsoft.com/office/drawing/2014/main" id="{BF2ED8D9-D8B5-5049-87B6-E85C9E5892B5}"/>
              </a:ext>
            </a:extLst>
          </p:cNvPr>
          <p:cNvSpPr/>
          <p:nvPr/>
        </p:nvSpPr>
        <p:spPr>
          <a:xfrm>
            <a:off x="7358932" y="3106974"/>
            <a:ext cx="10070328" cy="6172200"/>
          </a:xfrm>
          <a:prstGeom prst="rect">
            <a:avLst/>
          </a:prstGeom>
        </p:spPr>
        <p:txBody>
          <a:bodyPr vert="horz" lIns="91440" tIns="45720" rIns="91440" bIns="45720" rtlCol="0" anchor="t">
            <a:normAutofit/>
          </a:bodyPr>
          <a:lstStyle/>
          <a:p>
            <a:pPr marL="228599" indent="-228600">
              <a:lnSpc>
                <a:spcPct val="90000"/>
              </a:lnSpc>
              <a:spcAft>
                <a:spcPts val="1200"/>
              </a:spcAft>
              <a:buSzPct val="100000"/>
              <a:buFont typeface="Arial" panose="020B0604020202020204" pitchFamily="34" charset="0"/>
              <a:buChar char="•"/>
              <a:defRPr sz="2900">
                <a:latin typeface="Helvetica Neue Medium"/>
                <a:ea typeface="Helvetica Neue Medium"/>
                <a:cs typeface="Helvetica Neue Medium"/>
                <a:sym typeface="Helvetica Neue Medium"/>
              </a:defRPr>
            </a:pPr>
            <a:r>
              <a:rPr lang="en-US" sz="2800" dirty="0">
                <a:latin typeface="Georgia" panose="02040502050405020303" pitchFamily="18" charset="0"/>
              </a:rPr>
              <a:t>Spiritual practices such as prayer, meditation, or contemplation </a:t>
            </a:r>
            <a:endParaRPr lang="en-US" sz="2800" dirty="0">
              <a:latin typeface="Georgia" panose="02040502050405020303" pitchFamily="18" charset="0"/>
              <a:sym typeface="Helvetica Neue"/>
            </a:endParaRPr>
          </a:p>
          <a:p>
            <a:pPr marL="228599" indent="-228600">
              <a:lnSpc>
                <a:spcPct val="90000"/>
              </a:lnSpc>
              <a:spcAft>
                <a:spcPts val="1200"/>
              </a:spcAft>
              <a:buSzPct val="100000"/>
              <a:buFont typeface="Arial" panose="020B0604020202020204" pitchFamily="34" charset="0"/>
              <a:buChar char="•"/>
              <a:defRPr sz="2900">
                <a:latin typeface="Helvetica Neue Medium"/>
                <a:ea typeface="Helvetica Neue Medium"/>
                <a:cs typeface="Helvetica Neue Medium"/>
                <a:sym typeface="Helvetica Neue Medium"/>
              </a:defRPr>
            </a:pPr>
            <a:r>
              <a:rPr lang="en-US" sz="2800" dirty="0">
                <a:latin typeface="Georgia" panose="02040502050405020303" pitchFamily="18" charset="0"/>
              </a:rPr>
              <a:t>Participating in community – local, social, hobbies, spiritual, co-visioning</a:t>
            </a:r>
            <a:endParaRPr lang="en-US" sz="2800" dirty="0">
              <a:latin typeface="Georgia" panose="02040502050405020303" pitchFamily="18" charset="0"/>
              <a:sym typeface="Helvetica Neue"/>
            </a:endParaRPr>
          </a:p>
          <a:p>
            <a:pPr marL="228599" indent="-228600">
              <a:lnSpc>
                <a:spcPct val="90000"/>
              </a:lnSpc>
              <a:spcAft>
                <a:spcPts val="1200"/>
              </a:spcAft>
              <a:buSzPct val="100000"/>
              <a:buFont typeface="Arial" panose="020B0604020202020204" pitchFamily="34" charset="0"/>
              <a:buChar char="•"/>
              <a:defRPr sz="2900">
                <a:latin typeface="Helvetica Neue Medium"/>
                <a:ea typeface="Helvetica Neue Medium"/>
                <a:cs typeface="Helvetica Neue Medium"/>
                <a:sym typeface="Helvetica Neue Medium"/>
              </a:defRPr>
            </a:pPr>
            <a:r>
              <a:rPr lang="en-US" sz="2800" dirty="0">
                <a:latin typeface="Georgia" panose="02040502050405020303" pitchFamily="18" charset="0"/>
              </a:rPr>
              <a:t>Spending time with family and friends</a:t>
            </a:r>
            <a:endParaRPr lang="en-US" sz="2800" dirty="0">
              <a:latin typeface="Georgia" panose="02040502050405020303" pitchFamily="18" charset="0"/>
              <a:sym typeface="Helvetica Neue"/>
            </a:endParaRPr>
          </a:p>
          <a:p>
            <a:pPr marL="228599" indent="-228600">
              <a:lnSpc>
                <a:spcPct val="90000"/>
              </a:lnSpc>
              <a:spcAft>
                <a:spcPts val="1200"/>
              </a:spcAft>
              <a:buSzPct val="100000"/>
              <a:buFont typeface="Arial" panose="020B0604020202020204" pitchFamily="34" charset="0"/>
              <a:buChar char="•"/>
              <a:defRPr sz="2900">
                <a:latin typeface="Helvetica Neue Medium"/>
                <a:ea typeface="Helvetica Neue Medium"/>
                <a:cs typeface="Helvetica Neue Medium"/>
                <a:sym typeface="Helvetica Neue Medium"/>
              </a:defRPr>
            </a:pPr>
            <a:r>
              <a:rPr lang="en-US" sz="2800" dirty="0">
                <a:latin typeface="Georgia" panose="02040502050405020303" pitchFamily="18" charset="0"/>
              </a:rPr>
              <a:t>Accessing peer support or mentorship </a:t>
            </a:r>
          </a:p>
          <a:p>
            <a:pPr marL="228599" indent="-228600">
              <a:lnSpc>
                <a:spcPct val="90000"/>
              </a:lnSpc>
              <a:spcAft>
                <a:spcPts val="1200"/>
              </a:spcAft>
              <a:buSzPct val="100000"/>
              <a:buFont typeface="Arial" panose="020B0604020202020204" pitchFamily="34" charset="0"/>
              <a:buChar char="•"/>
              <a:defRPr sz="2900">
                <a:latin typeface="Helvetica Neue Medium"/>
                <a:ea typeface="Helvetica Neue Medium"/>
                <a:cs typeface="Helvetica Neue Medium"/>
                <a:sym typeface="Helvetica Neue Medium"/>
              </a:defRPr>
            </a:pPr>
            <a:r>
              <a:rPr lang="en-US" sz="2800" dirty="0">
                <a:latin typeface="Georgia" panose="02040502050405020303" pitchFamily="18" charset="0"/>
              </a:rPr>
              <a:t>Connecting with self through meditation, journaling, and self-reflection</a:t>
            </a:r>
            <a:endParaRPr lang="en-US" sz="2800" dirty="0">
              <a:latin typeface="Georgia" panose="02040502050405020303" pitchFamily="18" charset="0"/>
              <a:sym typeface="Helvetica Neue"/>
            </a:endParaRPr>
          </a:p>
          <a:p>
            <a:pPr marL="228599" indent="-228600">
              <a:lnSpc>
                <a:spcPct val="90000"/>
              </a:lnSpc>
              <a:spcAft>
                <a:spcPts val="1200"/>
              </a:spcAft>
              <a:buSzPct val="100000"/>
              <a:buFont typeface="Arial" panose="020B0604020202020204" pitchFamily="34" charset="0"/>
              <a:buChar char="•"/>
              <a:defRPr sz="2900">
                <a:latin typeface="Helvetica Neue Medium"/>
                <a:ea typeface="Helvetica Neue Medium"/>
                <a:cs typeface="Helvetica Neue Medium"/>
                <a:sym typeface="Helvetica Neue Medium"/>
              </a:defRPr>
            </a:pPr>
            <a:r>
              <a:rPr lang="en-US" sz="2800" dirty="0">
                <a:latin typeface="Georgia" panose="02040502050405020303" pitchFamily="18" charset="0"/>
              </a:rPr>
              <a:t>Spending time in nature</a:t>
            </a:r>
            <a:endParaRPr lang="en-US" sz="2800" dirty="0">
              <a:latin typeface="Georgia" panose="02040502050405020303" pitchFamily="18" charset="0"/>
              <a:sym typeface="Helvetica Neue"/>
            </a:endParaRPr>
          </a:p>
          <a:p>
            <a:pPr marL="228599" indent="-228600">
              <a:lnSpc>
                <a:spcPct val="90000"/>
              </a:lnSpc>
              <a:spcAft>
                <a:spcPts val="1200"/>
              </a:spcAft>
              <a:buSzPct val="100000"/>
              <a:buFont typeface="Arial" panose="020B0604020202020204" pitchFamily="34" charset="0"/>
              <a:buChar char="•"/>
              <a:defRPr sz="2900">
                <a:latin typeface="Helvetica Neue Medium"/>
                <a:ea typeface="Helvetica Neue Medium"/>
                <a:cs typeface="Helvetica Neue Medium"/>
                <a:sym typeface="Helvetica Neue Medium"/>
              </a:defRPr>
            </a:pPr>
            <a:r>
              <a:rPr lang="en-US" sz="2800" dirty="0">
                <a:latin typeface="Georgia" panose="02040502050405020303" pitchFamily="18" charset="0"/>
              </a:rPr>
              <a:t>Creativity activities or hobbies</a:t>
            </a:r>
          </a:p>
          <a:p>
            <a:pPr marL="228599" indent="-228600">
              <a:lnSpc>
                <a:spcPct val="90000"/>
              </a:lnSpc>
              <a:spcAft>
                <a:spcPts val="1200"/>
              </a:spcAft>
              <a:buSzPct val="100000"/>
              <a:buFont typeface="Arial" panose="020B0604020202020204" pitchFamily="34" charset="0"/>
              <a:buChar char="•"/>
              <a:defRPr sz="2900">
                <a:latin typeface="Helvetica Neue Medium"/>
                <a:ea typeface="Helvetica Neue Medium"/>
                <a:cs typeface="Helvetica Neue Medium"/>
                <a:sym typeface="Helvetica Neue Medium"/>
              </a:defRPr>
            </a:pPr>
            <a:r>
              <a:rPr lang="en-US" sz="2800" dirty="0">
                <a:latin typeface="Georgia" panose="02040502050405020303" pitchFamily="18" charset="0"/>
                <a:sym typeface="Helvetica Neue"/>
              </a:rPr>
              <a:t>Listening to or playing music</a:t>
            </a:r>
          </a:p>
          <a:p>
            <a:pPr marL="228599" indent="-228600">
              <a:lnSpc>
                <a:spcPct val="90000"/>
              </a:lnSpc>
              <a:spcAft>
                <a:spcPts val="1200"/>
              </a:spcAft>
              <a:buSzPct val="100000"/>
              <a:buFont typeface="Arial" panose="020B0604020202020204" pitchFamily="34" charset="0"/>
              <a:buChar char="•"/>
              <a:defRPr sz="2900">
                <a:latin typeface="Helvetica Neue Medium"/>
                <a:ea typeface="Helvetica Neue Medium"/>
                <a:cs typeface="Helvetica Neue Medium"/>
                <a:sym typeface="Helvetica Neue Medium"/>
              </a:defRPr>
            </a:pPr>
            <a:r>
              <a:rPr lang="en-US" sz="2800" dirty="0">
                <a:latin typeface="Georgia" panose="02040502050405020303" pitchFamily="18" charset="0"/>
                <a:sym typeface="Helvetica Neue"/>
              </a:rPr>
              <a:t>Journaling or letter writing to self or others</a:t>
            </a:r>
          </a:p>
        </p:txBody>
      </p:sp>
    </p:spTree>
    <p:extLst>
      <p:ext uri="{BB962C8B-B14F-4D97-AF65-F5344CB8AC3E}">
        <p14:creationId xmlns:p14="http://schemas.microsoft.com/office/powerpoint/2010/main" val="840495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orest of trees&#10;&#10;Description automatically generated with low confidence">
            <a:extLst>
              <a:ext uri="{FF2B5EF4-FFF2-40B4-BE49-F238E27FC236}">
                <a16:creationId xmlns:a16="http://schemas.microsoft.com/office/drawing/2014/main" id="{C9034BCD-7553-0349-B7BE-88C82C98BA27}"/>
              </a:ext>
            </a:extLst>
          </p:cNvPr>
          <p:cNvPicPr>
            <a:picLocks noChangeAspect="1"/>
          </p:cNvPicPr>
          <p:nvPr/>
        </p:nvPicPr>
        <p:blipFill rotWithShape="1">
          <a:blip r:embed="rId2"/>
          <a:srcRect t="12484" b="660"/>
          <a:stretch/>
        </p:blipFill>
        <p:spPr>
          <a:xfrm>
            <a:off x="30" y="1923"/>
            <a:ext cx="18287970" cy="10285077"/>
          </a:xfrm>
          <a:prstGeom prst="rect">
            <a:avLst/>
          </a:prstGeom>
        </p:spPr>
      </p:pic>
    </p:spTree>
    <p:extLst>
      <p:ext uri="{BB962C8B-B14F-4D97-AF65-F5344CB8AC3E}">
        <p14:creationId xmlns:p14="http://schemas.microsoft.com/office/powerpoint/2010/main" val="2547293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3856E9-4239-4EE7-A372-FDCF4882F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CC9CDCF-90F8-42B0-BD0A-794C52688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45142"/>
            <a:ext cx="18287543"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3" name="Group 12">
            <a:extLst>
              <a:ext uri="{FF2B5EF4-FFF2-40B4-BE49-F238E27FC236}">
                <a16:creationId xmlns:a16="http://schemas.microsoft.com/office/drawing/2014/main" id="{C07D05FE-3FB8-4314-A050-9AB40814D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6" y="-16828"/>
            <a:ext cx="8470462" cy="9724612"/>
            <a:chOff x="-19221" y="0"/>
            <a:chExt cx="5646974" cy="6483075"/>
          </a:xfrm>
        </p:grpSpPr>
        <p:sp>
          <p:nvSpPr>
            <p:cNvPr id="14" name="Freeform: Shape 13">
              <a:extLst>
                <a:ext uri="{FF2B5EF4-FFF2-40B4-BE49-F238E27FC236}">
                  <a16:creationId xmlns:a16="http://schemas.microsoft.com/office/drawing/2014/main" id="{BDDC6C42-DDD5-4105-85F2-9C052563A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FB95E12-4EF0-42F7-BCF9-AD31B4C8E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2338F8B2-67A9-4086-9341-7705CAB6F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653AAAF-CCEF-494B-9366-16BB3815A6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34B356D9-49C3-412F-8E03-AC9AE8371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0B352207-3359-894D-AD29-33C802F8184D}"/>
              </a:ext>
            </a:extLst>
          </p:cNvPr>
          <p:cNvSpPr>
            <a:spLocks noGrp="1"/>
          </p:cNvSpPr>
          <p:nvPr>
            <p:ph type="title"/>
          </p:nvPr>
        </p:nvSpPr>
        <p:spPr>
          <a:xfrm>
            <a:off x="1207008" y="3034854"/>
            <a:ext cx="5489665" cy="4231362"/>
          </a:xfrm>
        </p:spPr>
        <p:txBody>
          <a:bodyPr vert="horz" lIns="91440" tIns="45720" rIns="91440" bIns="45720" rtlCol="0" anchor="ctr">
            <a:normAutofit/>
          </a:bodyPr>
          <a:lstStyle/>
          <a:p>
            <a:pPr algn="l">
              <a:lnSpc>
                <a:spcPct val="90000"/>
              </a:lnSpc>
            </a:pPr>
            <a:r>
              <a:rPr lang="en-US" sz="6000" b="1" kern="1200" dirty="0">
                <a:solidFill>
                  <a:schemeClr val="tx2"/>
                </a:solidFill>
                <a:latin typeface="+mj-lt"/>
                <a:ea typeface="+mj-ea"/>
                <a:cs typeface="+mj-cs"/>
              </a:rPr>
              <a:t>Integrating Compassion into Self-Care &amp; Resilience Planning</a:t>
            </a:r>
          </a:p>
        </p:txBody>
      </p:sp>
      <p:graphicFrame>
        <p:nvGraphicFramePr>
          <p:cNvPr id="5" name="TextBox 2">
            <a:extLst>
              <a:ext uri="{FF2B5EF4-FFF2-40B4-BE49-F238E27FC236}">
                <a16:creationId xmlns:a16="http://schemas.microsoft.com/office/drawing/2014/main" id="{0E31A1DB-C1A0-4109-8E12-F377146D176E}"/>
              </a:ext>
            </a:extLst>
          </p:cNvPr>
          <p:cNvGraphicFramePr/>
          <p:nvPr>
            <p:extLst>
              <p:ext uri="{D42A27DB-BD31-4B8C-83A1-F6EECF244321}">
                <p14:modId xmlns:p14="http://schemas.microsoft.com/office/powerpoint/2010/main" val="3228150216"/>
              </p:ext>
            </p:extLst>
          </p:nvPr>
        </p:nvGraphicFramePr>
        <p:xfrm>
          <a:off x="9136857" y="1433479"/>
          <a:ext cx="7673236" cy="7421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1255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Stethoscope">
            <a:extLst>
              <a:ext uri="{FF2B5EF4-FFF2-40B4-BE49-F238E27FC236}">
                <a16:creationId xmlns:a16="http://schemas.microsoft.com/office/drawing/2014/main" id="{FB96F874-5A1D-4883-9840-CB139511E3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5654" y="2715418"/>
            <a:ext cx="4856163" cy="4856163"/>
          </a:xfrm>
          <a:custGeom>
            <a:avLst/>
            <a:gdLst/>
            <a:ahLst/>
            <a:cxnLst/>
            <a:rect l="l" t="t" r="r" b="b"/>
            <a:pathLst>
              <a:path w="4141760" h="4377846">
                <a:moveTo>
                  <a:pt x="0" y="0"/>
                </a:moveTo>
                <a:lnTo>
                  <a:pt x="4141760" y="0"/>
                </a:lnTo>
                <a:lnTo>
                  <a:pt x="4141760" y="4377846"/>
                </a:lnTo>
                <a:lnTo>
                  <a:pt x="0" y="4377846"/>
                </a:lnTo>
                <a:close/>
              </a:path>
            </a:pathLst>
          </a:custGeom>
        </p:spPr>
      </p:pic>
      <p:pic>
        <p:nvPicPr>
          <p:cNvPr id="5" name="Picture 4" descr="A piece of paper with writing&#10;&#10;Description automatically generated with medium confidence">
            <a:extLst>
              <a:ext uri="{FF2B5EF4-FFF2-40B4-BE49-F238E27FC236}">
                <a16:creationId xmlns:a16="http://schemas.microsoft.com/office/drawing/2014/main" id="{3CDB005C-245A-614C-B99C-E18A22486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1866900"/>
            <a:ext cx="10733718" cy="7239346"/>
          </a:xfrm>
          <a:prstGeom prst="rect">
            <a:avLst/>
          </a:prstGeom>
        </p:spPr>
      </p:pic>
      <p:sp>
        <p:nvSpPr>
          <p:cNvPr id="4" name="Title 3">
            <a:extLst>
              <a:ext uri="{FF2B5EF4-FFF2-40B4-BE49-F238E27FC236}">
                <a16:creationId xmlns:a16="http://schemas.microsoft.com/office/drawing/2014/main" id="{735D8012-D789-3744-812D-4CFE22CE79C4}"/>
              </a:ext>
            </a:extLst>
          </p:cNvPr>
          <p:cNvSpPr>
            <a:spLocks noGrp="1"/>
          </p:cNvSpPr>
          <p:nvPr>
            <p:ph type="title"/>
          </p:nvPr>
        </p:nvSpPr>
        <p:spPr>
          <a:xfrm>
            <a:off x="7500459" y="380826"/>
            <a:ext cx="8229600" cy="1143000"/>
          </a:xfrm>
        </p:spPr>
        <p:txBody>
          <a:bodyPr>
            <a:normAutofit fontScale="90000"/>
          </a:bodyPr>
          <a:lstStyle/>
          <a:p>
            <a:r>
              <a:rPr lang="en-US" b="1" dirty="0">
                <a:latin typeface="Georgia" panose="02040502050405020303" pitchFamily="18" charset="0"/>
              </a:rPr>
              <a:t>One Doctor’s Compassion RX</a:t>
            </a:r>
          </a:p>
        </p:txBody>
      </p:sp>
    </p:spTree>
    <p:extLst>
      <p:ext uri="{BB962C8B-B14F-4D97-AF65-F5344CB8AC3E}">
        <p14:creationId xmlns:p14="http://schemas.microsoft.com/office/powerpoint/2010/main" val="1601300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5F85D105-660B-984D-999D-4E59270DC7B5}"/>
              </a:ext>
            </a:extLst>
          </p:cNvPr>
          <p:cNvPicPr>
            <a:picLocks noGrp="1" noChangeAspect="1"/>
          </p:cNvPicPr>
          <p:nvPr>
            <p:ph idx="1"/>
          </p:nvPr>
        </p:nvPicPr>
        <p:blipFill rotWithShape="1">
          <a:blip r:embed="rId2"/>
          <a:srcRect t="11879" b="12884"/>
          <a:stretch/>
        </p:blipFill>
        <p:spPr>
          <a:xfrm>
            <a:off x="30" y="1923"/>
            <a:ext cx="18287970" cy="10285077"/>
          </a:xfrm>
          <a:prstGeom prst="rect">
            <a:avLst/>
          </a:prstGeom>
        </p:spPr>
      </p:pic>
    </p:spTree>
    <p:extLst>
      <p:ext uri="{BB962C8B-B14F-4D97-AF65-F5344CB8AC3E}">
        <p14:creationId xmlns:p14="http://schemas.microsoft.com/office/powerpoint/2010/main" val="826117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1AB380-49D1-E14B-8CA4-F43788AB76C2}"/>
              </a:ext>
            </a:extLst>
          </p:cNvPr>
          <p:cNvSpPr txBox="1"/>
          <p:nvPr/>
        </p:nvSpPr>
        <p:spPr>
          <a:xfrm>
            <a:off x="1257298" y="436634"/>
            <a:ext cx="15773399" cy="2449317"/>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6000" b="1" i="1" dirty="0">
                <a:latin typeface="Georgia" panose="02040502050405020303" pitchFamily="18" charset="0"/>
                <a:ea typeface="+mj-ea"/>
                <a:cs typeface="+mj-cs"/>
              </a:rPr>
              <a:t>Carry These with You…</a:t>
            </a:r>
          </a:p>
          <a:p>
            <a:pPr algn="ctr">
              <a:lnSpc>
                <a:spcPct val="90000"/>
              </a:lnSpc>
              <a:spcBef>
                <a:spcPct val="0"/>
              </a:spcBef>
              <a:spcAft>
                <a:spcPts val="600"/>
              </a:spcAft>
            </a:pPr>
            <a:endParaRPr lang="en-US" sz="6000" b="1" dirty="0">
              <a:latin typeface="Georgia" panose="02040502050405020303" pitchFamily="18" charset="0"/>
              <a:ea typeface="+mj-ea"/>
              <a:cs typeface="+mj-cs"/>
            </a:endParaRPr>
          </a:p>
          <a:p>
            <a:pPr algn="ctr">
              <a:lnSpc>
                <a:spcPct val="90000"/>
              </a:lnSpc>
              <a:spcBef>
                <a:spcPct val="0"/>
              </a:spcBef>
              <a:spcAft>
                <a:spcPts val="600"/>
              </a:spcAft>
            </a:pPr>
            <a:r>
              <a:rPr lang="en-US" sz="6000" b="1" dirty="0">
                <a:latin typeface="Georgia" panose="02040502050405020303" pitchFamily="18" charset="0"/>
                <a:ea typeface="+mj-ea"/>
                <a:cs typeface="+mj-cs"/>
              </a:rPr>
              <a:t>Three</a:t>
            </a:r>
            <a:r>
              <a:rPr lang="en-US" sz="6000" b="1" kern="1200" dirty="0">
                <a:solidFill>
                  <a:schemeClr val="tx1"/>
                </a:solidFill>
                <a:latin typeface="Georgia" panose="02040502050405020303" pitchFamily="18" charset="0"/>
                <a:ea typeface="+mj-ea"/>
                <a:cs typeface="+mj-cs"/>
              </a:rPr>
              <a:t> Elements of Self-Compassion</a:t>
            </a:r>
          </a:p>
        </p:txBody>
      </p:sp>
      <p:pic>
        <p:nvPicPr>
          <p:cNvPr id="6" name="Picture 5" descr="A picture containing diagram&#10;&#10;Description automatically generated">
            <a:extLst>
              <a:ext uri="{FF2B5EF4-FFF2-40B4-BE49-F238E27FC236}">
                <a16:creationId xmlns:a16="http://schemas.microsoft.com/office/drawing/2014/main" id="{8B0AB096-015C-F349-8D5F-8904553FE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298" y="3286062"/>
            <a:ext cx="15773398" cy="5954454"/>
          </a:xfrm>
          <a:prstGeom prst="rect">
            <a:avLst/>
          </a:prstGeom>
        </p:spPr>
      </p:pic>
      <p:sp>
        <p:nvSpPr>
          <p:cNvPr id="7" name="TextBox 6">
            <a:extLst>
              <a:ext uri="{FF2B5EF4-FFF2-40B4-BE49-F238E27FC236}">
                <a16:creationId xmlns:a16="http://schemas.microsoft.com/office/drawing/2014/main" id="{4BBB7424-D969-0842-B57B-EF75EAB7FDDA}"/>
              </a:ext>
            </a:extLst>
          </p:cNvPr>
          <p:cNvSpPr txBox="1"/>
          <p:nvPr/>
        </p:nvSpPr>
        <p:spPr>
          <a:xfrm flipH="1">
            <a:off x="9372600" y="9571494"/>
            <a:ext cx="8425869" cy="707886"/>
          </a:xfrm>
          <a:prstGeom prst="rect">
            <a:avLst/>
          </a:prstGeom>
          <a:noFill/>
        </p:spPr>
        <p:txBody>
          <a:bodyPr wrap="square" rtlCol="0">
            <a:spAutoFit/>
          </a:bodyPr>
          <a:lstStyle/>
          <a:p>
            <a:pPr algn="r"/>
            <a:r>
              <a:rPr lang="en-US" sz="2000" dirty="0">
                <a:latin typeface="Georgia" panose="02040502050405020303" pitchFamily="18" charset="0"/>
              </a:rPr>
              <a:t>Image source: @THEU; Content Source: Neff &amp; </a:t>
            </a:r>
            <a:r>
              <a:rPr lang="en-US" sz="2000" dirty="0" err="1">
                <a:latin typeface="Georgia" panose="02040502050405020303" pitchFamily="18" charset="0"/>
              </a:rPr>
              <a:t>Germer</a:t>
            </a:r>
            <a:r>
              <a:rPr lang="en-US" sz="2000" dirty="0">
                <a:latin typeface="Georgia" panose="02040502050405020303" pitchFamily="18" charset="0"/>
              </a:rPr>
              <a:t> (2018)</a:t>
            </a:r>
          </a:p>
          <a:p>
            <a:pPr algn="r"/>
            <a:r>
              <a:rPr lang="en-US" sz="2000" dirty="0">
                <a:latin typeface="Georgia" panose="02040502050405020303" pitchFamily="18" charset="0"/>
              </a:rPr>
              <a:t>.</a:t>
            </a:r>
          </a:p>
        </p:txBody>
      </p:sp>
    </p:spTree>
    <p:extLst>
      <p:ext uri="{BB962C8B-B14F-4D97-AF65-F5344CB8AC3E}">
        <p14:creationId xmlns:p14="http://schemas.microsoft.com/office/powerpoint/2010/main" val="1433657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8D8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27765"/>
          <a:stretch>
            <a:fillRect/>
          </a:stretch>
        </p:blipFill>
        <p:spPr>
          <a:xfrm>
            <a:off x="11381699" y="653521"/>
            <a:ext cx="5515947" cy="5727140"/>
          </a:xfrm>
          <a:prstGeom prst="rect">
            <a:avLst/>
          </a:prstGeom>
        </p:spPr>
      </p:pic>
      <p:pic>
        <p:nvPicPr>
          <p:cNvPr id="3" name="Picture 3"/>
          <p:cNvPicPr>
            <a:picLocks noChangeAspect="1"/>
          </p:cNvPicPr>
          <p:nvPr/>
        </p:nvPicPr>
        <p:blipFill>
          <a:blip r:embed="rId3"/>
          <a:srcRect/>
          <a:stretch>
            <a:fillRect/>
          </a:stretch>
        </p:blipFill>
        <p:spPr>
          <a:xfrm>
            <a:off x="11381699" y="6661947"/>
            <a:ext cx="5636480" cy="3276204"/>
          </a:xfrm>
          <a:prstGeom prst="rect">
            <a:avLst/>
          </a:prstGeom>
        </p:spPr>
      </p:pic>
      <p:grpSp>
        <p:nvGrpSpPr>
          <p:cNvPr id="4" name="Group 4"/>
          <p:cNvGrpSpPr/>
          <p:nvPr/>
        </p:nvGrpSpPr>
        <p:grpSpPr>
          <a:xfrm>
            <a:off x="933450" y="691621"/>
            <a:ext cx="9538017" cy="8613354"/>
            <a:chOff x="-127001" y="-2642223"/>
            <a:chExt cx="12717356" cy="11484471"/>
          </a:xfrm>
        </p:grpSpPr>
        <p:sp>
          <p:nvSpPr>
            <p:cNvPr id="5" name="TextBox 5"/>
            <p:cNvSpPr txBox="1"/>
            <p:nvPr/>
          </p:nvSpPr>
          <p:spPr>
            <a:xfrm>
              <a:off x="-127001" y="2582415"/>
              <a:ext cx="12717356" cy="6259833"/>
            </a:xfrm>
            <a:prstGeom prst="rect">
              <a:avLst/>
            </a:prstGeom>
          </p:spPr>
          <p:txBody>
            <a:bodyPr wrap="square" lIns="0" tIns="0" rIns="0" bIns="0" rtlCol="0" anchor="t">
              <a:spAutoFit/>
            </a:bodyPr>
            <a:lstStyle/>
            <a:p>
              <a:pPr>
                <a:lnSpc>
                  <a:spcPts val="4550"/>
                </a:lnSpc>
              </a:pPr>
              <a:r>
                <a:rPr lang="en-US" sz="3200" b="1" i="1" dirty="0">
                  <a:solidFill>
                    <a:srgbClr val="000000"/>
                  </a:solidFill>
                  <a:latin typeface="TT Ramillas"/>
                </a:rPr>
                <a:t>A few of my hats include…</a:t>
              </a:r>
            </a:p>
            <a:p>
              <a:pPr marL="914400" lvl="1" indent="-457200">
                <a:lnSpc>
                  <a:spcPts val="4550"/>
                </a:lnSpc>
                <a:buFont typeface="Arial" panose="020B0604020202020204" pitchFamily="34" charset="0"/>
                <a:buChar char="•"/>
              </a:pPr>
              <a:r>
                <a:rPr lang="en-US" sz="3200" dirty="0">
                  <a:solidFill>
                    <a:srgbClr val="000000"/>
                  </a:solidFill>
                  <a:latin typeface="TT Ramillas"/>
                </a:rPr>
                <a:t>Holistic Health Practitioner</a:t>
              </a:r>
            </a:p>
            <a:p>
              <a:pPr marL="914400" lvl="1" indent="-457200">
                <a:lnSpc>
                  <a:spcPts val="4550"/>
                </a:lnSpc>
                <a:buFont typeface="Arial" panose="020B0604020202020204" pitchFamily="34" charset="0"/>
                <a:buChar char="•"/>
              </a:pPr>
              <a:r>
                <a:rPr lang="en-US" sz="3200" dirty="0">
                  <a:solidFill>
                    <a:srgbClr val="000000"/>
                  </a:solidFill>
                  <a:latin typeface="TT Ramillas"/>
                </a:rPr>
                <a:t>Trained Shaman</a:t>
              </a:r>
            </a:p>
            <a:p>
              <a:pPr marL="914400" lvl="1" indent="-457200">
                <a:lnSpc>
                  <a:spcPts val="4550"/>
                </a:lnSpc>
                <a:buFont typeface="Arial" panose="020B0604020202020204" pitchFamily="34" charset="0"/>
                <a:buChar char="•"/>
              </a:pPr>
              <a:r>
                <a:rPr lang="en-US" sz="3200" dirty="0">
                  <a:solidFill>
                    <a:srgbClr val="000000"/>
                  </a:solidFill>
                  <a:latin typeface="TT Ramillas"/>
                </a:rPr>
                <a:t>Restorative Practices Facilitator &amp; Trainer</a:t>
              </a:r>
            </a:p>
            <a:p>
              <a:pPr marL="914400" lvl="1" indent="-457200">
                <a:lnSpc>
                  <a:spcPts val="4550"/>
                </a:lnSpc>
                <a:buFont typeface="Arial" panose="020B0604020202020204" pitchFamily="34" charset="0"/>
                <a:buChar char="•"/>
              </a:pPr>
              <a:r>
                <a:rPr lang="en-US" sz="3200" dirty="0">
                  <a:solidFill>
                    <a:srgbClr val="000000"/>
                  </a:solidFill>
                  <a:latin typeface="TT Ramillas"/>
                </a:rPr>
                <a:t>Certified Peer Recovery Specialist</a:t>
              </a:r>
            </a:p>
            <a:p>
              <a:pPr marL="914400" lvl="1" indent="-457200">
                <a:lnSpc>
                  <a:spcPts val="4550"/>
                </a:lnSpc>
                <a:buFont typeface="Arial" panose="020B0604020202020204" pitchFamily="34" charset="0"/>
                <a:buChar char="•"/>
              </a:pPr>
              <a:r>
                <a:rPr lang="en-US" sz="3200" dirty="0">
                  <a:solidFill>
                    <a:srgbClr val="000000"/>
                  </a:solidFill>
                  <a:latin typeface="TT Ramillas"/>
                </a:rPr>
                <a:t>May Is For Metta: 31 Days of Lovingkindness 	Program Creator &amp; Facilitator</a:t>
              </a:r>
            </a:p>
            <a:p>
              <a:pPr marL="914400" lvl="1" indent="-457200">
                <a:lnSpc>
                  <a:spcPts val="4550"/>
                </a:lnSpc>
                <a:buFont typeface="Arial" panose="020B0604020202020204" pitchFamily="34" charset="0"/>
                <a:buChar char="•"/>
              </a:pPr>
              <a:r>
                <a:rPr lang="en-US" sz="3200" dirty="0">
                  <a:solidFill>
                    <a:srgbClr val="000000"/>
                  </a:solidFill>
                  <a:latin typeface="TT Ramillas"/>
                </a:rPr>
                <a:t>Certified SHINE Mindfulness Facilitator</a:t>
              </a:r>
            </a:p>
          </p:txBody>
        </p:sp>
        <p:sp>
          <p:nvSpPr>
            <p:cNvPr id="6" name="TextBox 6"/>
            <p:cNvSpPr txBox="1"/>
            <p:nvPr/>
          </p:nvSpPr>
          <p:spPr>
            <a:xfrm>
              <a:off x="-127001" y="-2642223"/>
              <a:ext cx="12260156" cy="4680768"/>
            </a:xfrm>
            <a:prstGeom prst="rect">
              <a:avLst/>
            </a:prstGeom>
          </p:spPr>
          <p:txBody>
            <a:bodyPr lIns="0" tIns="0" rIns="0" bIns="0" rtlCol="0" anchor="t">
              <a:spAutoFit/>
            </a:bodyPr>
            <a:lstStyle/>
            <a:p>
              <a:pPr>
                <a:lnSpc>
                  <a:spcPts val="5830"/>
                </a:lnSpc>
              </a:pPr>
              <a:r>
                <a:rPr lang="en-US" sz="4000" dirty="0">
                  <a:solidFill>
                    <a:srgbClr val="000000"/>
                  </a:solidFill>
                  <a:latin typeface="TT Ramillas Bold"/>
                </a:rPr>
                <a:t>Welcome Everyone!</a:t>
              </a:r>
            </a:p>
            <a:p>
              <a:pPr>
                <a:lnSpc>
                  <a:spcPts val="5830"/>
                </a:lnSpc>
              </a:pPr>
              <a:endParaRPr lang="en-US" sz="4000" dirty="0">
                <a:solidFill>
                  <a:srgbClr val="000000"/>
                </a:solidFill>
                <a:latin typeface="TT Ramillas Bold"/>
              </a:endParaRPr>
            </a:p>
            <a:p>
              <a:pPr>
                <a:lnSpc>
                  <a:spcPts val="5280"/>
                </a:lnSpc>
              </a:pPr>
              <a:r>
                <a:rPr lang="en-US" sz="4000" dirty="0">
                  <a:solidFill>
                    <a:srgbClr val="000000"/>
                  </a:solidFill>
                  <a:latin typeface="TT Ramillas"/>
                </a:rPr>
                <a:t>I’m </a:t>
              </a:r>
              <a:r>
                <a:rPr lang="en-US" sz="4000" b="1" dirty="0">
                  <a:solidFill>
                    <a:srgbClr val="000000"/>
                  </a:solidFill>
                  <a:latin typeface="TT Ramillas"/>
                </a:rPr>
                <a:t>Beth Terrence, MS, CPRS</a:t>
              </a:r>
              <a:r>
                <a:rPr lang="en-US" sz="4000" dirty="0">
                  <a:solidFill>
                    <a:srgbClr val="000000"/>
                  </a:solidFill>
                  <a:latin typeface="TT Ramillas"/>
                </a:rPr>
                <a:t>,</a:t>
              </a:r>
            </a:p>
            <a:p>
              <a:pPr>
                <a:lnSpc>
                  <a:spcPts val="5280"/>
                </a:lnSpc>
              </a:pPr>
              <a:r>
                <a:rPr lang="en-US" sz="4000" dirty="0">
                  <a:solidFill>
                    <a:srgbClr val="000000"/>
                  </a:solidFill>
                  <a:latin typeface="TT Ramillas"/>
                </a:rPr>
                <a:t>founder and lead facilitator of </a:t>
              </a:r>
            </a:p>
            <a:p>
              <a:pPr>
                <a:lnSpc>
                  <a:spcPts val="5280"/>
                </a:lnSpc>
              </a:pPr>
              <a:r>
                <a:rPr lang="en-US" sz="4000" dirty="0">
                  <a:solidFill>
                    <a:srgbClr val="000000"/>
                  </a:solidFill>
                  <a:latin typeface="TT Ramillas"/>
                </a:rPr>
                <a:t>Holistic Recovery Pathways, LLC.</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79000"/>
          </a:schemeClr>
        </a:solidFill>
        <a:effectLst/>
      </p:bgPr>
    </p:bg>
    <p:spTree>
      <p:nvGrpSpPr>
        <p:cNvPr id="1" name=""/>
        <p:cNvGrpSpPr/>
        <p:nvPr/>
      </p:nvGrpSpPr>
      <p:grpSpPr>
        <a:xfrm>
          <a:off x="0" y="0"/>
          <a:ext cx="0" cy="0"/>
          <a:chOff x="0" y="0"/>
          <a:chExt cx="0" cy="0"/>
        </a:xfrm>
      </p:grpSpPr>
      <p:sp>
        <p:nvSpPr>
          <p:cNvPr id="37" name="TextBox 37"/>
          <p:cNvSpPr txBox="1"/>
          <p:nvPr/>
        </p:nvSpPr>
        <p:spPr>
          <a:xfrm>
            <a:off x="6058632" y="419100"/>
            <a:ext cx="6170735" cy="1057982"/>
          </a:xfrm>
          <a:prstGeom prst="rect">
            <a:avLst/>
          </a:prstGeom>
        </p:spPr>
        <p:txBody>
          <a:bodyPr lIns="0" tIns="0" rIns="0" bIns="0" rtlCol="0" anchor="t">
            <a:spAutoFit/>
          </a:bodyPr>
          <a:lstStyle/>
          <a:p>
            <a:pPr>
              <a:lnSpc>
                <a:spcPts val="8640"/>
              </a:lnSpc>
            </a:pPr>
            <a:r>
              <a:rPr lang="en-US" sz="5400" dirty="0">
                <a:solidFill>
                  <a:srgbClr val="000000"/>
                </a:solidFill>
                <a:latin typeface="TT Ramillas Bold"/>
              </a:rPr>
              <a:t>Resources</a:t>
            </a:r>
          </a:p>
        </p:txBody>
      </p:sp>
      <p:sp>
        <p:nvSpPr>
          <p:cNvPr id="38" name="TextBox 38"/>
          <p:cNvSpPr txBox="1"/>
          <p:nvPr/>
        </p:nvSpPr>
        <p:spPr>
          <a:xfrm>
            <a:off x="550797" y="1711197"/>
            <a:ext cx="16899003" cy="10772180"/>
          </a:xfrm>
          <a:prstGeom prst="rect">
            <a:avLst/>
          </a:prstGeom>
        </p:spPr>
        <p:txBody>
          <a:bodyPr wrap="square" lIns="0" tIns="0" rIns="0" bIns="0" rtlCol="0" anchor="t">
            <a:spAutoFit/>
          </a:bodyPr>
          <a:lstStyle/>
          <a:p>
            <a:pPr>
              <a:lnSpc>
                <a:spcPts val="4200"/>
              </a:lnSpc>
            </a:pPr>
            <a:r>
              <a:rPr lang="en-US" sz="2700" b="1" dirty="0">
                <a:solidFill>
                  <a:srgbClr val="000000"/>
                </a:solidFill>
                <a:latin typeface="Georgia" panose="02040502050405020303" pitchFamily="18" charset="0"/>
              </a:rPr>
              <a:t>Greater Good In Action </a:t>
            </a:r>
            <a:r>
              <a:rPr lang="en-US" sz="2700" dirty="0">
                <a:solidFill>
                  <a:srgbClr val="000000"/>
                </a:solidFill>
                <a:latin typeface="Georgia" panose="02040502050405020303" pitchFamily="18" charset="0"/>
              </a:rPr>
              <a:t>~ </a:t>
            </a:r>
            <a:r>
              <a:rPr lang="en-US" sz="2700" dirty="0">
                <a:solidFill>
                  <a:srgbClr val="0070C0"/>
                </a:solidFill>
                <a:latin typeface="Georgia" panose="02040502050405020303" pitchFamily="18" charset="0"/>
                <a:hlinkClick r:id="rId2">
                  <a:extLst>
                    <a:ext uri="{A12FA001-AC4F-418D-AE19-62706E023703}">
                      <ahyp:hlinkClr xmlns:ahyp="http://schemas.microsoft.com/office/drawing/2018/hyperlinkcolor" val="tx"/>
                    </a:ext>
                  </a:extLst>
                </a:hlinkClick>
              </a:rPr>
              <a:t>https://greatergood.com</a:t>
            </a:r>
            <a:r>
              <a:rPr lang="en-US" sz="2700" dirty="0">
                <a:solidFill>
                  <a:srgbClr val="0070C0"/>
                </a:solidFill>
                <a:latin typeface="Georgia" panose="02040502050405020303" pitchFamily="18" charset="0"/>
              </a:rPr>
              <a:t>.</a:t>
            </a:r>
          </a:p>
          <a:p>
            <a:pPr>
              <a:lnSpc>
                <a:spcPts val="4200"/>
              </a:lnSpc>
            </a:pPr>
            <a:endParaRPr lang="en-US" sz="2700" dirty="0">
              <a:solidFill>
                <a:srgbClr val="0070C0"/>
              </a:solidFill>
              <a:latin typeface="Georgia" panose="02040502050405020303" pitchFamily="18" charset="0"/>
            </a:endParaRPr>
          </a:p>
          <a:p>
            <a:pPr>
              <a:lnSpc>
                <a:spcPts val="4200"/>
              </a:lnSpc>
            </a:pPr>
            <a:r>
              <a:rPr lang="en-US" sz="2700" b="1" dirty="0">
                <a:latin typeface="Georgia" panose="02040502050405020303" pitchFamily="18" charset="0"/>
              </a:rPr>
              <a:t>Happiness &amp; Wellness/Karen Salmansohn  </a:t>
            </a:r>
            <a:r>
              <a:rPr lang="en-US" sz="2700" dirty="0">
                <a:latin typeface="Georgia" panose="02040502050405020303" pitchFamily="18" charset="0"/>
              </a:rPr>
              <a:t>~ </a:t>
            </a:r>
            <a:r>
              <a:rPr lang="en-US" sz="2700" dirty="0">
                <a:solidFill>
                  <a:schemeClr val="accent1">
                    <a:lumMod val="75000"/>
                  </a:schemeClr>
                </a:solidFill>
                <a:latin typeface="Georgia" panose="02040502050405020303" pitchFamily="18" charset="0"/>
                <a:hlinkClick r:id="rId3">
                  <a:extLst>
                    <a:ext uri="{A12FA001-AC4F-418D-AE19-62706E023703}">
                      <ahyp:hlinkClr xmlns:ahyp="http://schemas.microsoft.com/office/drawing/2018/hyperlinkcolor" val="tx"/>
                    </a:ext>
                  </a:extLst>
                </a:hlinkClick>
              </a:rPr>
              <a:t>notsalmon.com</a:t>
            </a:r>
            <a:r>
              <a:rPr lang="en-US" sz="2700" dirty="0">
                <a:solidFill>
                  <a:schemeClr val="accent1">
                    <a:lumMod val="75000"/>
                  </a:schemeClr>
                </a:solidFill>
                <a:latin typeface="Georgia" panose="02040502050405020303" pitchFamily="18" charset="0"/>
              </a:rPr>
              <a:t>.</a:t>
            </a:r>
          </a:p>
          <a:p>
            <a:pPr>
              <a:lnSpc>
                <a:spcPts val="4200"/>
              </a:lnSpc>
            </a:pPr>
            <a:endParaRPr lang="en-US" sz="2700" b="1" dirty="0">
              <a:solidFill>
                <a:srgbClr val="000000"/>
              </a:solidFill>
              <a:latin typeface="Georgia" panose="02040502050405020303" pitchFamily="18" charset="0"/>
            </a:endParaRPr>
          </a:p>
          <a:p>
            <a:pPr>
              <a:lnSpc>
                <a:spcPts val="4200"/>
              </a:lnSpc>
            </a:pPr>
            <a:r>
              <a:rPr lang="en-US" sz="2700" b="1" dirty="0">
                <a:solidFill>
                  <a:srgbClr val="000000"/>
                </a:solidFill>
                <a:latin typeface="Georgia" panose="02040502050405020303" pitchFamily="18" charset="0"/>
              </a:rPr>
              <a:t>Science of Health &amp; Happiness/Dr. Emma Seppala </a:t>
            </a:r>
            <a:r>
              <a:rPr lang="en-US" sz="2700" dirty="0">
                <a:solidFill>
                  <a:srgbClr val="000000"/>
                </a:solidFill>
                <a:latin typeface="Georgia" panose="02040502050405020303" pitchFamily="18" charset="0"/>
              </a:rPr>
              <a:t>~ </a:t>
            </a:r>
            <a:r>
              <a:rPr lang="en-US" sz="2700" dirty="0">
                <a:solidFill>
                  <a:srgbClr val="0070C0"/>
                </a:solidFill>
                <a:latin typeface="Georgia" panose="02040502050405020303" pitchFamily="18" charset="0"/>
                <a:hlinkClick r:id="rId4">
                  <a:extLst>
                    <a:ext uri="{A12FA001-AC4F-418D-AE19-62706E023703}">
                      <ahyp:hlinkClr xmlns:ahyp="http://schemas.microsoft.com/office/drawing/2018/hyperlinkcolor" val="tx"/>
                    </a:ext>
                  </a:extLst>
                </a:hlinkClick>
              </a:rPr>
              <a:t>https://emmaseppala.com</a:t>
            </a:r>
            <a:r>
              <a:rPr lang="en-US" sz="2700" dirty="0">
                <a:solidFill>
                  <a:srgbClr val="0070C0"/>
                </a:solidFill>
                <a:latin typeface="Georgia" panose="02040502050405020303" pitchFamily="18" charset="0"/>
              </a:rPr>
              <a:t>.</a:t>
            </a:r>
          </a:p>
          <a:p>
            <a:pPr>
              <a:lnSpc>
                <a:spcPts val="4200"/>
              </a:lnSpc>
            </a:pPr>
            <a:endParaRPr lang="en-US" sz="2700" dirty="0">
              <a:solidFill>
                <a:srgbClr val="000000"/>
              </a:solidFill>
              <a:latin typeface="Georgia" panose="02040502050405020303" pitchFamily="18" charset="0"/>
            </a:endParaRPr>
          </a:p>
          <a:p>
            <a:pPr>
              <a:lnSpc>
                <a:spcPts val="4200"/>
              </a:lnSpc>
            </a:pPr>
            <a:r>
              <a:rPr lang="en-US" sz="2700" b="1" dirty="0">
                <a:solidFill>
                  <a:srgbClr val="000000"/>
                </a:solidFill>
                <a:latin typeface="Georgia" panose="02040502050405020303" pitchFamily="18" charset="0"/>
              </a:rPr>
              <a:t>Self-Compassion/Dr. Kristen Neff ~</a:t>
            </a:r>
            <a:r>
              <a:rPr lang="en-US" sz="2700" dirty="0">
                <a:solidFill>
                  <a:srgbClr val="0070C0"/>
                </a:solidFill>
                <a:latin typeface="Georgia" panose="02040502050405020303" pitchFamily="18" charset="0"/>
                <a:hlinkClick r:id="rId5">
                  <a:extLst>
                    <a:ext uri="{A12FA001-AC4F-418D-AE19-62706E023703}">
                      <ahyp:hlinkClr xmlns:ahyp="http://schemas.microsoft.com/office/drawing/2018/hyperlinkcolor" val="tx"/>
                    </a:ext>
                  </a:extLst>
                </a:hlinkClick>
              </a:rPr>
              <a:t>https://self-compassion.org/category/exercises</a:t>
            </a:r>
            <a:r>
              <a:rPr lang="en-US" sz="2700" dirty="0">
                <a:solidFill>
                  <a:srgbClr val="0070C0"/>
                </a:solidFill>
                <a:latin typeface="Georgia" panose="02040502050405020303" pitchFamily="18" charset="0"/>
              </a:rPr>
              <a:t>.</a:t>
            </a:r>
          </a:p>
          <a:p>
            <a:pPr>
              <a:lnSpc>
                <a:spcPts val="4200"/>
              </a:lnSpc>
            </a:pPr>
            <a:endParaRPr lang="en-US" sz="2700" dirty="0">
              <a:solidFill>
                <a:srgbClr val="0070C0"/>
              </a:solidFill>
              <a:latin typeface="Georgia" panose="02040502050405020303" pitchFamily="18" charset="0"/>
            </a:endParaRPr>
          </a:p>
          <a:p>
            <a:pPr>
              <a:lnSpc>
                <a:spcPts val="4200"/>
              </a:lnSpc>
            </a:pPr>
            <a:r>
              <a:rPr lang="en-US" sz="2700" b="1" dirty="0">
                <a:latin typeface="Georgia" panose="02040502050405020303" pitchFamily="18" charset="0"/>
              </a:rPr>
              <a:t>The Center for Compassion and Altruism Research and Education/Stanford Medicine</a:t>
            </a:r>
            <a:r>
              <a:rPr lang="en-US" sz="2700" dirty="0">
                <a:latin typeface="Georgia" panose="02040502050405020303" pitchFamily="18" charset="0"/>
              </a:rPr>
              <a:t> ~ </a:t>
            </a:r>
          </a:p>
          <a:p>
            <a:pPr>
              <a:lnSpc>
                <a:spcPts val="4200"/>
              </a:lnSpc>
            </a:pPr>
            <a:r>
              <a:rPr lang="en-US" sz="2700" dirty="0">
                <a:solidFill>
                  <a:srgbClr val="0070C0"/>
                </a:solidFill>
                <a:latin typeface="Georgia" panose="02040502050405020303" pitchFamily="18" charset="0"/>
                <a:hlinkClick r:id="rId6">
                  <a:extLst>
                    <a:ext uri="{A12FA001-AC4F-418D-AE19-62706E023703}">
                      <ahyp:hlinkClr xmlns:ahyp="http://schemas.microsoft.com/office/drawing/2018/hyperlinkcolor" val="tx"/>
                    </a:ext>
                  </a:extLst>
                </a:hlinkClick>
              </a:rPr>
              <a:t>http://ccare.stanford.edu</a:t>
            </a:r>
            <a:r>
              <a:rPr lang="en-US" sz="2700" dirty="0">
                <a:solidFill>
                  <a:srgbClr val="0070C0"/>
                </a:solidFill>
                <a:latin typeface="Georgia" panose="02040502050405020303" pitchFamily="18" charset="0"/>
              </a:rPr>
              <a:t>.</a:t>
            </a:r>
          </a:p>
          <a:p>
            <a:pPr>
              <a:lnSpc>
                <a:spcPts val="4200"/>
              </a:lnSpc>
            </a:pPr>
            <a:endParaRPr lang="en-US" sz="2700" dirty="0">
              <a:solidFill>
                <a:srgbClr val="0070C0"/>
              </a:solidFill>
              <a:latin typeface="Georgia" panose="02040502050405020303" pitchFamily="18" charset="0"/>
            </a:endParaRPr>
          </a:p>
          <a:p>
            <a:pPr>
              <a:lnSpc>
                <a:spcPts val="4200"/>
              </a:lnSpc>
            </a:pPr>
            <a:r>
              <a:rPr lang="en-US" sz="2700" b="1" dirty="0">
                <a:solidFill>
                  <a:srgbClr val="000000"/>
                </a:solidFill>
                <a:latin typeface="Georgia" panose="02040502050405020303" pitchFamily="18" charset="0"/>
              </a:rPr>
              <a:t>May Is For Metta  (Lovingkindness Meditation) Audios </a:t>
            </a:r>
            <a:r>
              <a:rPr lang="en-US" sz="2700" dirty="0">
                <a:solidFill>
                  <a:srgbClr val="000000"/>
                </a:solidFill>
                <a:latin typeface="Georgia" panose="02040502050405020303" pitchFamily="18" charset="0"/>
              </a:rPr>
              <a:t>~ </a:t>
            </a:r>
            <a:r>
              <a:rPr lang="en-US" sz="2700" dirty="0">
                <a:solidFill>
                  <a:srgbClr val="0070C0"/>
                </a:solidFill>
                <a:latin typeface="Georgia" panose="02040502050405020303" pitchFamily="18" charset="0"/>
                <a:hlinkClick r:id="rId7">
                  <a:extLst>
                    <a:ext uri="{A12FA001-AC4F-418D-AE19-62706E023703}">
                      <ahyp:hlinkClr xmlns:ahyp="http://schemas.microsoft.com/office/drawing/2018/hyperlinkcolor" val="tx"/>
                    </a:ext>
                  </a:extLst>
                </a:hlinkClick>
              </a:rPr>
              <a:t>https://bethterrence.com/resources</a:t>
            </a:r>
            <a:r>
              <a:rPr lang="en-US" sz="2700" dirty="0">
                <a:solidFill>
                  <a:srgbClr val="0070C0"/>
                </a:solidFill>
                <a:latin typeface="Georgia" panose="02040502050405020303" pitchFamily="18" charset="0"/>
              </a:rPr>
              <a:t>.</a:t>
            </a:r>
          </a:p>
          <a:p>
            <a:pPr>
              <a:lnSpc>
                <a:spcPts val="4200"/>
              </a:lnSpc>
            </a:pPr>
            <a:endParaRPr lang="en-US" sz="2700" dirty="0">
              <a:solidFill>
                <a:srgbClr val="0070C0"/>
              </a:solidFill>
              <a:latin typeface="Georgia" panose="02040502050405020303" pitchFamily="18" charset="0"/>
            </a:endParaRPr>
          </a:p>
          <a:p>
            <a:pPr>
              <a:lnSpc>
                <a:spcPts val="4200"/>
              </a:lnSpc>
            </a:pPr>
            <a:r>
              <a:rPr lang="en-US" sz="2700" b="1" dirty="0">
                <a:latin typeface="Georgia" panose="02040502050405020303" pitchFamily="18" charset="0"/>
              </a:rPr>
              <a:t>12 Best Compassion Training Exercises &amp; Activities/ Houston, E., PositivePsychology.com ~</a:t>
            </a:r>
          </a:p>
          <a:p>
            <a:pPr>
              <a:lnSpc>
                <a:spcPts val="4200"/>
              </a:lnSpc>
            </a:pPr>
            <a:r>
              <a:rPr lang="en-US" sz="2700" dirty="0">
                <a:solidFill>
                  <a:srgbClr val="0070C0"/>
                </a:solidFill>
                <a:latin typeface="Georgia" panose="02040502050405020303" pitchFamily="18" charset="0"/>
              </a:rPr>
              <a:t>https://positivepsychology.com/compassion-training/.</a:t>
            </a:r>
          </a:p>
          <a:p>
            <a:pPr>
              <a:lnSpc>
                <a:spcPts val="4200"/>
              </a:lnSpc>
            </a:pPr>
            <a:endParaRPr lang="en-US" sz="2800" dirty="0">
              <a:solidFill>
                <a:srgbClr val="0070C0"/>
              </a:solidFill>
              <a:latin typeface="Georgia" panose="02040502050405020303" pitchFamily="18" charset="0"/>
            </a:endParaRPr>
          </a:p>
          <a:p>
            <a:pPr>
              <a:lnSpc>
                <a:spcPts val="4200"/>
              </a:lnSpc>
            </a:pPr>
            <a:endParaRPr lang="en-US" sz="3500" dirty="0">
              <a:solidFill>
                <a:srgbClr val="000000"/>
              </a:solidFill>
              <a:latin typeface="TT Ramillas"/>
            </a:endParaRPr>
          </a:p>
          <a:p>
            <a:pPr>
              <a:lnSpc>
                <a:spcPts val="4200"/>
              </a:lnSpc>
            </a:pPr>
            <a:endParaRPr lang="en-US" sz="3500" dirty="0">
              <a:solidFill>
                <a:srgbClr val="000000"/>
              </a:solidFill>
              <a:latin typeface="TT Ramillas"/>
            </a:endParaRPr>
          </a:p>
          <a:p>
            <a:pPr>
              <a:lnSpc>
                <a:spcPts val="4200"/>
              </a:lnSpc>
            </a:pPr>
            <a:endParaRPr lang="en-US" sz="3500" dirty="0">
              <a:solidFill>
                <a:srgbClr val="000000"/>
              </a:solidFill>
              <a:latin typeface="TT Ramillas"/>
            </a:endParaRPr>
          </a:p>
          <a:p>
            <a:pPr>
              <a:lnSpc>
                <a:spcPts val="4200"/>
              </a:lnSpc>
            </a:pPr>
            <a:r>
              <a:rPr lang="en-US" sz="3500" dirty="0">
                <a:solidFill>
                  <a:srgbClr val="000000"/>
                </a:solidFill>
                <a:latin typeface="TT Ramillas"/>
              </a:rPr>
              <a:t>.</a:t>
            </a:r>
          </a:p>
        </p:txBody>
      </p:sp>
      <p:pic>
        <p:nvPicPr>
          <p:cNvPr id="6" name="Picture 5">
            <a:extLst>
              <a:ext uri="{FF2B5EF4-FFF2-40B4-BE49-F238E27FC236}">
                <a16:creationId xmlns:a16="http://schemas.microsoft.com/office/drawing/2014/main" id="{AD0815B0-EAAE-BD43-9FD2-8116A2320C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30298" y="614429"/>
            <a:ext cx="3719502" cy="3503096"/>
          </a:xfrm>
          <a:prstGeom prst="rect">
            <a:avLst/>
          </a:prstGeom>
        </p:spPr>
      </p:pic>
      <p:pic>
        <p:nvPicPr>
          <p:cNvPr id="7" name="Picture 12">
            <a:extLst>
              <a:ext uri="{FF2B5EF4-FFF2-40B4-BE49-F238E27FC236}">
                <a16:creationId xmlns:a16="http://schemas.microsoft.com/office/drawing/2014/main" id="{F2383C8F-AA50-A04A-A11D-A3B672D249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63800" y="2599106"/>
            <a:ext cx="2573403" cy="2358173"/>
          </a:xfrm>
          <a:prstGeom prst="rect">
            <a:avLst/>
          </a:prstGeom>
        </p:spPr>
      </p:pic>
    </p:spTree>
    <p:extLst>
      <p:ext uri="{BB962C8B-B14F-4D97-AF65-F5344CB8AC3E}">
        <p14:creationId xmlns:p14="http://schemas.microsoft.com/office/powerpoint/2010/main" val="3558214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72144"/>
          </a:schemeClr>
        </a:solidFill>
        <a:effectLst/>
      </p:bgPr>
    </p:bg>
    <p:spTree>
      <p:nvGrpSpPr>
        <p:cNvPr id="1" name=""/>
        <p:cNvGrpSpPr/>
        <p:nvPr/>
      </p:nvGrpSpPr>
      <p:grpSpPr>
        <a:xfrm>
          <a:off x="0" y="0"/>
          <a:ext cx="0" cy="0"/>
          <a:chOff x="0" y="0"/>
          <a:chExt cx="0" cy="0"/>
        </a:xfrm>
      </p:grpSpPr>
      <p:sp>
        <p:nvSpPr>
          <p:cNvPr id="37" name="TextBox 37"/>
          <p:cNvSpPr txBox="1"/>
          <p:nvPr/>
        </p:nvSpPr>
        <p:spPr>
          <a:xfrm>
            <a:off x="6913459" y="0"/>
            <a:ext cx="3641672" cy="981038"/>
          </a:xfrm>
          <a:prstGeom prst="rect">
            <a:avLst/>
          </a:prstGeom>
        </p:spPr>
        <p:txBody>
          <a:bodyPr wrap="square" lIns="0" tIns="0" rIns="0" bIns="0" rtlCol="0" anchor="t">
            <a:spAutoFit/>
          </a:bodyPr>
          <a:lstStyle/>
          <a:p>
            <a:pPr algn="ctr">
              <a:lnSpc>
                <a:spcPts val="8640"/>
              </a:lnSpc>
            </a:pPr>
            <a:r>
              <a:rPr lang="en-US" sz="4000" dirty="0">
                <a:solidFill>
                  <a:srgbClr val="000000"/>
                </a:solidFill>
                <a:latin typeface="TT Ramillas Bold"/>
              </a:rPr>
              <a:t>References</a:t>
            </a:r>
          </a:p>
        </p:txBody>
      </p:sp>
      <p:sp>
        <p:nvSpPr>
          <p:cNvPr id="38" name="TextBox 38"/>
          <p:cNvSpPr txBox="1"/>
          <p:nvPr/>
        </p:nvSpPr>
        <p:spPr>
          <a:xfrm>
            <a:off x="609600" y="1333500"/>
            <a:ext cx="16249390" cy="8186857"/>
          </a:xfrm>
          <a:prstGeom prst="rect">
            <a:avLst/>
          </a:prstGeom>
        </p:spPr>
        <p:txBody>
          <a:bodyPr wrap="square" lIns="0" tIns="0" rIns="0" bIns="0" rtlCol="0" anchor="t">
            <a:spAutoFit/>
          </a:bodyPr>
          <a:lstStyle/>
          <a:p>
            <a:r>
              <a:rPr lang="en-US" sz="1900" dirty="0">
                <a:latin typeface="Georgia" panose="02040502050405020303" pitchFamily="18" charset="0"/>
              </a:rPr>
              <a:t>Ackerman, C. (2021). </a:t>
            </a:r>
            <a:r>
              <a:rPr lang="en-US" sz="1900" i="1" dirty="0">
                <a:latin typeface="Georgia" panose="02040502050405020303" pitchFamily="18" charset="0"/>
              </a:rPr>
              <a:t>28 Benefits of Gratitude &amp; Most Significant Research Findings. </a:t>
            </a:r>
          </a:p>
          <a:p>
            <a:r>
              <a:rPr lang="en-US" sz="1900" dirty="0">
                <a:latin typeface="Georgia" panose="02040502050405020303" pitchFamily="18" charset="0"/>
                <a:hlinkClick r:id="rId2">
                  <a:extLst>
                    <a:ext uri="{A12FA001-AC4F-418D-AE19-62706E023703}">
                      <ahyp:hlinkClr xmlns:ahyp="http://schemas.microsoft.com/office/drawing/2018/hyperlinkcolor" val="tx"/>
                    </a:ext>
                  </a:extLst>
                </a:hlinkClick>
              </a:rPr>
              <a:t>https://positivepsychology.com/benefits-gratitude-research-questions/</a:t>
            </a:r>
            <a:r>
              <a:rPr lang="en-US" sz="1900" dirty="0">
                <a:latin typeface="Georgia" panose="02040502050405020303" pitchFamily="18" charset="0"/>
              </a:rPr>
              <a:t>.</a:t>
            </a:r>
          </a:p>
          <a:p>
            <a:endParaRPr lang="en-US" sz="1900" dirty="0">
              <a:latin typeface="Georgia" panose="02040502050405020303" pitchFamily="18" charset="0"/>
            </a:endParaRPr>
          </a:p>
          <a:p>
            <a:r>
              <a:rPr lang="en-US" sz="1900" dirty="0">
                <a:latin typeface="Georgia" panose="02040502050405020303" pitchFamily="18" charset="0"/>
              </a:rPr>
              <a:t>Doty, J. (2012). </a:t>
            </a:r>
            <a:r>
              <a:rPr lang="en-US" sz="1900" i="1" dirty="0">
                <a:latin typeface="Georgia" panose="02040502050405020303" pitchFamily="18" charset="0"/>
              </a:rPr>
              <a:t>The Science of Compassion</a:t>
            </a:r>
            <a:r>
              <a:rPr lang="en-US" sz="1900" b="1" i="1" dirty="0">
                <a:latin typeface="Georgia" panose="02040502050405020303" pitchFamily="18" charset="0"/>
              </a:rPr>
              <a:t>. </a:t>
            </a:r>
            <a:r>
              <a:rPr lang="en-US" sz="1900" dirty="0">
                <a:latin typeface="Georgia" panose="02040502050405020303" pitchFamily="18" charset="0"/>
                <a:hlinkClick r:id="rId3">
                  <a:extLst>
                    <a:ext uri="{A12FA001-AC4F-418D-AE19-62706E023703}">
                      <ahyp:hlinkClr xmlns:ahyp="http://schemas.microsoft.com/office/drawing/2018/hyperlinkcolor" val="tx"/>
                    </a:ext>
                  </a:extLst>
                </a:hlinkClick>
              </a:rPr>
              <a:t>https://www.huffpost.com/entry/science-of-compassion_b_1578284</a:t>
            </a:r>
            <a:r>
              <a:rPr lang="en-US" sz="1900" dirty="0">
                <a:latin typeface="Georgia" panose="02040502050405020303" pitchFamily="18" charset="0"/>
              </a:rPr>
              <a:t>.</a:t>
            </a:r>
          </a:p>
          <a:p>
            <a:endParaRPr lang="en-US" sz="1900" dirty="0">
              <a:latin typeface="Georgia" panose="02040502050405020303" pitchFamily="18" charset="0"/>
            </a:endParaRPr>
          </a:p>
          <a:p>
            <a:r>
              <a:rPr lang="en-US" sz="1900" dirty="0">
                <a:latin typeface="Georgia" panose="02040502050405020303" pitchFamily="18" charset="0"/>
              </a:rPr>
              <a:t>Eckman, E. (2019). </a:t>
            </a:r>
            <a:r>
              <a:rPr lang="en-US" sz="1900" i="1" dirty="0">
                <a:latin typeface="Georgia" panose="02040502050405020303" pitchFamily="18" charset="0"/>
              </a:rPr>
              <a:t>Five Ways to Protect Your Well-Being as a Health Care Professional</a:t>
            </a:r>
            <a:r>
              <a:rPr lang="en-US" sz="1900" dirty="0">
                <a:latin typeface="Georgia" panose="02040502050405020303" pitchFamily="18" charset="0"/>
              </a:rPr>
              <a:t>. </a:t>
            </a:r>
            <a:r>
              <a:rPr lang="en-US" sz="1900" dirty="0">
                <a:latin typeface="Georgia" panose="02040502050405020303" pitchFamily="18" charset="0"/>
                <a:hlinkClick r:id="rId4">
                  <a:extLst>
                    <a:ext uri="{A12FA001-AC4F-418D-AE19-62706E023703}">
                      <ahyp:hlinkClr xmlns:ahyp="http://schemas.microsoft.com/office/drawing/2018/hyperlinkcolor" val="tx"/>
                    </a:ext>
                  </a:extLst>
                </a:hlinkClick>
              </a:rPr>
              <a:t>https://greatergood.berkeley.edu/article/item/five_ways_to_protect_your_wellbeing_as_a_health_care_professional</a:t>
            </a:r>
            <a:r>
              <a:rPr lang="en-US" sz="1900" dirty="0">
                <a:latin typeface="Georgia" panose="02040502050405020303" pitchFamily="18" charset="0"/>
              </a:rPr>
              <a:t>.</a:t>
            </a:r>
          </a:p>
          <a:p>
            <a:endParaRPr lang="en-US" sz="1900" dirty="0">
              <a:latin typeface="Georgia" panose="02040502050405020303" pitchFamily="18" charset="0"/>
            </a:endParaRPr>
          </a:p>
          <a:p>
            <a:r>
              <a:rPr lang="en-US" sz="1900" dirty="0">
                <a:latin typeface="Georgia" panose="02040502050405020303" pitchFamily="18" charset="0"/>
              </a:rPr>
              <a:t>Greater Good Magazine. (2021). </a:t>
            </a:r>
            <a:r>
              <a:rPr lang="en-US" sz="1900" i="1" dirty="0">
                <a:latin typeface="Georgia" panose="02040502050405020303" pitchFamily="18" charset="0"/>
              </a:rPr>
              <a:t>Keys to Wellbeing: Compassion. </a:t>
            </a:r>
            <a:r>
              <a:rPr lang="en-US" sz="1900" dirty="0">
                <a:latin typeface="Georgia" panose="02040502050405020303" pitchFamily="18" charset="0"/>
                <a:hlinkClick r:id="rId5">
                  <a:extLst>
                    <a:ext uri="{A12FA001-AC4F-418D-AE19-62706E023703}">
                      <ahyp:hlinkClr xmlns:ahyp="http://schemas.microsoft.com/office/drawing/2018/hyperlinkcolor" val="tx"/>
                    </a:ext>
                  </a:extLst>
                </a:hlinkClick>
              </a:rPr>
              <a:t>https://greatergood.berkeley.edu/topic/compassion</a:t>
            </a:r>
            <a:r>
              <a:rPr lang="en-US" sz="1900" dirty="0">
                <a:latin typeface="Georgia" panose="02040502050405020303" pitchFamily="18" charset="0"/>
              </a:rPr>
              <a:t>.</a:t>
            </a:r>
          </a:p>
          <a:p>
            <a:endParaRPr lang="en-US" sz="1900" dirty="0">
              <a:latin typeface="Georgia" panose="02040502050405020303" pitchFamily="18" charset="0"/>
            </a:endParaRPr>
          </a:p>
          <a:p>
            <a:r>
              <a:rPr lang="en-US" sz="1900" dirty="0">
                <a:latin typeface="Georgia" panose="02040502050405020303" pitchFamily="18" charset="0"/>
              </a:rPr>
              <a:t>Hass, L. (2021). </a:t>
            </a:r>
            <a:r>
              <a:rPr lang="en-US" sz="1900" i="1" dirty="0">
                <a:latin typeface="Georgia" panose="02040502050405020303" pitchFamily="18" charset="0"/>
              </a:rPr>
              <a:t>10 Happiness Practices a Doctor Prescribes to His Patients. </a:t>
            </a:r>
            <a:r>
              <a:rPr lang="en-US" sz="1900" dirty="0">
                <a:latin typeface="Georgia" panose="02040502050405020303" pitchFamily="18" charset="0"/>
                <a:hlinkClick r:id="rId6">
                  <a:extLst>
                    <a:ext uri="{A12FA001-AC4F-418D-AE19-62706E023703}">
                      <ahyp:hlinkClr xmlns:ahyp="http://schemas.microsoft.com/office/drawing/2018/hyperlinkcolor" val="tx"/>
                    </a:ext>
                  </a:extLst>
                </a:hlinkClick>
              </a:rPr>
              <a:t>https://greatergood.berkeley.edu/article/item/10_happiness_practices_a_doctor_prescribes_to_his_patients</a:t>
            </a:r>
            <a:r>
              <a:rPr lang="en-US" sz="1900" dirty="0">
                <a:latin typeface="Georgia" panose="02040502050405020303" pitchFamily="18" charset="0"/>
              </a:rPr>
              <a:t>.</a:t>
            </a:r>
          </a:p>
          <a:p>
            <a:endParaRPr lang="en-US" sz="1900" i="1" dirty="0">
              <a:latin typeface="Georgia" panose="02040502050405020303" pitchFamily="18" charset="0"/>
            </a:endParaRPr>
          </a:p>
          <a:p>
            <a:r>
              <a:rPr lang="en-US" sz="1900" dirty="0">
                <a:latin typeface="Georgia" panose="02040502050405020303" pitchFamily="18" charset="0"/>
              </a:rPr>
              <a:t>Kotera, Y. &amp; Van Gordon, W. (2021). </a:t>
            </a:r>
            <a:r>
              <a:rPr lang="en-US" sz="1900" i="1" dirty="0">
                <a:latin typeface="Georgia" panose="02040502050405020303" pitchFamily="18" charset="0"/>
              </a:rPr>
              <a:t>Effects of Self-Compassion Training on Work-Related Well-Being: A Systematic Review. </a:t>
            </a:r>
            <a:r>
              <a:rPr lang="en-US" sz="1900" dirty="0">
                <a:latin typeface="Georgia" panose="02040502050405020303" pitchFamily="18" charset="0"/>
              </a:rPr>
              <a:t>Frontiers in Psychology. </a:t>
            </a:r>
            <a:r>
              <a:rPr lang="en-US" sz="1900" dirty="0">
                <a:latin typeface="Georgia" panose="02040502050405020303" pitchFamily="18" charset="0"/>
                <a:hlinkClick r:id="rId7">
                  <a:extLst>
                    <a:ext uri="{A12FA001-AC4F-418D-AE19-62706E023703}">
                      <ahyp:hlinkClr xmlns:ahyp="http://schemas.microsoft.com/office/drawing/2018/hyperlinkcolor" val="tx"/>
                    </a:ext>
                  </a:extLst>
                </a:hlinkClick>
              </a:rPr>
              <a:t>https://doi.org/10.3389/fpsyg.2021.630798</a:t>
            </a:r>
            <a:r>
              <a:rPr lang="en-US" sz="1900" dirty="0">
                <a:latin typeface="Georgia" panose="02040502050405020303" pitchFamily="18" charset="0"/>
              </a:rPr>
              <a:t>.</a:t>
            </a:r>
          </a:p>
          <a:p>
            <a:endParaRPr lang="en-US" sz="1900" dirty="0">
              <a:latin typeface="Georgia" panose="02040502050405020303" pitchFamily="18" charset="0"/>
            </a:endParaRPr>
          </a:p>
          <a:p>
            <a:r>
              <a:rPr lang="en-US" sz="1900" dirty="0">
                <a:latin typeface="Georgia" panose="02040502050405020303" pitchFamily="18" charset="0"/>
              </a:rPr>
              <a:t>Neff, K. &amp; Germer C. (2018). </a:t>
            </a:r>
            <a:r>
              <a:rPr lang="en-US" sz="1900" i="1" dirty="0">
                <a:latin typeface="Georgia" panose="02040502050405020303" pitchFamily="18" charset="0"/>
              </a:rPr>
              <a:t>The Mindful Self-Compassion Workbook</a:t>
            </a:r>
            <a:r>
              <a:rPr lang="en-US" sz="1900" dirty="0">
                <a:latin typeface="Georgia" panose="02040502050405020303" pitchFamily="18" charset="0"/>
              </a:rPr>
              <a:t>. Guilford Press.</a:t>
            </a:r>
          </a:p>
          <a:p>
            <a:endParaRPr lang="en-US" sz="1900" dirty="0">
              <a:latin typeface="Georgia" panose="02040502050405020303" pitchFamily="18" charset="0"/>
            </a:endParaRPr>
          </a:p>
          <a:p>
            <a:r>
              <a:rPr lang="en-US" sz="1900" dirty="0">
                <a:latin typeface="Georgia" panose="02040502050405020303" pitchFamily="18" charset="0"/>
              </a:rPr>
              <a:t>Seppala, E. (2014). </a:t>
            </a:r>
            <a:r>
              <a:rPr lang="en-US" sz="1900" i="1" dirty="0">
                <a:latin typeface="Georgia" panose="02040502050405020303" pitchFamily="18" charset="0"/>
              </a:rPr>
              <a:t>Scientific Benefits of Self-Compassion Infographic</a:t>
            </a:r>
            <a:r>
              <a:rPr lang="en-US" sz="1900" dirty="0">
                <a:latin typeface="Georgia" panose="02040502050405020303" pitchFamily="18" charset="0"/>
              </a:rPr>
              <a:t>. </a:t>
            </a:r>
            <a:r>
              <a:rPr lang="en-US" sz="1900" dirty="0">
                <a:latin typeface="Georgia" panose="02040502050405020303" pitchFamily="18" charset="0"/>
                <a:hlinkClick r:id="rId8">
                  <a:extLst>
                    <a:ext uri="{A12FA001-AC4F-418D-AE19-62706E023703}">
                      <ahyp:hlinkClr xmlns:ahyp="http://schemas.microsoft.com/office/drawing/2018/hyperlinkcolor" val="tx"/>
                    </a:ext>
                  </a:extLst>
                </a:hlinkClick>
              </a:rPr>
              <a:t>https://emmaseppala.com/scientific-benefits-self-compassion-infographic/</a:t>
            </a:r>
            <a:r>
              <a:rPr lang="en-US" sz="1900" dirty="0">
                <a:latin typeface="Georgia" panose="02040502050405020303" pitchFamily="18" charset="0"/>
              </a:rPr>
              <a:t>.</a:t>
            </a:r>
          </a:p>
          <a:p>
            <a:endParaRPr lang="en-US" sz="1900" dirty="0">
              <a:latin typeface="Georgia" panose="02040502050405020303" pitchFamily="18" charset="0"/>
            </a:endParaRPr>
          </a:p>
          <a:p>
            <a:r>
              <a:rPr lang="en-US" sz="1900" dirty="0">
                <a:latin typeface="Georgia" panose="02040502050405020303" pitchFamily="18" charset="0"/>
              </a:rPr>
              <a:t>Seppala, E. (2014). </a:t>
            </a:r>
            <a:r>
              <a:rPr lang="en-US" sz="1900" i="1" dirty="0">
                <a:latin typeface="Georgia" panose="02040502050405020303" pitchFamily="18" charset="0"/>
              </a:rPr>
              <a:t>18 Science-Backed Reasons to Try Loving-Kindness Meditation</a:t>
            </a:r>
            <a:r>
              <a:rPr lang="en-US" sz="1900" dirty="0">
                <a:latin typeface="Georgia" panose="02040502050405020303" pitchFamily="18" charset="0"/>
              </a:rPr>
              <a:t>. </a:t>
            </a:r>
            <a:r>
              <a:rPr lang="en-US" sz="1900" dirty="0">
                <a:latin typeface="Georgia" panose="02040502050405020303" pitchFamily="18" charset="0"/>
                <a:hlinkClick r:id="rId9">
                  <a:extLst>
                    <a:ext uri="{A12FA001-AC4F-418D-AE19-62706E023703}">
                      <ahyp:hlinkClr xmlns:ahyp="http://schemas.microsoft.com/office/drawing/2018/hyperlinkcolor" val="tx"/>
                    </a:ext>
                  </a:extLst>
                </a:hlinkClick>
              </a:rPr>
              <a:t>https://www.psychologytoday.com/us/blog/feeling-it/201409/18-science-backed-reasons-try-loving-kindness-meditation</a:t>
            </a:r>
            <a:r>
              <a:rPr lang="en-US" sz="1900" dirty="0">
                <a:latin typeface="Georgia" panose="02040502050405020303" pitchFamily="18" charset="0"/>
              </a:rPr>
              <a:t>.</a:t>
            </a:r>
          </a:p>
          <a:p>
            <a:endParaRPr lang="en-US" sz="1900" dirty="0">
              <a:latin typeface="Georgia" panose="02040502050405020303" pitchFamily="18" charset="0"/>
            </a:endParaRPr>
          </a:p>
          <a:p>
            <a:r>
              <a:rPr lang="en-US" sz="1900" dirty="0">
                <a:latin typeface="Georgia" panose="02040502050405020303" pitchFamily="18" charset="0"/>
              </a:rPr>
              <a:t>Strauss et al. (2016). </a:t>
            </a:r>
            <a:r>
              <a:rPr lang="en-US" sz="1900" i="1" dirty="0">
                <a:latin typeface="Georgia" panose="02040502050405020303" pitchFamily="18" charset="0"/>
              </a:rPr>
              <a:t>What is compassion and how can we measure it? A review of definitions and measures. </a:t>
            </a:r>
            <a:r>
              <a:rPr lang="en-US" sz="1900" dirty="0">
                <a:latin typeface="Georgia" panose="02040502050405020303" pitchFamily="18" charset="0"/>
                <a:hlinkClick r:id="rId10">
                  <a:extLst>
                    <a:ext uri="{A12FA001-AC4F-418D-AE19-62706E023703}">
                      <ahyp:hlinkClr xmlns:ahyp="http://schemas.microsoft.com/office/drawing/2018/hyperlinkcolor" val="tx"/>
                    </a:ext>
                  </a:extLst>
                </a:hlinkClick>
              </a:rPr>
              <a:t>https://www.sciencedirect.com/science/article/pii/S0272735816300216</a:t>
            </a:r>
            <a:r>
              <a:rPr lang="en-US" sz="1900" dirty="0">
                <a:latin typeface="Georgia" panose="02040502050405020303" pitchFamily="18" charset="0"/>
              </a:rPr>
              <a:t>.</a:t>
            </a:r>
          </a:p>
          <a:p>
            <a:endParaRPr lang="en-US" sz="1900" dirty="0">
              <a:latin typeface="Georgia" panose="02040502050405020303" pitchFamily="18" charset="0"/>
            </a:endParaRPr>
          </a:p>
          <a:p>
            <a:r>
              <a:rPr lang="en-US" sz="1900" dirty="0">
                <a:latin typeface="Georgia" panose="02040502050405020303" pitchFamily="18" charset="0"/>
              </a:rPr>
              <a:t>Whitlock et al. (2021). </a:t>
            </a:r>
            <a:r>
              <a:rPr lang="en-US" sz="1900" i="1" dirty="0">
                <a:latin typeface="Georgia" panose="02040502050405020303" pitchFamily="18" charset="0"/>
              </a:rPr>
              <a:t>How to Practice Self-compassion for Resilience and Well-being.</a:t>
            </a:r>
            <a:r>
              <a:rPr lang="en-US" sz="1900" b="1" dirty="0">
                <a:latin typeface="Georgia" panose="02040502050405020303" pitchFamily="18" charset="0"/>
              </a:rPr>
              <a:t> </a:t>
            </a:r>
            <a:r>
              <a:rPr lang="en-US" sz="1900" dirty="0">
                <a:latin typeface="Georgia" panose="02040502050405020303" pitchFamily="18" charset="0"/>
                <a:hlinkClick r:id="rId11">
                  <a:extLst>
                    <a:ext uri="{A12FA001-AC4F-418D-AE19-62706E023703}">
                      <ahyp:hlinkClr xmlns:ahyp="http://schemas.microsoft.com/office/drawing/2018/hyperlinkcolor" val="tx"/>
                    </a:ext>
                  </a:extLst>
                </a:hlinkClick>
              </a:rPr>
              <a:t>https://accelerate.uofuhealth.utah.edu/resilience/how-to-practice-self-compassion-for-resilience-and-well-being</a:t>
            </a:r>
            <a:r>
              <a:rPr lang="en-US" sz="1900" dirty="0">
                <a:latin typeface="Georgia" panose="02040502050405020303" pitchFamily="18" charset="0"/>
              </a:rPr>
              <a:t>.</a:t>
            </a:r>
          </a:p>
        </p:txBody>
      </p:sp>
      <p:pic>
        <p:nvPicPr>
          <p:cNvPr id="11" name="Picture 5">
            <a:extLst>
              <a:ext uri="{FF2B5EF4-FFF2-40B4-BE49-F238E27FC236}">
                <a16:creationId xmlns:a16="http://schemas.microsoft.com/office/drawing/2014/main" id="{23BE0941-7550-4740-95EC-3256B7DBB1F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687567" y="159422"/>
            <a:ext cx="3150165" cy="2966884"/>
          </a:xfrm>
          <a:prstGeom prst="rect">
            <a:avLst/>
          </a:prstGeom>
        </p:spPr>
      </p:pic>
      <p:pic>
        <p:nvPicPr>
          <p:cNvPr id="12" name="Picture 12">
            <a:extLst>
              <a:ext uri="{FF2B5EF4-FFF2-40B4-BE49-F238E27FC236}">
                <a16:creationId xmlns:a16="http://schemas.microsoft.com/office/drawing/2014/main" id="{C87FDAF9-9A08-1F45-A135-D6E1DAF6823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126043" y="602758"/>
            <a:ext cx="2270072" cy="2080211"/>
          </a:xfrm>
          <a:prstGeom prst="rect">
            <a:avLst/>
          </a:prstGeom>
        </p:spPr>
      </p:pic>
    </p:spTree>
    <p:extLst>
      <p:ext uri="{BB962C8B-B14F-4D97-AF65-F5344CB8AC3E}">
        <p14:creationId xmlns:p14="http://schemas.microsoft.com/office/powerpoint/2010/main" val="4191883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121374">
            <a:off x="-1210493" y="-794000"/>
            <a:ext cx="3920809" cy="457844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6864" y="144832"/>
            <a:ext cx="2778978" cy="2617292"/>
          </a:xfrm>
          <a:prstGeom prst="rect">
            <a:avLst/>
          </a:prstGeom>
        </p:spPr>
      </p:pic>
      <p:sp>
        <p:nvSpPr>
          <p:cNvPr id="5" name="TextBox 5"/>
          <p:cNvSpPr txBox="1"/>
          <p:nvPr/>
        </p:nvSpPr>
        <p:spPr>
          <a:xfrm>
            <a:off x="4341851" y="713664"/>
            <a:ext cx="10674784" cy="967573"/>
          </a:xfrm>
          <a:prstGeom prst="rect">
            <a:avLst/>
          </a:prstGeom>
        </p:spPr>
        <p:txBody>
          <a:bodyPr wrap="square" lIns="0" tIns="0" rIns="0" bIns="0" rtlCol="0" anchor="t">
            <a:spAutoFit/>
          </a:bodyPr>
          <a:lstStyle/>
          <a:p>
            <a:pPr algn="ctr">
              <a:lnSpc>
                <a:spcPts val="7920"/>
              </a:lnSpc>
            </a:pPr>
            <a:r>
              <a:rPr lang="en-US" sz="5400" b="1" dirty="0">
                <a:solidFill>
                  <a:srgbClr val="000000"/>
                </a:solidFill>
                <a:latin typeface="TT Ramillas"/>
              </a:rPr>
              <a:t>Presenter Info</a:t>
            </a:r>
            <a:endParaRPr lang="en-US" sz="5400" b="1" dirty="0">
              <a:solidFill>
                <a:srgbClr val="000000"/>
              </a:solidFill>
              <a:latin typeface="TT Ramillas Bold"/>
            </a:endParaRPr>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324504">
            <a:off x="13329657" y="7149334"/>
            <a:ext cx="3166673" cy="356169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12745" y="4812465"/>
            <a:ext cx="5342648" cy="5739173"/>
          </a:xfrm>
          <a:prstGeom prst="rect">
            <a:avLst/>
          </a:prstGeom>
        </p:spPr>
      </p:pic>
      <p:sp>
        <p:nvSpPr>
          <p:cNvPr id="6" name="TextBox 5">
            <a:extLst>
              <a:ext uri="{FF2B5EF4-FFF2-40B4-BE49-F238E27FC236}">
                <a16:creationId xmlns:a16="http://schemas.microsoft.com/office/drawing/2014/main" id="{16A0D88F-BCDD-F44D-94B1-E562680D47D9}"/>
              </a:ext>
            </a:extLst>
          </p:cNvPr>
          <p:cNvSpPr txBox="1"/>
          <p:nvPr/>
        </p:nvSpPr>
        <p:spPr>
          <a:xfrm>
            <a:off x="1505088" y="7607901"/>
            <a:ext cx="8458200" cy="3352200"/>
          </a:xfrm>
          <a:prstGeom prst="rect">
            <a:avLst/>
          </a:prstGeom>
          <a:noFill/>
        </p:spPr>
        <p:txBody>
          <a:bodyPr wrap="square" rtlCol="0">
            <a:spAutoFit/>
          </a:bodyPr>
          <a:lstStyle/>
          <a:p>
            <a:pPr defTabSz="482209">
              <a:lnSpc>
                <a:spcPts val="3059"/>
              </a:lnSpc>
              <a:spcBef>
                <a:spcPts val="3059"/>
              </a:spcBef>
              <a:defRPr sz="2800" b="1">
                <a:solidFill>
                  <a:srgbClr val="020009"/>
                </a:solidFill>
                <a:latin typeface="+mn-lt"/>
                <a:ea typeface="+mn-ea"/>
                <a:cs typeface="+mn-cs"/>
                <a:sym typeface="Helvetica Neue"/>
              </a:defRPr>
            </a:pPr>
            <a:r>
              <a:rPr lang="en-US" dirty="0">
                <a:latin typeface="Georgia" panose="02040502050405020303" pitchFamily="18" charset="0"/>
              </a:rPr>
              <a:t>Beth Terrence ~ Holistic Recovery Pathways</a:t>
            </a:r>
          </a:p>
          <a:p>
            <a:pPr>
              <a:defRPr sz="2800" b="1">
                <a:latin typeface="+mn-lt"/>
                <a:ea typeface="+mn-ea"/>
                <a:cs typeface="+mn-cs"/>
                <a:sym typeface="Helvetica Neue"/>
              </a:defRPr>
            </a:pPr>
            <a:r>
              <a:rPr lang="en-US" dirty="0">
                <a:latin typeface="Georgia" panose="02040502050405020303" pitchFamily="18" charset="0"/>
              </a:rPr>
              <a:t>Email: </a:t>
            </a:r>
            <a:r>
              <a:rPr lang="en-US" u="sng" dirty="0">
                <a:solidFill>
                  <a:srgbClr val="0070C0"/>
                </a:solidFill>
                <a:uFill>
                  <a:solidFill>
                    <a:srgbClr val="0000FF"/>
                  </a:solidFill>
                </a:uFill>
                <a:latin typeface="Georgia" panose="02040502050405020303" pitchFamily="18" charset="0"/>
                <a:hlinkClick r:id="rId10">
                  <a:extLst>
                    <a:ext uri="{A12FA001-AC4F-418D-AE19-62706E023703}">
                      <ahyp:hlinkClr xmlns:ahyp="http://schemas.microsoft.com/office/drawing/2018/hyperlinkcolor" val="tx"/>
                    </a:ext>
                  </a:extLst>
                </a:hlinkClick>
              </a:rPr>
              <a:t>beth@bethterrence.com</a:t>
            </a:r>
          </a:p>
          <a:p>
            <a:pPr>
              <a:defRPr sz="2800" b="1">
                <a:latin typeface="+mn-lt"/>
                <a:ea typeface="+mn-ea"/>
                <a:cs typeface="+mn-cs"/>
                <a:sym typeface="Helvetica Neue"/>
              </a:defRPr>
            </a:pPr>
            <a:r>
              <a:rPr lang="en-US" dirty="0">
                <a:latin typeface="Georgia" panose="02040502050405020303" pitchFamily="18" charset="0"/>
              </a:rPr>
              <a:t>Websites: </a:t>
            </a:r>
          </a:p>
          <a:p>
            <a:pPr>
              <a:defRPr sz="2800" b="1">
                <a:latin typeface="+mn-lt"/>
                <a:ea typeface="+mn-ea"/>
                <a:cs typeface="+mn-cs"/>
                <a:sym typeface="Helvetica Neue"/>
              </a:defRPr>
            </a:pPr>
            <a:r>
              <a:rPr lang="en-US" u="sng" dirty="0">
                <a:solidFill>
                  <a:srgbClr val="0070C0"/>
                </a:solidFill>
                <a:uFill>
                  <a:solidFill>
                    <a:srgbClr val="0000FF"/>
                  </a:solidFill>
                </a:uFill>
                <a:latin typeface="Georgia" panose="02040502050405020303" pitchFamily="18" charset="0"/>
                <a:hlinkClick r:id="rId11">
                  <a:extLst>
                    <a:ext uri="{A12FA001-AC4F-418D-AE19-62706E023703}">
                      <ahyp:hlinkClr xmlns:ahyp="http://schemas.microsoft.com/office/drawing/2018/hyperlinkcolor" val="tx"/>
                    </a:ext>
                  </a:extLst>
                </a:hlinkClick>
              </a:rPr>
              <a:t>http://holisticrecoverypathways.com</a:t>
            </a:r>
          </a:p>
          <a:p>
            <a:pPr>
              <a:defRPr sz="2800" b="1">
                <a:latin typeface="+mn-lt"/>
                <a:ea typeface="+mn-ea"/>
                <a:cs typeface="+mn-cs"/>
                <a:sym typeface="Helvetica Neue"/>
              </a:defRPr>
            </a:pPr>
            <a:r>
              <a:rPr lang="en-US" u="sng" dirty="0">
                <a:solidFill>
                  <a:srgbClr val="0070C0"/>
                </a:solidFill>
                <a:uFill>
                  <a:solidFill>
                    <a:srgbClr val="0000FF"/>
                  </a:solidFill>
                </a:uFill>
                <a:latin typeface="Georgia" panose="02040502050405020303" pitchFamily="18" charset="0"/>
                <a:hlinkClick r:id="rId11">
                  <a:extLst>
                    <a:ext uri="{A12FA001-AC4F-418D-AE19-62706E023703}">
                      <ahyp:hlinkClr xmlns:ahyp="http://schemas.microsoft.com/office/drawing/2018/hyperlinkcolor" val="tx"/>
                    </a:ext>
                  </a:extLst>
                </a:hlinkClick>
              </a:rPr>
              <a:t>https://bethterrence.com</a:t>
            </a:r>
          </a:p>
          <a:p>
            <a:pPr>
              <a:defRPr sz="2800" b="1">
                <a:latin typeface="+mn-lt"/>
                <a:ea typeface="+mn-ea"/>
                <a:cs typeface="+mn-cs"/>
                <a:sym typeface="Helvetica Neue"/>
              </a:defRPr>
            </a:pPr>
            <a:endParaRPr lang="en-US" u="sng" dirty="0">
              <a:solidFill>
                <a:srgbClr val="0000FF"/>
              </a:solidFill>
              <a:uFill>
                <a:solidFill>
                  <a:srgbClr val="0000FF"/>
                </a:solidFill>
              </a:uFill>
              <a:latin typeface="Georgia" panose="02040502050405020303" pitchFamily="18" charset="0"/>
              <a:hlinkClick r:id="rId11">
                <a:extLst>
                  <a:ext uri="{A12FA001-AC4F-418D-AE19-62706E023703}">
                    <ahyp:hlinkClr xmlns:ahyp="http://schemas.microsoft.com/office/drawing/2018/hyperlinkcolor" val="tx"/>
                  </a:ext>
                </a:extLst>
              </a:hlinkClick>
            </a:endParaRPr>
          </a:p>
          <a:p>
            <a:pPr>
              <a:defRPr sz="2800" b="1">
                <a:latin typeface="+mn-lt"/>
                <a:ea typeface="+mn-ea"/>
                <a:cs typeface="+mn-cs"/>
                <a:sym typeface="Helvetica Neue"/>
              </a:defRPr>
            </a:pPr>
            <a:endParaRPr lang="en-US" u="sng" dirty="0">
              <a:solidFill>
                <a:srgbClr val="0000FF"/>
              </a:solidFill>
              <a:uFill>
                <a:solidFill>
                  <a:srgbClr val="0000FF"/>
                </a:solidFill>
              </a:uFill>
              <a:latin typeface="Georgia" panose="02040502050405020303" pitchFamily="18" charset="0"/>
              <a:hlinkClick r:id="rId11"/>
            </a:endParaRPr>
          </a:p>
          <a:p>
            <a:endParaRPr lang="en-US" dirty="0"/>
          </a:p>
        </p:txBody>
      </p:sp>
      <p:sp>
        <p:nvSpPr>
          <p:cNvPr id="7" name="TextBox 6">
            <a:extLst>
              <a:ext uri="{FF2B5EF4-FFF2-40B4-BE49-F238E27FC236}">
                <a16:creationId xmlns:a16="http://schemas.microsoft.com/office/drawing/2014/main" id="{96572EB5-57F7-4B47-8694-16B81EA1281C}"/>
              </a:ext>
            </a:extLst>
          </p:cNvPr>
          <p:cNvSpPr txBox="1"/>
          <p:nvPr/>
        </p:nvSpPr>
        <p:spPr>
          <a:xfrm>
            <a:off x="2971800" y="2142074"/>
            <a:ext cx="14858999" cy="5539978"/>
          </a:xfrm>
          <a:prstGeom prst="rect">
            <a:avLst/>
          </a:prstGeom>
          <a:noFill/>
        </p:spPr>
        <p:txBody>
          <a:bodyPr wrap="square" rtlCol="0">
            <a:spAutoFit/>
          </a:bodyPr>
          <a:lstStyle/>
          <a:p>
            <a:r>
              <a:rPr lang="en-US" sz="2800" dirty="0">
                <a:latin typeface="Georgia" panose="02040502050405020303" pitchFamily="18" charset="0"/>
              </a:rPr>
              <a:t>Beth Terrence is the founder and lead facilitator of Holistic Recovery Pathways, LLC. She is a trained shaman, holistic practitioner, and restorative </a:t>
            </a:r>
            <a:r>
              <a:rPr lang="it-IT" sz="2800" dirty="0">
                <a:latin typeface="Georgia" panose="02040502050405020303" pitchFamily="18" charset="0"/>
              </a:rPr>
              <a:t>facilitator</a:t>
            </a:r>
            <a:r>
              <a:rPr lang="en-US" sz="2800" dirty="0">
                <a:latin typeface="Georgia" panose="02040502050405020303" pitchFamily="18" charset="0"/>
              </a:rPr>
              <a:t>. She is a certified peer recovery specialist (CPRS) in Maryland and nationally (NCPRSS).  She recently completed her Master of Science degree in Restorative Practices through the International Institute of Restorative Practices (IIRP). </a:t>
            </a:r>
          </a:p>
          <a:p>
            <a:r>
              <a:rPr lang="en-US" sz="2800" dirty="0">
                <a:latin typeface="Georgia" panose="02040502050405020303" pitchFamily="18" charset="0"/>
              </a:rPr>
              <a:t> </a:t>
            </a:r>
          </a:p>
          <a:p>
            <a:r>
              <a:rPr lang="en-US" sz="2800" dirty="0">
                <a:latin typeface="Georgia" panose="02040502050405020303" pitchFamily="18" charset="0"/>
              </a:rPr>
              <a:t>Beth’s vision is to help create a healthier and more nurturing world by supporting individuals, families, and communities in finding hope, healing, and a deeper sense of connection and belonging.  She is known for her engaging and experiential programming, which includes holistic workshops, wellness retreats and trainings. She is strongly committed to supporting organizations and systems in building cultures of health, well-being, and inclusivity. </a:t>
            </a:r>
          </a:p>
          <a:p>
            <a:endParaRPr lang="en-US" dirty="0"/>
          </a:p>
        </p:txBody>
      </p:sp>
    </p:spTree>
    <p:extLst>
      <p:ext uri="{BB962C8B-B14F-4D97-AF65-F5344CB8AC3E}">
        <p14:creationId xmlns:p14="http://schemas.microsoft.com/office/powerpoint/2010/main" val="2801279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6280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F8E96-875B-4B4D-A073-201A3505C3DE}"/>
              </a:ext>
            </a:extLst>
          </p:cNvPr>
          <p:cNvSpPr>
            <a:spLocks noGrp="1"/>
          </p:cNvSpPr>
          <p:nvPr>
            <p:ph type="title"/>
          </p:nvPr>
        </p:nvSpPr>
        <p:spPr>
          <a:xfrm>
            <a:off x="3407139" y="621286"/>
            <a:ext cx="11549922" cy="1143000"/>
          </a:xfrm>
        </p:spPr>
        <p:txBody>
          <a:bodyPr>
            <a:noAutofit/>
          </a:bodyPr>
          <a:lstStyle/>
          <a:p>
            <a:r>
              <a:rPr lang="en-US" sz="4800" b="1" dirty="0">
                <a:latin typeface="Georgia" panose="02040502050405020303" pitchFamily="18" charset="0"/>
              </a:rPr>
              <a:t>CME Accreditation and Designation</a:t>
            </a:r>
          </a:p>
        </p:txBody>
      </p:sp>
      <p:pic>
        <p:nvPicPr>
          <p:cNvPr id="9" name="image1.png" descr="Icon&#10;&#10;Description automatically generated">
            <a:extLst>
              <a:ext uri="{FF2B5EF4-FFF2-40B4-BE49-F238E27FC236}">
                <a16:creationId xmlns:a16="http://schemas.microsoft.com/office/drawing/2014/main" id="{5DFD4DEE-302F-6843-833A-F15652A432A0}"/>
              </a:ext>
            </a:extLst>
          </p:cNvPr>
          <p:cNvPicPr/>
          <p:nvPr/>
        </p:nvPicPr>
        <p:blipFill>
          <a:blip r:embed="rId2"/>
          <a:srcRect/>
          <a:stretch>
            <a:fillRect/>
          </a:stretch>
        </p:blipFill>
        <p:spPr>
          <a:xfrm>
            <a:off x="5486400" y="7602393"/>
            <a:ext cx="1524000" cy="1393322"/>
          </a:xfrm>
          <a:prstGeom prst="rect">
            <a:avLst/>
          </a:prstGeom>
          <a:ln/>
        </p:spPr>
      </p:pic>
      <p:pic>
        <p:nvPicPr>
          <p:cNvPr id="10" name="image2.png" descr="A close up of a sign&#10;&#10;Description automatically generated with low confidence">
            <a:extLst>
              <a:ext uri="{FF2B5EF4-FFF2-40B4-BE49-F238E27FC236}">
                <a16:creationId xmlns:a16="http://schemas.microsoft.com/office/drawing/2014/main" id="{5649266C-B100-2741-9541-3585F9B2EDFA}"/>
              </a:ext>
            </a:extLst>
          </p:cNvPr>
          <p:cNvPicPr/>
          <p:nvPr/>
        </p:nvPicPr>
        <p:blipFill>
          <a:blip r:embed="rId3"/>
          <a:srcRect/>
          <a:stretch>
            <a:fillRect/>
          </a:stretch>
        </p:blipFill>
        <p:spPr>
          <a:xfrm>
            <a:off x="10515602" y="8082519"/>
            <a:ext cx="1524000" cy="913196"/>
          </a:xfrm>
          <a:prstGeom prst="rect">
            <a:avLst/>
          </a:prstGeom>
          <a:ln/>
        </p:spPr>
      </p:pic>
      <p:sp>
        <p:nvSpPr>
          <p:cNvPr id="7" name="Rectangle 6">
            <a:extLst>
              <a:ext uri="{FF2B5EF4-FFF2-40B4-BE49-F238E27FC236}">
                <a16:creationId xmlns:a16="http://schemas.microsoft.com/office/drawing/2014/main" id="{E7AD4971-9C33-F74A-B7D3-19C49D563369}"/>
              </a:ext>
            </a:extLst>
          </p:cNvPr>
          <p:cNvSpPr/>
          <p:nvPr/>
        </p:nvSpPr>
        <p:spPr>
          <a:xfrm>
            <a:off x="2590763" y="9235779"/>
            <a:ext cx="13106473" cy="547073"/>
          </a:xfrm>
          <a:prstGeom prst="rect">
            <a:avLst/>
          </a:prstGeom>
        </p:spPr>
        <p:txBody>
          <a:bodyPr wrap="none">
            <a:spAutoFit/>
          </a:bodyPr>
          <a:lstStyle/>
          <a:p>
            <a:pPr algn="ctr">
              <a:lnSpc>
                <a:spcPct val="115000"/>
              </a:lnSpc>
            </a:pPr>
            <a:r>
              <a:rPr lang="en-US" sz="2800" dirty="0">
                <a:latin typeface="Georgia" panose="02040502050405020303" pitchFamily="18" charset="0"/>
                <a:ea typeface="Calibri" panose="020F0502020204030204" pitchFamily="34" charset="0"/>
              </a:rPr>
              <a:t>Webinars jointly sponsored by the Behavioral Health Administration and MedChi</a:t>
            </a:r>
            <a:endParaRPr lang="en-US" sz="2800" dirty="0">
              <a:effectLst/>
              <a:latin typeface="Georgia" panose="02040502050405020303" pitchFamily="18" charset="0"/>
              <a:ea typeface="Arial" panose="020B0604020202020204" pitchFamily="34" charset="0"/>
            </a:endParaRPr>
          </a:p>
        </p:txBody>
      </p:sp>
      <p:sp>
        <p:nvSpPr>
          <p:cNvPr id="8" name="TextBox 7">
            <a:extLst>
              <a:ext uri="{FF2B5EF4-FFF2-40B4-BE49-F238E27FC236}">
                <a16:creationId xmlns:a16="http://schemas.microsoft.com/office/drawing/2014/main" id="{8379DF5E-EAA5-5C4B-B705-900C4B7918A2}"/>
              </a:ext>
            </a:extLst>
          </p:cNvPr>
          <p:cNvSpPr txBox="1"/>
          <p:nvPr/>
        </p:nvSpPr>
        <p:spPr>
          <a:xfrm>
            <a:off x="990600" y="1943100"/>
            <a:ext cx="16383000" cy="5970865"/>
          </a:xfrm>
          <a:prstGeom prst="rect">
            <a:avLst/>
          </a:prstGeom>
          <a:noFill/>
        </p:spPr>
        <p:txBody>
          <a:bodyPr wrap="square" rtlCol="0">
            <a:spAutoFit/>
          </a:bodyPr>
          <a:lstStyle/>
          <a:p>
            <a:r>
              <a:rPr lang="en-US" sz="2800" dirty="0">
                <a:latin typeface="Georgia" panose="02040502050405020303" pitchFamily="18" charset="0"/>
              </a:rPr>
              <a:t>This activity has been planned and implemented in accordance with the Essential Areas and policies of the Accreditation Council for Continuing Medical Education (ACCME) through the joint providership of MedChi, The Maryland State Medical Society and the Behavioral Health Administration of the Maryland Department of Health. MedChi is accredited by the ACCME to provide continuing medical education for physicians. CMEs will be available at no cost, as will Participant Certificates, which for other disciplines may qualify for CEUs or other continuing education credit, although these are not approved for CEUs by the Maryland Board of Social Work Examiners. Participants should check with their certifying organizations to see how these would apply. </a:t>
            </a:r>
          </a:p>
          <a:p>
            <a:r>
              <a:rPr lang="en-US" sz="2800" dirty="0">
                <a:latin typeface="Georgia" panose="02040502050405020303" pitchFamily="18" charset="0"/>
              </a:rPr>
              <a:t> </a:t>
            </a:r>
          </a:p>
          <a:p>
            <a:r>
              <a:rPr lang="en-US" sz="2800" dirty="0">
                <a:latin typeface="Georgia" panose="02040502050405020303" pitchFamily="18" charset="0"/>
              </a:rPr>
              <a:t>MedChi designates this webinar educational activity for a maximum of </a:t>
            </a:r>
            <a:r>
              <a:rPr lang="en-US" sz="2800" i="1" dirty="0">
                <a:latin typeface="Georgia" panose="02040502050405020303" pitchFamily="18" charset="0"/>
              </a:rPr>
              <a:t>1 AMA PRA Category 1 Credits™</a:t>
            </a:r>
            <a:r>
              <a:rPr lang="en-US" sz="2800" dirty="0">
                <a:latin typeface="Georgia" panose="02040502050405020303" pitchFamily="18" charset="0"/>
              </a:rPr>
              <a:t>. Physicians should claim only the credit commensurate with the extent of their participation in the activity, as should other disciplines who claim credit for Participant Certificates. For questions please contact Steve Whitefield at </a:t>
            </a:r>
            <a:r>
              <a:rPr lang="en-US" sz="2800" dirty="0">
                <a:latin typeface="Georgia" panose="02040502050405020303" pitchFamily="18" charset="0"/>
                <a:hlinkClick r:id="rId4"/>
              </a:rPr>
              <a:t>steven.whitefield@maryland.gov</a:t>
            </a:r>
            <a:r>
              <a:rPr lang="en-US" sz="2800" dirty="0">
                <a:latin typeface="Georgia" panose="02040502050405020303" pitchFamily="18" charset="0"/>
              </a:rPr>
              <a:t>. </a:t>
            </a:r>
            <a:r>
              <a:rPr lang="en-US" sz="2800" b="1" dirty="0">
                <a:latin typeface="Georgia" panose="02040502050405020303" pitchFamily="18" charset="0"/>
              </a:rPr>
              <a:t> </a:t>
            </a:r>
            <a:endParaRPr lang="en-US" sz="2800" dirty="0">
              <a:latin typeface="Georgia" panose="02040502050405020303" pitchFamily="18" charset="0"/>
            </a:endParaRPr>
          </a:p>
          <a:p>
            <a:endParaRPr lang="en-US" dirty="0"/>
          </a:p>
        </p:txBody>
      </p:sp>
    </p:spTree>
    <p:extLst>
      <p:ext uri="{BB962C8B-B14F-4D97-AF65-F5344CB8AC3E}">
        <p14:creationId xmlns:p14="http://schemas.microsoft.com/office/powerpoint/2010/main" val="2943045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57773" y="958920"/>
            <a:ext cx="10287000" cy="836916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89809" y="592809"/>
            <a:ext cx="9519314" cy="836412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93361" y="4228451"/>
            <a:ext cx="3752969" cy="836412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7503" y="1279190"/>
            <a:ext cx="10287002" cy="7728618"/>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228130" y="1692746"/>
            <a:ext cx="6477455" cy="6477455"/>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1D1FF1E-A5FA-0A44-A451-BFC8A97E00CF}"/>
              </a:ext>
            </a:extLst>
          </p:cNvPr>
          <p:cNvSpPr>
            <a:spLocks noGrp="1"/>
          </p:cNvSpPr>
          <p:nvPr>
            <p:ph type="title"/>
          </p:nvPr>
        </p:nvSpPr>
        <p:spPr>
          <a:xfrm>
            <a:off x="1239594" y="880282"/>
            <a:ext cx="6345150" cy="5081246"/>
          </a:xfrm>
        </p:spPr>
        <p:txBody>
          <a:bodyPr vert="horz" lIns="91440" tIns="45720" rIns="91440" bIns="45720" rtlCol="0" anchor="b">
            <a:normAutofit/>
          </a:bodyPr>
          <a:lstStyle/>
          <a:p>
            <a:pPr algn="r">
              <a:lnSpc>
                <a:spcPct val="90000"/>
              </a:lnSpc>
            </a:pPr>
            <a:r>
              <a:rPr lang="en-US" sz="6000" kern="1200" dirty="0">
                <a:solidFill>
                  <a:srgbClr val="FFFFFF"/>
                </a:solidFill>
                <a:latin typeface="Georgia" panose="02040502050405020303" pitchFamily="18" charset="0"/>
              </a:rPr>
              <a:t>CME Disclosures </a:t>
            </a:r>
          </a:p>
        </p:txBody>
      </p:sp>
      <p:sp>
        <p:nvSpPr>
          <p:cNvPr id="3" name="TextBox 2">
            <a:extLst>
              <a:ext uri="{FF2B5EF4-FFF2-40B4-BE49-F238E27FC236}">
                <a16:creationId xmlns:a16="http://schemas.microsoft.com/office/drawing/2014/main" id="{4F0F0CCC-3609-D84B-A7D1-9C1BB6ED6C14}"/>
              </a:ext>
            </a:extLst>
          </p:cNvPr>
          <p:cNvSpPr txBox="1"/>
          <p:nvPr/>
        </p:nvSpPr>
        <p:spPr>
          <a:xfrm>
            <a:off x="9319789" y="974220"/>
            <a:ext cx="7728618" cy="8319070"/>
          </a:xfrm>
          <a:prstGeom prst="rect">
            <a:avLst/>
          </a:prstGeom>
          <a:solidFill>
            <a:schemeClr val="tx2">
              <a:lumMod val="20000"/>
              <a:lumOff val="80000"/>
              <a:alpha val="45000"/>
            </a:schemeClr>
          </a:solidFill>
        </p:spPr>
        <p:txBody>
          <a:bodyPr vert="horz" lIns="91440" tIns="45720" rIns="91440" bIns="45720" rtlCol="0" anchor="ctr">
            <a:normAutofit/>
          </a:bodyPr>
          <a:lstStyle/>
          <a:p>
            <a:pPr>
              <a:lnSpc>
                <a:spcPct val="90000"/>
              </a:lnSpc>
              <a:spcAft>
                <a:spcPts val="600"/>
              </a:spcAft>
            </a:pPr>
            <a:r>
              <a:rPr lang="en-US" sz="3200" dirty="0">
                <a:latin typeface="Georgia" panose="02040502050405020303" pitchFamily="18" charset="0"/>
              </a:rPr>
              <a:t>Presenters and Planners: Aliya Jones, MD and Steve Whitefield, MD have reported no relevant financial relationships to disclose. Beth Terrence, MS  and Jennifer Greenspun, LCSW-C have reported no relevant financial relationships to disclose.</a:t>
            </a:r>
          </a:p>
          <a:p>
            <a:pPr>
              <a:lnSpc>
                <a:spcPct val="90000"/>
              </a:lnSpc>
              <a:spcAft>
                <a:spcPts val="600"/>
              </a:spcAft>
            </a:pPr>
            <a:endParaRPr lang="en-US" sz="3200" dirty="0">
              <a:latin typeface="Georgia" panose="02040502050405020303" pitchFamily="18" charset="0"/>
            </a:endParaRPr>
          </a:p>
          <a:p>
            <a:pPr>
              <a:lnSpc>
                <a:spcPct val="90000"/>
              </a:lnSpc>
              <a:spcAft>
                <a:spcPts val="600"/>
              </a:spcAft>
            </a:pPr>
            <a:r>
              <a:rPr lang="en-US" sz="3200" dirty="0">
                <a:latin typeface="Georgia" panose="02040502050405020303" pitchFamily="18" charset="0"/>
              </a:rPr>
              <a:t>MedChi CME Reviewers: The reviewers from the MedChi Committee On Scientific Activities (COSA) for this activity have reported no relevant financial relationships to disclose.</a:t>
            </a:r>
          </a:p>
          <a:p>
            <a:pPr indent="-228600">
              <a:lnSpc>
                <a:spcPct val="90000"/>
              </a:lnSpc>
              <a:spcAft>
                <a:spcPts val="600"/>
              </a:spcAft>
              <a:buFont typeface="Arial" panose="020B0604020202020204" pitchFamily="34" charset="0"/>
              <a:buChar char="•"/>
            </a:pPr>
            <a:endParaRPr lang="en-US" sz="3000" dirty="0"/>
          </a:p>
        </p:txBody>
      </p:sp>
    </p:spTree>
    <p:extLst>
      <p:ext uri="{BB962C8B-B14F-4D97-AF65-F5344CB8AC3E}">
        <p14:creationId xmlns:p14="http://schemas.microsoft.com/office/powerpoint/2010/main" val="4074461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2E9"/>
        </a:solidFill>
        <a:effectLst/>
      </p:bgPr>
    </p:bg>
    <p:spTree>
      <p:nvGrpSpPr>
        <p:cNvPr id="1" name=""/>
        <p:cNvGrpSpPr/>
        <p:nvPr/>
      </p:nvGrpSpPr>
      <p:grpSpPr>
        <a:xfrm>
          <a:off x="0" y="0"/>
          <a:ext cx="0" cy="0"/>
          <a:chOff x="0" y="0"/>
          <a:chExt cx="0" cy="0"/>
        </a:xfrm>
      </p:grpSpPr>
      <p:sp>
        <p:nvSpPr>
          <p:cNvPr id="10" name="TextBox 10"/>
          <p:cNvSpPr txBox="1"/>
          <p:nvPr/>
        </p:nvSpPr>
        <p:spPr>
          <a:xfrm>
            <a:off x="1427259" y="1161455"/>
            <a:ext cx="5202141" cy="596317"/>
          </a:xfrm>
          <a:prstGeom prst="rect">
            <a:avLst/>
          </a:prstGeom>
        </p:spPr>
        <p:txBody>
          <a:bodyPr wrap="square" lIns="0" tIns="0" rIns="0" bIns="0" rtlCol="0" anchor="t">
            <a:spAutoFit/>
          </a:bodyPr>
          <a:lstStyle/>
          <a:p>
            <a:pPr>
              <a:lnSpc>
                <a:spcPts val="4550"/>
              </a:lnSpc>
            </a:pPr>
            <a:r>
              <a:rPr lang="en-US" sz="4000" b="1" dirty="0">
                <a:solidFill>
                  <a:srgbClr val="000000"/>
                </a:solidFill>
                <a:latin typeface="TT Ramillas"/>
              </a:rPr>
              <a:t>Learning Objectives:</a:t>
            </a:r>
          </a:p>
        </p:txBody>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67587">
            <a:off x="14439517" y="6430491"/>
            <a:ext cx="3510741" cy="394868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074468">
            <a:off x="14775524" y="-1675315"/>
            <a:ext cx="4170433" cy="6572315"/>
          </a:xfrm>
          <a:prstGeom prst="rect">
            <a:avLst/>
          </a:prstGeom>
        </p:spPr>
      </p:pic>
      <p:pic>
        <p:nvPicPr>
          <p:cNvPr id="23" name="Picture 8">
            <a:extLst>
              <a:ext uri="{FF2B5EF4-FFF2-40B4-BE49-F238E27FC236}">
                <a16:creationId xmlns:a16="http://schemas.microsoft.com/office/drawing/2014/main" id="{E4092165-744C-A240-8085-BF0E027A5C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353278">
            <a:off x="665034" y="6851073"/>
            <a:ext cx="2131443" cy="3488969"/>
          </a:xfrm>
          <a:prstGeom prst="rect">
            <a:avLst/>
          </a:prstGeom>
        </p:spPr>
      </p:pic>
      <p:pic>
        <p:nvPicPr>
          <p:cNvPr id="24" name="Picture 39">
            <a:extLst>
              <a:ext uri="{FF2B5EF4-FFF2-40B4-BE49-F238E27FC236}">
                <a16:creationId xmlns:a16="http://schemas.microsoft.com/office/drawing/2014/main" id="{D45C40A4-FA74-C540-9D69-C680E50924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683864">
            <a:off x="15777061" y="267710"/>
            <a:ext cx="2167361" cy="2980122"/>
          </a:xfrm>
          <a:prstGeom prst="rect">
            <a:avLst/>
          </a:prstGeom>
        </p:spPr>
      </p:pic>
      <p:sp>
        <p:nvSpPr>
          <p:cNvPr id="8" name="TextBox 7">
            <a:extLst>
              <a:ext uri="{FF2B5EF4-FFF2-40B4-BE49-F238E27FC236}">
                <a16:creationId xmlns:a16="http://schemas.microsoft.com/office/drawing/2014/main" id="{32724903-F3EF-FB44-9205-CB765E3A8A12}"/>
              </a:ext>
            </a:extLst>
          </p:cNvPr>
          <p:cNvSpPr txBox="1"/>
          <p:nvPr/>
        </p:nvSpPr>
        <p:spPr>
          <a:xfrm>
            <a:off x="1427259" y="2171700"/>
            <a:ext cx="14879541" cy="5109091"/>
          </a:xfrm>
          <a:prstGeom prst="rect">
            <a:avLst/>
          </a:prstGeom>
          <a:noFill/>
        </p:spPr>
        <p:txBody>
          <a:bodyPr wrap="square" rtlCol="0">
            <a:spAutoFit/>
          </a:bodyPr>
          <a:lstStyle/>
          <a:p>
            <a:pPr marL="457200" indent="-457200">
              <a:spcBef>
                <a:spcPts val="600"/>
              </a:spcBef>
              <a:buFont typeface="Wingdings" pitchFamily="2" charset="2"/>
              <a:buChar char="q"/>
            </a:pPr>
            <a:r>
              <a:rPr lang="en-US" sz="3600" dirty="0">
                <a:latin typeface="Georgia" panose="02040502050405020303" pitchFamily="18" charset="0"/>
              </a:rPr>
              <a:t>Define Compassion, Self-Compassion, and their components </a:t>
            </a:r>
          </a:p>
          <a:p>
            <a:pPr marL="457200" indent="-457200">
              <a:spcBef>
                <a:spcPts val="600"/>
              </a:spcBef>
              <a:buFont typeface="Wingdings" pitchFamily="2" charset="2"/>
              <a:buChar char="q"/>
            </a:pPr>
            <a:r>
              <a:rPr lang="en-US" sz="3600" dirty="0">
                <a:latin typeface="Georgia" panose="02040502050405020303" pitchFamily="18" charset="0"/>
              </a:rPr>
              <a:t>Describe how Compassion training and practices build resilience </a:t>
            </a:r>
          </a:p>
          <a:p>
            <a:pPr marL="457200" indent="-457200">
              <a:spcBef>
                <a:spcPts val="600"/>
              </a:spcBef>
              <a:buFont typeface="Wingdings" pitchFamily="2" charset="2"/>
              <a:buChar char="q"/>
            </a:pPr>
            <a:r>
              <a:rPr lang="en-US" sz="3600" dirty="0">
                <a:latin typeface="Georgia" panose="02040502050405020303" pitchFamily="18" charset="0"/>
              </a:rPr>
              <a:t>Discuss the effects of Self-Compassion on work-related and overall wellbeing </a:t>
            </a:r>
          </a:p>
          <a:p>
            <a:pPr marL="457200" indent="-457200">
              <a:spcBef>
                <a:spcPts val="600"/>
              </a:spcBef>
              <a:buFont typeface="Wingdings" pitchFamily="2" charset="2"/>
              <a:buChar char="q"/>
            </a:pPr>
            <a:r>
              <a:rPr lang="en-US" sz="3600" dirty="0">
                <a:latin typeface="Georgia" panose="02040502050405020303" pitchFamily="18" charset="0"/>
              </a:rPr>
              <a:t>Examine types of Compassion practice to support yourself and those in your care </a:t>
            </a:r>
          </a:p>
          <a:p>
            <a:pPr marL="457200" indent="-457200">
              <a:spcBef>
                <a:spcPts val="600"/>
              </a:spcBef>
              <a:buFont typeface="Wingdings" pitchFamily="2" charset="2"/>
              <a:buChar char="q"/>
            </a:pPr>
            <a:r>
              <a:rPr lang="en-US" sz="3600" dirty="0">
                <a:latin typeface="Georgia" panose="02040502050405020303" pitchFamily="18" charset="0"/>
              </a:rPr>
              <a:t>Discuss how to integrate Compassion into a self-care and resilience plan </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Close - up of hands shaking&#10;&#10;Description automatically generated with medium confidence">
            <a:extLst>
              <a:ext uri="{FF2B5EF4-FFF2-40B4-BE49-F238E27FC236}">
                <a16:creationId xmlns:a16="http://schemas.microsoft.com/office/drawing/2014/main" id="{C145FC87-D15A-DE49-905F-48183E53B064}"/>
              </a:ext>
            </a:extLst>
          </p:cNvPr>
          <p:cNvPicPr>
            <a:picLocks noGrp="1" noChangeAspect="1"/>
          </p:cNvPicPr>
          <p:nvPr>
            <p:ph idx="1"/>
          </p:nvPr>
        </p:nvPicPr>
        <p:blipFill rotWithShape="1">
          <a:blip r:embed="rId2"/>
          <a:srcRect t="15746"/>
          <a:stretch/>
        </p:blipFill>
        <p:spPr>
          <a:xfrm>
            <a:off x="30" y="1923"/>
            <a:ext cx="18287970" cy="10285077"/>
          </a:xfrm>
          <a:prstGeom prst="rect">
            <a:avLst/>
          </a:prstGeom>
        </p:spPr>
      </p:pic>
    </p:spTree>
    <p:extLst>
      <p:ext uri="{BB962C8B-B14F-4D97-AF65-F5344CB8AC3E}">
        <p14:creationId xmlns:p14="http://schemas.microsoft.com/office/powerpoint/2010/main" val="4183296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E68F4D-010A-DB44-9FB3-06252562CF25}"/>
              </a:ext>
            </a:extLst>
          </p:cNvPr>
          <p:cNvSpPr>
            <a:spLocks noGrp="1"/>
          </p:cNvSpPr>
          <p:nvPr>
            <p:ph type="title"/>
          </p:nvPr>
        </p:nvSpPr>
        <p:spPr>
          <a:xfrm>
            <a:off x="10531161" y="260128"/>
            <a:ext cx="7260015" cy="1355479"/>
          </a:xfrm>
        </p:spPr>
        <p:txBody>
          <a:bodyPr vert="horz" lIns="91440" tIns="45720" rIns="91440" bIns="45720" rtlCol="0" anchor="ctr">
            <a:normAutofit/>
          </a:bodyPr>
          <a:lstStyle/>
          <a:p>
            <a:pPr algn="l">
              <a:lnSpc>
                <a:spcPct val="90000"/>
              </a:lnSpc>
            </a:pPr>
            <a:r>
              <a:rPr lang="en-US" dirty="0">
                <a:latin typeface="Georgia" panose="02040502050405020303" pitchFamily="18" charset="0"/>
              </a:rPr>
              <a:t>Defining Compassion</a:t>
            </a:r>
          </a:p>
        </p:txBody>
      </p:sp>
      <p:pic>
        <p:nvPicPr>
          <p:cNvPr id="5" name="Picture 4" descr="Two people holding each other's hands">
            <a:extLst>
              <a:ext uri="{FF2B5EF4-FFF2-40B4-BE49-F238E27FC236}">
                <a16:creationId xmlns:a16="http://schemas.microsoft.com/office/drawing/2014/main" id="{E146AAB4-31DB-4649-B78F-305FBC94A498}"/>
              </a:ext>
            </a:extLst>
          </p:cNvPr>
          <p:cNvPicPr>
            <a:picLocks noChangeAspect="1"/>
          </p:cNvPicPr>
          <p:nvPr/>
        </p:nvPicPr>
        <p:blipFill rotWithShape="1">
          <a:blip r:embed="rId2"/>
          <a:srcRect l="17179" r="23287"/>
          <a:stretch/>
        </p:blipFill>
        <p:spPr>
          <a:xfrm>
            <a:off x="20" y="10"/>
            <a:ext cx="9174833" cy="10286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D5268BAB-C347-AB41-88A9-0DF75F68B081}"/>
              </a:ext>
            </a:extLst>
          </p:cNvPr>
          <p:cNvSpPr txBox="1"/>
          <p:nvPr/>
        </p:nvSpPr>
        <p:spPr>
          <a:xfrm>
            <a:off x="9174853" y="1903166"/>
            <a:ext cx="8579747" cy="5765499"/>
          </a:xfrm>
          <a:prstGeom prst="rect">
            <a:avLst/>
          </a:prstGeom>
        </p:spPr>
        <p:txBody>
          <a:bodyPr vert="horz" lIns="91440" tIns="45720" rIns="91440" bIns="45720" rtlCol="0">
            <a:noAutofit/>
          </a:bodyPr>
          <a:lstStyle/>
          <a:p>
            <a:pPr marL="457200" indent="-228600">
              <a:lnSpc>
                <a:spcPct val="90000"/>
              </a:lnSpc>
              <a:spcAft>
                <a:spcPts val="600"/>
              </a:spcAft>
              <a:buFont typeface="Arial" panose="020B0604020202020204" pitchFamily="34" charset="0"/>
              <a:buChar char="•"/>
            </a:pPr>
            <a:r>
              <a:rPr lang="en-US" sz="2800" dirty="0">
                <a:latin typeface="Georgia" panose="02040502050405020303" pitchFamily="18" charset="0"/>
              </a:rPr>
              <a:t> “to suffer together.” (greatergood.berkeley.edu)</a:t>
            </a:r>
          </a:p>
          <a:p>
            <a:pPr marL="457200" indent="-228600">
              <a:lnSpc>
                <a:spcPct val="90000"/>
              </a:lnSpc>
              <a:spcAft>
                <a:spcPts val="600"/>
              </a:spcAft>
              <a:buFont typeface="Arial" panose="020B0604020202020204" pitchFamily="34" charset="0"/>
              <a:buChar char="•"/>
            </a:pPr>
            <a:endParaRPr lang="en-US" sz="2800" dirty="0">
              <a:latin typeface="Georgia" panose="02040502050405020303" pitchFamily="18" charset="0"/>
            </a:endParaRPr>
          </a:p>
          <a:p>
            <a:pPr marL="457200" indent="-228600">
              <a:lnSpc>
                <a:spcPct val="90000"/>
              </a:lnSpc>
              <a:spcAft>
                <a:spcPts val="600"/>
              </a:spcAft>
              <a:buFont typeface="Arial" panose="020B0604020202020204" pitchFamily="34" charset="0"/>
              <a:buChar char="•"/>
            </a:pPr>
            <a:r>
              <a:rPr lang="en-US" sz="2800" dirty="0">
                <a:latin typeface="Georgia" panose="02040502050405020303" pitchFamily="18" charset="0"/>
              </a:rPr>
              <a:t>“to recognize the suffering of others and then take action to help. Compassion embodies a tangible expression of love for those who are suffering.” (Compassion.com)</a:t>
            </a:r>
          </a:p>
          <a:p>
            <a:pPr marL="457200" indent="-228600">
              <a:lnSpc>
                <a:spcPct val="90000"/>
              </a:lnSpc>
              <a:spcAft>
                <a:spcPts val="600"/>
              </a:spcAft>
              <a:buFont typeface="Arial" panose="020B0604020202020204" pitchFamily="34" charset="0"/>
              <a:buChar char="•"/>
            </a:pPr>
            <a:endParaRPr lang="en-US" sz="2800" dirty="0">
              <a:latin typeface="Georgia" panose="02040502050405020303" pitchFamily="18" charset="0"/>
            </a:endParaRPr>
          </a:p>
          <a:p>
            <a:pPr marL="457200" indent="-228600">
              <a:lnSpc>
                <a:spcPct val="90000"/>
              </a:lnSpc>
              <a:spcAft>
                <a:spcPts val="600"/>
              </a:spcAft>
              <a:buFont typeface="Arial" panose="020B0604020202020204" pitchFamily="34" charset="0"/>
              <a:buChar char="•"/>
            </a:pPr>
            <a:r>
              <a:rPr lang="en-US" sz="2800" dirty="0">
                <a:latin typeface="Georgia" panose="02040502050405020303" pitchFamily="18" charset="0"/>
              </a:rPr>
              <a:t>"sympathetic consciousness of others' distress together with a desire to alleviate it.” (Merriam Webster Dictionary)</a:t>
            </a:r>
          </a:p>
          <a:p>
            <a:pPr marL="457200" indent="-228600">
              <a:lnSpc>
                <a:spcPct val="90000"/>
              </a:lnSpc>
              <a:spcAft>
                <a:spcPts val="600"/>
              </a:spcAft>
              <a:buFont typeface="Arial" panose="020B0604020202020204" pitchFamily="34" charset="0"/>
              <a:buChar char="•"/>
            </a:pPr>
            <a:endParaRPr lang="en-US" sz="2800" dirty="0">
              <a:latin typeface="Georgia" panose="02040502050405020303" pitchFamily="18" charset="0"/>
            </a:endParaRPr>
          </a:p>
          <a:p>
            <a:pPr marL="457200" indent="-228600">
              <a:lnSpc>
                <a:spcPct val="90000"/>
              </a:lnSpc>
              <a:spcAft>
                <a:spcPts val="600"/>
              </a:spcAft>
              <a:buFont typeface="Arial" panose="020B0604020202020204" pitchFamily="34" charset="0"/>
              <a:buChar char="•"/>
            </a:pPr>
            <a:r>
              <a:rPr lang="en-US" sz="2800" dirty="0">
                <a:latin typeface="Georgia" panose="02040502050405020303" pitchFamily="18" charset="0"/>
              </a:rPr>
              <a:t>“the feeling that arises when you are confronted with another’s suffering and feel motivated to relieve that suffering.” (Strauss et al., 2016)</a:t>
            </a:r>
          </a:p>
          <a:p>
            <a:pPr marL="457200" indent="-228600">
              <a:lnSpc>
                <a:spcPct val="90000"/>
              </a:lnSpc>
              <a:spcAft>
                <a:spcPts val="600"/>
              </a:spcAft>
              <a:buFont typeface="Arial" panose="020B0604020202020204" pitchFamily="34" charset="0"/>
              <a:buChar char="•"/>
            </a:pPr>
            <a:endParaRPr lang="en-US" sz="2800" dirty="0">
              <a:latin typeface="Georgia" panose="02040502050405020303" pitchFamily="18" charset="0"/>
            </a:endParaRPr>
          </a:p>
          <a:p>
            <a:pPr marL="457200" indent="-228600">
              <a:lnSpc>
                <a:spcPct val="90000"/>
              </a:lnSpc>
              <a:spcAft>
                <a:spcPts val="600"/>
              </a:spcAft>
              <a:buFont typeface="Arial" panose="020B0604020202020204" pitchFamily="34" charset="0"/>
              <a:buChar char="•"/>
            </a:pPr>
            <a:r>
              <a:rPr lang="en-US" sz="2800" dirty="0">
                <a:latin typeface="Georgia" panose="02040502050405020303" pitchFamily="18" charset="0"/>
              </a:rPr>
              <a:t>“concern for the wellbeing of others.” (Cosley, McCoy, &amp; Saslow, 2010</a:t>
            </a:r>
            <a:r>
              <a:rPr lang="en-US" sz="2800" dirty="0"/>
              <a:t>)</a:t>
            </a:r>
          </a:p>
        </p:txBody>
      </p:sp>
    </p:spTree>
    <p:extLst>
      <p:ext uri="{BB962C8B-B14F-4D97-AF65-F5344CB8AC3E}">
        <p14:creationId xmlns:p14="http://schemas.microsoft.com/office/powerpoint/2010/main" val="1197745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Picture 2" descr="Text&#10;&#10;Description automatically generated">
            <a:extLst>
              <a:ext uri="{FF2B5EF4-FFF2-40B4-BE49-F238E27FC236}">
                <a16:creationId xmlns:a16="http://schemas.microsoft.com/office/drawing/2014/main" id="{E7563455-63D4-904F-A671-96234C43382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sp>
        <p:nvSpPr>
          <p:cNvPr id="4" name="TextBox 3">
            <a:extLst>
              <a:ext uri="{FF2B5EF4-FFF2-40B4-BE49-F238E27FC236}">
                <a16:creationId xmlns:a16="http://schemas.microsoft.com/office/drawing/2014/main" id="{C99E7AAF-A237-EA4C-8AF7-5FAB88EA32AE}"/>
              </a:ext>
            </a:extLst>
          </p:cNvPr>
          <p:cNvSpPr txBox="1"/>
          <p:nvPr/>
        </p:nvSpPr>
        <p:spPr>
          <a:xfrm>
            <a:off x="228600" y="9639300"/>
            <a:ext cx="7086600" cy="369332"/>
          </a:xfrm>
          <a:prstGeom prst="rect">
            <a:avLst/>
          </a:prstGeom>
          <a:noFill/>
        </p:spPr>
        <p:txBody>
          <a:bodyPr wrap="square" rtlCol="0">
            <a:spAutoFit/>
          </a:bodyPr>
          <a:lstStyle/>
          <a:p>
            <a:r>
              <a:rPr lang="en-US" dirty="0">
                <a:solidFill>
                  <a:schemeClr val="bg1"/>
                </a:solidFill>
              </a:rPr>
              <a:t>Image Source: grandsecretsofspiritualmysteries.com</a:t>
            </a:r>
          </a:p>
        </p:txBody>
      </p:sp>
    </p:spTree>
    <p:extLst>
      <p:ext uri="{BB962C8B-B14F-4D97-AF65-F5344CB8AC3E}">
        <p14:creationId xmlns:p14="http://schemas.microsoft.com/office/powerpoint/2010/main" val="3779886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157253">
            <a:off x="15600856" y="7724833"/>
            <a:ext cx="3283040" cy="3259163"/>
          </a:xfrm>
          <a:prstGeom prst="rect">
            <a:avLst/>
          </a:prstGeom>
        </p:spPr>
      </p:pic>
      <p:pic>
        <p:nvPicPr>
          <p:cNvPr id="14" name="Picture 8">
            <a:extLst>
              <a:ext uri="{FF2B5EF4-FFF2-40B4-BE49-F238E27FC236}">
                <a16:creationId xmlns:a16="http://schemas.microsoft.com/office/drawing/2014/main" id="{608A532E-AC8D-2248-8D18-563A91B8AE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46813">
            <a:off x="270997" y="44085"/>
            <a:ext cx="1621981" cy="2655028"/>
          </a:xfrm>
          <a:prstGeom prst="rect">
            <a:avLst/>
          </a:prstGeom>
        </p:spPr>
      </p:pic>
      <p:sp>
        <p:nvSpPr>
          <p:cNvPr id="8" name="TextBox 7">
            <a:extLst>
              <a:ext uri="{FF2B5EF4-FFF2-40B4-BE49-F238E27FC236}">
                <a16:creationId xmlns:a16="http://schemas.microsoft.com/office/drawing/2014/main" id="{D6FE3BDB-C594-4C48-9A5F-85CF07445A3B}"/>
              </a:ext>
            </a:extLst>
          </p:cNvPr>
          <p:cNvSpPr txBox="1"/>
          <p:nvPr/>
        </p:nvSpPr>
        <p:spPr>
          <a:xfrm>
            <a:off x="914400" y="1808857"/>
            <a:ext cx="16592550" cy="9325630"/>
          </a:xfrm>
          <a:prstGeom prst="rect">
            <a:avLst/>
          </a:prstGeom>
          <a:noFill/>
        </p:spPr>
        <p:txBody>
          <a:bodyPr wrap="square" rtlCol="0">
            <a:spAutoFit/>
          </a:bodyPr>
          <a:lstStyle/>
          <a:p>
            <a:endParaRPr lang="en-US" sz="2800" dirty="0">
              <a:latin typeface="Georgia" panose="02040502050405020303" pitchFamily="18" charset="0"/>
            </a:endParaRPr>
          </a:p>
          <a:p>
            <a:r>
              <a:rPr lang="en-US" sz="2800" dirty="0">
                <a:latin typeface="Georgia" panose="02040502050405020303" pitchFamily="18" charset="0"/>
              </a:rPr>
              <a:t>Compassion and compassion practices have been at the heart of many spiritual and religious traditions for thousands of years. </a:t>
            </a:r>
          </a:p>
          <a:p>
            <a:pPr marL="457200" indent="-457200">
              <a:buFont typeface="Arial" panose="020B0604020202020204" pitchFamily="34" charset="0"/>
              <a:buChar char="•"/>
            </a:pPr>
            <a:endParaRPr lang="en-US" sz="2800" dirty="0">
              <a:latin typeface="Georgia" panose="02040502050405020303" pitchFamily="18" charset="0"/>
            </a:endParaRPr>
          </a:p>
          <a:p>
            <a:pPr marL="457200" indent="-457200">
              <a:buFont typeface="Arial" panose="020B0604020202020204" pitchFamily="34" charset="0"/>
              <a:buChar char="•"/>
            </a:pPr>
            <a:r>
              <a:rPr lang="en-US" sz="2800" dirty="0">
                <a:latin typeface="Georgia" panose="02040502050405020303" pitchFamily="18" charset="0"/>
              </a:rPr>
              <a:t>In the Buddhist tradition compassion is defined as ”the heart that trembles in the face of suffering”. It is considered  the noblest quality of the human heart, the motivation underlying all meditative paths of healing and liberation.  The Dalai Lama once said, “if you want to know what compassion is, look into the eyes of a mother or father as they cradle their sick and fevered child”.</a:t>
            </a:r>
          </a:p>
          <a:p>
            <a:pPr marL="457200" indent="-457200">
              <a:buFont typeface="Arial" panose="020B0604020202020204" pitchFamily="34" charset="0"/>
              <a:buChar char="•"/>
            </a:pPr>
            <a:endParaRPr lang="en-US" sz="2800" dirty="0">
              <a:latin typeface="Georgia" panose="02040502050405020303" pitchFamily="18" charset="0"/>
            </a:endParaRPr>
          </a:p>
          <a:p>
            <a:pPr marL="457200" indent="-457200">
              <a:buFont typeface="Arial" panose="020B0604020202020204" pitchFamily="34" charset="0"/>
              <a:buChar char="•"/>
            </a:pPr>
            <a:r>
              <a:rPr lang="en-US" sz="2800" dirty="0">
                <a:latin typeface="Georgia" panose="02040502050405020303" pitchFamily="18" charset="0"/>
              </a:rPr>
              <a:t>The Tao Te Ching, a fundamental text of Taoist philosophy, states, “Compassionate towards yourself, you reconcile all beings in the world.”</a:t>
            </a:r>
          </a:p>
          <a:p>
            <a:pPr marL="457200" indent="-457200">
              <a:buFont typeface="Arial" panose="020B0604020202020204" pitchFamily="34" charset="0"/>
              <a:buChar char="•"/>
            </a:pPr>
            <a:endParaRPr lang="en-US" sz="2800" dirty="0">
              <a:latin typeface="Georgia" panose="02040502050405020303" pitchFamily="18" charset="0"/>
            </a:endParaRPr>
          </a:p>
          <a:p>
            <a:pPr marL="457200" indent="-457200">
              <a:buFont typeface="Arial" panose="020B0604020202020204" pitchFamily="34" charset="0"/>
              <a:buChar char="•"/>
            </a:pPr>
            <a:r>
              <a:rPr lang="en-US" sz="2800" dirty="0">
                <a:latin typeface="Georgia" panose="02040502050405020303" pitchFamily="18" charset="0"/>
              </a:rPr>
              <a:t>Compassion in Judaism is one of the central attributes of the divine; and is considered to be one of the core obligations of humanity.</a:t>
            </a:r>
          </a:p>
          <a:p>
            <a:pPr marL="457200" indent="-457200">
              <a:buFont typeface="Arial" panose="020B0604020202020204" pitchFamily="34" charset="0"/>
              <a:buChar char="•"/>
            </a:pPr>
            <a:endParaRPr lang="en-US" sz="2800" dirty="0">
              <a:latin typeface="Georgia" panose="02040502050405020303" pitchFamily="18" charset="0"/>
            </a:endParaRPr>
          </a:p>
          <a:p>
            <a:pPr marL="457200" indent="-457200">
              <a:buFont typeface="Arial" panose="020B0604020202020204" pitchFamily="34" charset="0"/>
              <a:buChar char="•"/>
            </a:pPr>
            <a:r>
              <a:rPr lang="en-US" sz="2800" dirty="0">
                <a:latin typeface="Georgia" panose="02040502050405020303" pitchFamily="18" charset="0"/>
              </a:rPr>
              <a:t>In Christianity, the parable of the Good Samaritan is probably the most concrete example of compassion, presenting a model of how we should not only help someone in need, but </a:t>
            </a:r>
          </a:p>
          <a:p>
            <a:r>
              <a:rPr lang="en-US" sz="2800" dirty="0">
                <a:latin typeface="Georgia" panose="02040502050405020303" pitchFamily="18" charset="0"/>
              </a:rPr>
              <a:t>     make an attempt to ensure their future.</a:t>
            </a:r>
          </a:p>
          <a:p>
            <a:endParaRPr lang="en-US" sz="3200" dirty="0">
              <a:latin typeface="Georgia" panose="02040502050405020303" pitchFamily="18" charset="0"/>
            </a:endParaRPr>
          </a:p>
          <a:p>
            <a:endParaRPr lang="en-US" sz="3200" dirty="0">
              <a:latin typeface="Georgia" panose="02040502050405020303" pitchFamily="18" charset="0"/>
            </a:endParaRPr>
          </a:p>
          <a:p>
            <a:endParaRPr lang="en-US" sz="3200" dirty="0"/>
          </a:p>
        </p:txBody>
      </p:sp>
      <p:sp>
        <p:nvSpPr>
          <p:cNvPr id="9" name="Title 1">
            <a:extLst>
              <a:ext uri="{FF2B5EF4-FFF2-40B4-BE49-F238E27FC236}">
                <a16:creationId xmlns:a16="http://schemas.microsoft.com/office/drawing/2014/main" id="{E71FCC86-8C5B-BB40-9CC3-D98F2AAED73E}"/>
              </a:ext>
            </a:extLst>
          </p:cNvPr>
          <p:cNvSpPr txBox="1">
            <a:spLocks/>
          </p:cNvSpPr>
          <p:nvPr/>
        </p:nvSpPr>
        <p:spPr>
          <a:xfrm>
            <a:off x="4838700" y="800100"/>
            <a:ext cx="97155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Georgia" panose="02040502050405020303" pitchFamily="18" charset="0"/>
              </a:rPr>
              <a:t>Spiritual Roots of Compassion</a:t>
            </a:r>
          </a:p>
        </p:txBody>
      </p:sp>
    </p:spTree>
    <p:extLst>
      <p:ext uri="{BB962C8B-B14F-4D97-AF65-F5344CB8AC3E}">
        <p14:creationId xmlns:p14="http://schemas.microsoft.com/office/powerpoint/2010/main" val="711359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65000">
              <a:schemeClr val="accent5">
                <a:lumMod val="45000"/>
                <a:lumOff val="55000"/>
              </a:schemeClr>
            </a:gs>
            <a:gs pos="83000">
              <a:schemeClr val="accent5">
                <a:lumMod val="45000"/>
                <a:lumOff val="55000"/>
              </a:schemeClr>
            </a:gs>
            <a:gs pos="100000">
              <a:schemeClr val="accent5">
                <a:alpha val="45000"/>
                <a:lumMod val="62000"/>
                <a:lumOff val="38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62657-C710-2940-8633-E211C7CD9506}"/>
              </a:ext>
            </a:extLst>
          </p:cNvPr>
          <p:cNvSpPr>
            <a:spLocks noGrp="1"/>
          </p:cNvSpPr>
          <p:nvPr>
            <p:ph type="title"/>
          </p:nvPr>
        </p:nvSpPr>
        <p:spPr>
          <a:xfrm>
            <a:off x="5372100" y="274638"/>
            <a:ext cx="8229600" cy="1143000"/>
          </a:xfrm>
        </p:spPr>
        <p:txBody>
          <a:bodyPr/>
          <a:lstStyle/>
          <a:p>
            <a:r>
              <a:rPr lang="en-US" b="1" dirty="0">
                <a:latin typeface="Georgia" panose="02040502050405020303" pitchFamily="18" charset="0"/>
              </a:rPr>
              <a:t>Science of Compassion</a:t>
            </a:r>
          </a:p>
        </p:txBody>
      </p:sp>
      <p:sp>
        <p:nvSpPr>
          <p:cNvPr id="3" name="TextBox 2">
            <a:extLst>
              <a:ext uri="{FF2B5EF4-FFF2-40B4-BE49-F238E27FC236}">
                <a16:creationId xmlns:a16="http://schemas.microsoft.com/office/drawing/2014/main" id="{51EC7E9D-87E2-D445-900C-887CF30A3E96}"/>
              </a:ext>
            </a:extLst>
          </p:cNvPr>
          <p:cNvSpPr txBox="1"/>
          <p:nvPr/>
        </p:nvSpPr>
        <p:spPr>
          <a:xfrm>
            <a:off x="1143000" y="1417638"/>
            <a:ext cx="16687800" cy="9017853"/>
          </a:xfrm>
          <a:prstGeom prst="rect">
            <a:avLst/>
          </a:prstGeom>
          <a:noFill/>
        </p:spPr>
        <p:txBody>
          <a:bodyPr wrap="square" rtlCol="0">
            <a:spAutoFit/>
          </a:bodyPr>
          <a:lstStyle/>
          <a:p>
            <a:pPr algn="ctr"/>
            <a:r>
              <a:rPr lang="en-US" sz="2400" i="1" dirty="0">
                <a:latin typeface="Georgia" panose="02040502050405020303" pitchFamily="18" charset="0"/>
              </a:rPr>
              <a:t>“If we say, oh, the practice of compassion is something holy, nobody will listen. If we say, warm-heartedness really reduces your blood pressure, your anxiety, your stress and improves your health, then people pay attention.” </a:t>
            </a:r>
          </a:p>
          <a:p>
            <a:pPr algn="ctr"/>
            <a:r>
              <a:rPr lang="en-US" sz="2400" i="1" dirty="0">
                <a:latin typeface="Georgia" panose="02040502050405020303" pitchFamily="18" charset="0"/>
              </a:rPr>
              <a:t>~ H.H Dalai Lama</a:t>
            </a:r>
          </a:p>
          <a:p>
            <a:endParaRPr lang="en-US" sz="2400" dirty="0">
              <a:latin typeface="Georgia" panose="02040502050405020303" pitchFamily="18" charset="0"/>
            </a:endParaRPr>
          </a:p>
          <a:p>
            <a:pPr marL="457200" indent="-457200">
              <a:buFont typeface="Arial" panose="020B0604020202020204" pitchFamily="34" charset="0"/>
              <a:buChar char="•"/>
            </a:pPr>
            <a:r>
              <a:rPr lang="en-US" sz="2400" dirty="0">
                <a:latin typeface="Georgia" panose="02040502050405020303" pitchFamily="18" charset="0"/>
              </a:rPr>
              <a:t>Research by expert well-being psychologists Ed Diener and Martin Seligman indicates that social connectedness is a predictor of longer life, faster recovery from disease, higher levels of happiness and well-being, and a greater sense of purpose and meaning. </a:t>
            </a:r>
          </a:p>
          <a:p>
            <a:endParaRPr lang="en-US" sz="2400" dirty="0">
              <a:latin typeface="Georgia" panose="02040502050405020303" pitchFamily="18" charset="0"/>
            </a:endParaRPr>
          </a:p>
          <a:p>
            <a:pPr marL="457200" indent="-457200">
              <a:buFont typeface="Arial" panose="020B0604020202020204" pitchFamily="34" charset="0"/>
              <a:buChar char="•"/>
            </a:pPr>
            <a:r>
              <a:rPr lang="en-US" sz="2400" dirty="0">
                <a:latin typeface="Georgia" panose="02040502050405020303" pitchFamily="18" charset="0"/>
              </a:rPr>
              <a:t>One large-scale study showed that lack of social connectedness predicts vulnerability to disease and death above and beyond traditional risk factors such as smoking, blood pressure, obesity and lack of physical activity.</a:t>
            </a:r>
          </a:p>
          <a:p>
            <a:pPr marL="457200" indent="-457200">
              <a:buFont typeface="Arial" panose="020B0604020202020204" pitchFamily="34" charset="0"/>
              <a:buChar char="•"/>
            </a:pPr>
            <a:endParaRPr lang="en-US" sz="2400" dirty="0">
              <a:latin typeface="Georgia" panose="02040502050405020303" pitchFamily="18" charset="0"/>
            </a:endParaRPr>
          </a:p>
          <a:p>
            <a:pPr marL="457200" indent="-457200">
              <a:buFont typeface="Arial" panose="020B0604020202020204" pitchFamily="34" charset="0"/>
              <a:buChar char="•"/>
            </a:pPr>
            <a:r>
              <a:rPr lang="en-US" sz="2400" dirty="0">
                <a:latin typeface="Georgia" panose="02040502050405020303" pitchFamily="18" charset="0"/>
              </a:rPr>
              <a:t>Chuck Raison and colleagues at Emory University have demonstrated that a regular compassion meditation practice reduces negative neuroendocrine, inflammatory and behavioral responses to psychosocial stress.</a:t>
            </a:r>
          </a:p>
          <a:p>
            <a:pPr marL="457200" indent="-457200">
              <a:buFont typeface="Arial" panose="020B0604020202020204" pitchFamily="34" charset="0"/>
              <a:buChar char="•"/>
            </a:pPr>
            <a:endParaRPr lang="en-US" sz="2400" dirty="0">
              <a:latin typeface="Georgia" panose="02040502050405020303" pitchFamily="18" charset="0"/>
            </a:endParaRPr>
          </a:p>
          <a:p>
            <a:pPr marL="457200" indent="-457200">
              <a:buFont typeface="Arial" panose="020B0604020202020204" pitchFamily="34" charset="0"/>
              <a:buChar char="•"/>
            </a:pPr>
            <a:r>
              <a:rPr lang="en-US" sz="2400" dirty="0">
                <a:latin typeface="Georgia" panose="02040502050405020303" pitchFamily="18" charset="0"/>
              </a:rPr>
              <a:t>Stephanie Brown, professor at SUNY Stony Brook University and the University of Michigan, has shown that the act of experiencing compassion and helping others actually leads to tremendous mental and physical well-being for us as well.</a:t>
            </a:r>
          </a:p>
          <a:p>
            <a:pPr marL="457200" indent="-457200">
              <a:buFont typeface="Arial" panose="020B0604020202020204" pitchFamily="34" charset="0"/>
              <a:buChar char="•"/>
            </a:pPr>
            <a:endParaRPr lang="en-US" sz="2400" dirty="0">
              <a:latin typeface="Georgia" panose="02040502050405020303" pitchFamily="18" charset="0"/>
            </a:endParaRPr>
          </a:p>
          <a:p>
            <a:pPr marL="457200" indent="-457200">
              <a:buFont typeface="Arial" panose="020B0604020202020204" pitchFamily="34" charset="0"/>
              <a:buChar char="•"/>
            </a:pPr>
            <a:r>
              <a:rPr lang="en-US" sz="2400" dirty="0">
                <a:latin typeface="Georgia" panose="02040502050405020303" pitchFamily="18" charset="0"/>
              </a:rPr>
              <a:t>Steve Cole from UCLA, a social neuro-genetics scientist, has shown that loneliness leads to a less healthy immune stress profile at the level of the gene -- their gene expression makes them more vulnerable to inflammatory processes which have been shown to have negative effects on health. One particularly telling survey showed that 25% of Americans have no one that they feel close enough with to share a problem. </a:t>
            </a:r>
          </a:p>
          <a:p>
            <a:pPr marL="457200" indent="-457200">
              <a:buFont typeface="Arial" panose="020B0604020202020204" pitchFamily="34" charset="0"/>
              <a:buChar char="•"/>
            </a:pPr>
            <a:endParaRPr lang="en-US" sz="2400" dirty="0">
              <a:latin typeface="Georgia" panose="02040502050405020303" pitchFamily="18" charset="0"/>
            </a:endParaRPr>
          </a:p>
          <a:p>
            <a:pPr marL="457200" indent="-457200">
              <a:buFont typeface="Arial" panose="020B0604020202020204" pitchFamily="34" charset="0"/>
              <a:buChar char="•"/>
            </a:pPr>
            <a:endParaRPr lang="en-US" sz="2800" dirty="0">
              <a:latin typeface="Georgia" panose="02040502050405020303" pitchFamily="18" charset="0"/>
            </a:endParaRPr>
          </a:p>
        </p:txBody>
      </p:sp>
      <p:sp>
        <p:nvSpPr>
          <p:cNvPr id="4" name="TextBox 3">
            <a:extLst>
              <a:ext uri="{FF2B5EF4-FFF2-40B4-BE49-F238E27FC236}">
                <a16:creationId xmlns:a16="http://schemas.microsoft.com/office/drawing/2014/main" id="{51D8C851-65D3-4740-B517-CB18FF0C6FB1}"/>
              </a:ext>
            </a:extLst>
          </p:cNvPr>
          <p:cNvSpPr txBox="1"/>
          <p:nvPr/>
        </p:nvSpPr>
        <p:spPr>
          <a:xfrm>
            <a:off x="14503908" y="9609892"/>
            <a:ext cx="3326892" cy="677108"/>
          </a:xfrm>
          <a:prstGeom prst="rect">
            <a:avLst/>
          </a:prstGeom>
          <a:noFill/>
        </p:spPr>
        <p:txBody>
          <a:bodyPr wrap="square" rtlCol="0">
            <a:spAutoFit/>
          </a:bodyPr>
          <a:lstStyle/>
          <a:p>
            <a:pPr algn="r"/>
            <a:r>
              <a:rPr lang="en-US" sz="2000" dirty="0">
                <a:latin typeface="Georgia" panose="02040502050405020303" pitchFamily="18" charset="0"/>
              </a:rPr>
              <a:t>Source: Doty, J.R. (2012)</a:t>
            </a:r>
          </a:p>
          <a:p>
            <a:endParaRPr lang="en-US" dirty="0"/>
          </a:p>
        </p:txBody>
      </p:sp>
    </p:spTree>
    <p:extLst>
      <p:ext uri="{BB962C8B-B14F-4D97-AF65-F5344CB8AC3E}">
        <p14:creationId xmlns:p14="http://schemas.microsoft.com/office/powerpoint/2010/main" val="2248803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A243C363007F4F827DB51D02034FC2" ma:contentTypeVersion="22" ma:contentTypeDescription="Create a new document." ma:contentTypeScope="" ma:versionID="6f4aa861c22db5f2b4eb9d2bf3007668">
  <xsd:schema xmlns:xsd="http://www.w3.org/2001/XMLSchema" xmlns:xs="http://www.w3.org/2001/XMLSchema" xmlns:p="http://schemas.microsoft.com/office/2006/metadata/properties" targetNamespace="http://schemas.microsoft.com/office/2006/metadata/properties" ma:root="true" ma:fieldsID="883d4e8e4bb62dc9630bd01492c2b58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4719BCD-0C61-4A74-A66A-833756DEFDE5}"/>
</file>

<file path=customXml/itemProps2.xml><?xml version="1.0" encoding="utf-8"?>
<ds:datastoreItem xmlns:ds="http://schemas.openxmlformats.org/officeDocument/2006/customXml" ds:itemID="{A0E903F0-85D6-48F9-995D-66EEEE1CCAA2}"/>
</file>

<file path=customXml/itemProps3.xml><?xml version="1.0" encoding="utf-8"?>
<ds:datastoreItem xmlns:ds="http://schemas.openxmlformats.org/officeDocument/2006/customXml" ds:itemID="{FC2990C1-3CA9-4FA2-8657-A5820B867EEA}"/>
</file>

<file path=docProps/app.xml><?xml version="1.0" encoding="utf-8"?>
<Properties xmlns="http://schemas.openxmlformats.org/officeDocument/2006/extended-properties" xmlns:vt="http://schemas.openxmlformats.org/officeDocument/2006/docPropsVTypes">
  <TotalTime>4662</TotalTime>
  <Words>2462</Words>
  <Application>Microsoft Macintosh PowerPoint</Application>
  <PresentationFormat>Custom</PresentationFormat>
  <Paragraphs>234</Paragraphs>
  <Slides>34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Meiryo</vt:lpstr>
      <vt:lpstr>Calibri</vt:lpstr>
      <vt:lpstr>TT Ramillas</vt:lpstr>
      <vt:lpstr>Wingdings</vt:lpstr>
      <vt:lpstr>Arial</vt:lpstr>
      <vt:lpstr>Georgia</vt:lpstr>
      <vt:lpstr>Trebuchet MS</vt:lpstr>
      <vt:lpstr>TT Ramillas Bold</vt:lpstr>
      <vt:lpstr>Office Theme</vt:lpstr>
      <vt:lpstr>PowerPoint Presentation</vt:lpstr>
      <vt:lpstr>PowerPoint Presentation</vt:lpstr>
      <vt:lpstr>PowerPoint Presentation</vt:lpstr>
      <vt:lpstr>PowerPoint Presentation</vt:lpstr>
      <vt:lpstr>PowerPoint Presentation</vt:lpstr>
      <vt:lpstr>Defining Compassion</vt:lpstr>
      <vt:lpstr>PowerPoint Presentation</vt:lpstr>
      <vt:lpstr>PowerPoint Presentation</vt:lpstr>
      <vt:lpstr>Science of Compassion</vt:lpstr>
      <vt:lpstr>Defining Self-Compassion</vt:lpstr>
      <vt:lpstr>PowerPoint Presentation</vt:lpstr>
      <vt:lpstr>PowerPoint Presentation</vt:lpstr>
      <vt:lpstr>PowerPoint Presentation</vt:lpstr>
      <vt:lpstr>PowerPoint Presentation</vt:lpstr>
      <vt:lpstr>Effects of Self-Compassion Practice  for Providers and Those in Your Care</vt:lpstr>
      <vt:lpstr>Types of Compassion Practices  for You &amp; Those in Your Care</vt:lpstr>
      <vt:lpstr>PowerPoint Presentation</vt:lpstr>
      <vt:lpstr>3 Types of Compassion Practice</vt:lpstr>
      <vt:lpstr>PowerPoint Presentation</vt:lpstr>
      <vt:lpstr>PowerPoint Presentation</vt:lpstr>
      <vt:lpstr>PowerPoint Presentation</vt:lpstr>
      <vt:lpstr>PowerPoint Presentation</vt:lpstr>
      <vt:lpstr>Connection</vt:lpstr>
      <vt:lpstr>Cultivating Connection</vt:lpstr>
      <vt:lpstr>PowerPoint Presentation</vt:lpstr>
      <vt:lpstr>Integrating Compassion into Self-Care &amp; Resilience Planning</vt:lpstr>
      <vt:lpstr>One Doctor’s Compassion RX</vt:lpstr>
      <vt:lpstr>PowerPoint Presentation</vt:lpstr>
      <vt:lpstr>PowerPoint Presentation</vt:lpstr>
      <vt:lpstr>PowerPoint Presentation</vt:lpstr>
      <vt:lpstr>PowerPoint Presentation</vt:lpstr>
      <vt:lpstr>PowerPoint Presentation</vt:lpstr>
      <vt:lpstr>CME Accreditation and Designation</vt:lpstr>
      <vt:lpstr>CME Disclosures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Pink and Blue Organic Shapes Self Care Workshop Webinar Keynote Presentation</dc:title>
  <cp:lastModifiedBy>Beth Terrence</cp:lastModifiedBy>
  <cp:revision>28</cp:revision>
  <cp:lastPrinted>2022-01-13T21:00:57Z</cp:lastPrinted>
  <dcterms:created xsi:type="dcterms:W3CDTF">2006-08-16T00:00:00Z</dcterms:created>
  <dcterms:modified xsi:type="dcterms:W3CDTF">2022-01-13T23:26:09Z</dcterms:modified>
  <dc:identifier>DAEyLfFaZ_Y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0x0101006FA243C363007F4F827DB51D02034FC2</vt:lpwstr>
  </property>
</Properties>
</file>