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13" r:id="rId3"/>
    <p:sldId id="1264" r:id="rId4"/>
    <p:sldId id="1265" r:id="rId5"/>
    <p:sldId id="1259" r:id="rId6"/>
    <p:sldId id="1260" r:id="rId7"/>
    <p:sldId id="1280" r:id="rId8"/>
    <p:sldId id="1261" r:id="rId9"/>
    <p:sldId id="1268" r:id="rId10"/>
    <p:sldId id="1269" r:id="rId11"/>
    <p:sldId id="1270" r:id="rId12"/>
    <p:sldId id="1272" r:id="rId13"/>
    <p:sldId id="1271" r:id="rId14"/>
    <p:sldId id="1273" r:id="rId15"/>
    <p:sldId id="1262" r:id="rId16"/>
    <p:sldId id="1274" r:id="rId17"/>
    <p:sldId id="123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2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63" d="100"/>
          <a:sy n="63" d="100"/>
        </p:scale>
        <p:origin x="16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6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3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4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1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6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9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789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riant-proportion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link.maryland.gov/content/vaccine/govax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county-vie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September 3rd,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193413" y="6575832"/>
            <a:ext cx="5503048" cy="28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9/3/21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70B19-40DD-4F5D-AA16-F840EEE29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37" y="1684434"/>
            <a:ext cx="8068235" cy="47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4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16542" y="6328974"/>
            <a:ext cx="5594488" cy="498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https://coronavirus.maryland.gov/</a:t>
            </a:r>
            <a:r>
              <a:rPr lang="en-US" sz="1400" dirty="0"/>
              <a:t>, accessed 9/3/21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34407-E6F8-41CF-8F17-5C1578444533}"/>
              </a:ext>
            </a:extLst>
          </p:cNvPr>
          <p:cNvSpPr txBox="1"/>
          <p:nvPr/>
        </p:nvSpPr>
        <p:spPr>
          <a:xfrm>
            <a:off x="10406742" y="3215183"/>
            <a:ext cx="16437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9/3/21:</a:t>
            </a:r>
            <a:r>
              <a:rPr lang="en-US" dirty="0">
                <a:solidFill>
                  <a:srgbClr val="D1F810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20.1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dirty="0"/>
              <a:t>Low:  6/24/21 at</a:t>
            </a:r>
            <a:r>
              <a:rPr lang="en-US" dirty="0">
                <a:solidFill>
                  <a:srgbClr val="00B050"/>
                </a:solidFill>
              </a:rPr>
              <a:t> 0.90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sz="1600" dirty="0"/>
              <a:t>High: 1/12/21 at </a:t>
            </a:r>
            <a:r>
              <a:rPr lang="en-US" sz="1600" b="1" dirty="0">
                <a:solidFill>
                  <a:srgbClr val="FF0000"/>
                </a:solidFill>
              </a:rPr>
              <a:t>53.39</a:t>
            </a:r>
            <a:r>
              <a:rPr lang="en-US" sz="1600" dirty="0"/>
              <a:t> per 100k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873E1-EB23-452C-9D70-C5E229EF1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1" y="1315232"/>
            <a:ext cx="8621277" cy="49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08325" y="6329365"/>
            <a:ext cx="5785982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9/3/21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3E2D7-8983-4FA7-9884-116A7771C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24" y="1536964"/>
            <a:ext cx="8706039" cy="47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544595" y="6369279"/>
            <a:ext cx="559448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 9/3/21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EFF1F-0AB2-4A45-8D1D-4DBA549B4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6" y="1475998"/>
            <a:ext cx="7924062" cy="47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US: COVID-19 Vaccinations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080524" y="6498203"/>
            <a:ext cx="6694716" cy="255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https://covid.cdc.gov/covid-data-tracker/#vaccinations</a:t>
            </a:r>
            <a:r>
              <a:rPr lang="en-US" sz="1400" dirty="0"/>
              <a:t> accessed 9/3/21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89CD4-90E5-4B00-8AA8-21C476C95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77" y="1341160"/>
            <a:ext cx="8208551" cy="50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9/3/2021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3EEF1-F3F6-4574-9451-DC79F525C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8" y="1591298"/>
            <a:ext cx="10515600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0675" y="5900161"/>
            <a:ext cx="2332936" cy="64084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675589"/>
            <a:ext cx="3976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US: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Delta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Variant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959602" y="741426"/>
            <a:ext cx="5770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https://covid.cdc.gov/covid-data-tracker/#variant-proportions </a:t>
            </a:r>
            <a:r>
              <a:rPr sz="1800" spc="-39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Accessed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9/3</a:t>
            </a:r>
            <a:r>
              <a:rPr sz="1800" dirty="0">
                <a:latin typeface="Calibri"/>
                <a:cs typeface="Calibri"/>
              </a:rPr>
              <a:t>/21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4400" y="2330958"/>
            <a:ext cx="3360547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1750" dirty="0">
                <a:latin typeface="Calibri"/>
                <a:cs typeface="Calibri"/>
              </a:rPr>
              <a:t>Delta 99.4% 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1750" dirty="0">
                <a:latin typeface="Calibri"/>
                <a:cs typeface="Calibri"/>
              </a:rPr>
              <a:t>99.1% B.1.617.2 + 0.2% A2 + 0.1% AY.1</a:t>
            </a:r>
            <a:endParaRPr sz="1750" dirty="0">
              <a:latin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6750E4-2A25-4756-8B31-B43232510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35" y="1372819"/>
            <a:ext cx="6737731" cy="53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93DF4-326D-4D1E-B8A6-B01B54133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3B67B-A236-4141-A57E-5B7295C39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983" y="4255260"/>
            <a:ext cx="9562838" cy="1867244"/>
          </a:xfrm>
        </p:spPr>
        <p:txBody>
          <a:bodyPr/>
          <a:lstStyle/>
          <a:p>
            <a:r>
              <a:rPr lang="en-US" dirty="0"/>
              <a:t>mdh.ipcovid@maryland.gov</a:t>
            </a:r>
          </a:p>
        </p:txBody>
      </p:sp>
    </p:spTree>
    <p:extLst>
      <p:ext uri="{BB962C8B-B14F-4D97-AF65-F5344CB8AC3E}">
        <p14:creationId xmlns:p14="http://schemas.microsoft.com/office/powerpoint/2010/main" val="143284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 err="1"/>
              <a:t>mAB</a:t>
            </a:r>
            <a:r>
              <a:rPr lang="en-US" dirty="0"/>
              <a:t> Post Exposure Prophylaxis</a:t>
            </a:r>
          </a:p>
          <a:p>
            <a:r>
              <a:rPr lang="en-US" dirty="0"/>
              <a:t>Epi summary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2C39F-CDBC-4FB6-98AF-A00F106C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01" y="2666576"/>
            <a:ext cx="55816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7509F-05A4-4891-A18D-BA81AB02A88D}"/>
              </a:ext>
            </a:extLst>
          </p:cNvPr>
          <p:cNvSpPr txBox="1"/>
          <p:nvPr/>
        </p:nvSpPr>
        <p:spPr>
          <a:xfrm>
            <a:off x="6766784" y="2343410"/>
            <a:ext cx="610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https://covidlink.maryland.gov/content/vaccine/govax/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5308301" y="6552942"/>
            <a:ext cx="6346513" cy="30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9/3/21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CBB27-4497-487D-80D4-6E55D928F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3246"/>
            <a:ext cx="11756788" cy="35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7768380" y="1126692"/>
            <a:ext cx="6169351" cy="255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9/3/21</a:t>
            </a: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56F63-3076-42B6-A03F-35170C6C7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55" y="1569521"/>
            <a:ext cx="10243399" cy="51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4171559" y="5644065"/>
            <a:ext cx="4400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9/3/2021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9EC64-32EC-44BB-A39B-99739D109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6" y="1591298"/>
            <a:ext cx="11342038" cy="33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792" y="6464684"/>
            <a:ext cx="109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r>
              <a:rPr lang="en-US" dirty="0"/>
              <a:t> Updated 9/3/2021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127750-9FCC-43AB-95D5-E1C92AFC9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913156-9578-4F48-9C91-D1B8C0179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17" y="1436948"/>
            <a:ext cx="8522531" cy="48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2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94B2-7314-401E-94CC-CCF74A21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EC969-1870-4D79-AA5D-55EA78D9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95CF1-4E55-49AC-A504-92FE94DE6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895" y="573221"/>
            <a:ext cx="10469217" cy="343659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88E0ED-0087-4737-9F86-AA7A94B1D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3" y="6116685"/>
            <a:ext cx="5621207" cy="638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D1F06-12ED-4F97-90E0-EDB201200109}"/>
              </a:ext>
            </a:extLst>
          </p:cNvPr>
          <p:cNvSpPr txBox="1"/>
          <p:nvPr/>
        </p:nvSpPr>
        <p:spPr>
          <a:xfrm>
            <a:off x="8818880" y="1801685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https://covid.cdc.gov/covid-data-tracker/#county-view</a:t>
            </a:r>
            <a:r>
              <a:rPr lang="en-US" dirty="0"/>
              <a:t> 9/3/21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53B90-624C-4FAC-A381-F61479ADA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2DD50E-5080-4E14-9A38-13C3E4895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24" y="1613523"/>
            <a:ext cx="6770049" cy="3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 9/3/2021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Cases: 501,035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1,387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9,827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10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46,337</a:t>
            </a:r>
          </a:p>
          <a:p>
            <a:pPr lvl="1"/>
            <a:r>
              <a:rPr lang="en-US" sz="2800" dirty="0"/>
              <a:t>Current: 812 (up 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20.1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Percent Positivity:  4.40%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A45DD-08A6-4B67-BE5D-A302680E3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28" y="1582154"/>
            <a:ext cx="6752736" cy="38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8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7110552" y="997817"/>
            <a:ext cx="635052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9/3/21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7A6C0-439A-493E-A4A2-7E4BB340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54" y="1591298"/>
            <a:ext cx="8140073" cy="46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AF7D07-FC06-4084-8044-0B39B633D1A4}"/>
</file>

<file path=customXml/itemProps2.xml><?xml version="1.0" encoding="utf-8"?>
<ds:datastoreItem xmlns:ds="http://schemas.openxmlformats.org/officeDocument/2006/customXml" ds:itemID="{B8359A35-136C-4C99-852F-9CAA432CF70D}"/>
</file>

<file path=customXml/itemProps3.xml><?xml version="1.0" encoding="utf-8"?>
<ds:datastoreItem xmlns:ds="http://schemas.openxmlformats.org/officeDocument/2006/customXml" ds:itemID="{F9937641-F515-480C-852B-5C19B7D4DF67}"/>
</file>

<file path=docProps/app.xml><?xml version="1.0" encoding="utf-8"?>
<Properties xmlns="http://schemas.openxmlformats.org/officeDocument/2006/extended-properties" xmlns:vt="http://schemas.openxmlformats.org/officeDocument/2006/docPropsVTypes">
  <TotalTime>29477</TotalTime>
  <Words>392</Words>
  <Application>Microsoft Office PowerPoint</Application>
  <PresentationFormat>Widescreen</PresentationFormat>
  <Paragraphs>84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Office Theme</vt:lpstr>
      <vt:lpstr>Maryland Situation Update on  Coronavirus Disease (COVID-19) for BHA</vt:lpstr>
      <vt:lpstr>Call Agenda </vt:lpstr>
      <vt:lpstr>Worldwide: COVID-19</vt:lpstr>
      <vt:lpstr>Worldwide: COVID-19</vt:lpstr>
      <vt:lpstr>US Case Counts and Rates</vt:lpstr>
      <vt:lpstr>Number of Cases Reported in the USA, by Day</vt:lpstr>
      <vt:lpstr>Community Transmission</vt:lpstr>
      <vt:lpstr>Maryland: COVID-19 Cases </vt:lpstr>
      <vt:lpstr>Maryland: COVID-19</vt:lpstr>
      <vt:lpstr>Maryland: COVID-19</vt:lpstr>
      <vt:lpstr>Maryland: COVID-19</vt:lpstr>
      <vt:lpstr>Maryland: COVID-19</vt:lpstr>
      <vt:lpstr>Maryland: COVID-19</vt:lpstr>
      <vt:lpstr>US: COVID-19 Vaccinations</vt:lpstr>
      <vt:lpstr>Maryland Vaccine Dashboard</vt:lpstr>
      <vt:lpstr>US: Delta Variant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932</cp:revision>
  <cp:lastPrinted>2020-02-04T16:27:31Z</cp:lastPrinted>
  <dcterms:created xsi:type="dcterms:W3CDTF">2018-02-09T13:05:01Z</dcterms:created>
  <dcterms:modified xsi:type="dcterms:W3CDTF">2021-09-03T12:51:11Z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