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313" r:id="rId3"/>
    <p:sldId id="1264" r:id="rId4"/>
    <p:sldId id="1265" r:id="rId5"/>
    <p:sldId id="1259" r:id="rId6"/>
    <p:sldId id="1260" r:id="rId7"/>
    <p:sldId id="1280" r:id="rId8"/>
    <p:sldId id="1261" r:id="rId9"/>
    <p:sldId id="1268" r:id="rId10"/>
    <p:sldId id="1269" r:id="rId11"/>
    <p:sldId id="1270" r:id="rId12"/>
    <p:sldId id="1272" r:id="rId13"/>
    <p:sldId id="1271" r:id="rId14"/>
    <p:sldId id="1273" r:id="rId15"/>
    <p:sldId id="1262" r:id="rId16"/>
    <p:sldId id="1289" r:id="rId17"/>
    <p:sldId id="1274" r:id="rId18"/>
    <p:sldId id="1287" r:id="rId19"/>
    <p:sldId id="1281" r:id="rId20"/>
    <p:sldId id="1282" r:id="rId21"/>
    <p:sldId id="1283" r:id="rId22"/>
    <p:sldId id="1284" r:id="rId23"/>
    <p:sldId id="1285" r:id="rId24"/>
    <p:sldId id="1286" r:id="rId25"/>
    <p:sldId id="1288" r:id="rId26"/>
    <p:sldId id="123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2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3" d="100"/>
          <a:sy n="63" d="100"/>
        </p:scale>
        <p:origin x="16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9/17/2021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63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6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4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89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riant-proportion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m/item/weekly-epidemiological-update-on-covid-19---31-august-202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link.maryland.gov/content/vaccine/govax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guidance-risk-assesment-hcp.html" TargetMode="External"/><Relationship Id="rId2" Type="http://schemas.openxmlformats.org/officeDocument/2006/relationships/hyperlink" Target="https://www.cdc.gov/coronavirus/2019-ncov/hcp/infection-control-recommenda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hcp/long-term-care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infection-control-recommendation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infection-control-recommendation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hcp/guidance-risk-assesment-hcp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guidance-risk-assesment-hcp.html" TargetMode="External"/><Relationship Id="rId2" Type="http://schemas.openxmlformats.org/officeDocument/2006/relationships/hyperlink" Target="https://www.cdc.gov/coronavirus/2019-ncov/hcp/guidance-risk-assesment-hcp.html#Immunocompromise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who.i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county-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September 17,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193413" y="6575832"/>
            <a:ext cx="5503048" cy="28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9/17/21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A935D-C4F8-4E1E-8150-21241C19C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736401"/>
            <a:ext cx="8204478" cy="47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16542" y="6328974"/>
            <a:ext cx="5594488" cy="49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https://coronavirus.maryland.gov/</a:t>
            </a:r>
            <a:r>
              <a:rPr lang="en-US" sz="1400" dirty="0"/>
              <a:t>, accessed 9/3/21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34407-E6F8-41CF-8F17-5C1578444533}"/>
              </a:ext>
            </a:extLst>
          </p:cNvPr>
          <p:cNvSpPr txBox="1"/>
          <p:nvPr/>
        </p:nvSpPr>
        <p:spPr>
          <a:xfrm>
            <a:off x="10406742" y="3215183"/>
            <a:ext cx="1643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9/17/21:</a:t>
            </a:r>
            <a:r>
              <a:rPr lang="en-US" dirty="0">
                <a:solidFill>
                  <a:srgbClr val="D1F810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20.7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dirty="0"/>
              <a:t>Low:  6/24/21 at</a:t>
            </a:r>
            <a:r>
              <a:rPr lang="en-US" dirty="0">
                <a:solidFill>
                  <a:srgbClr val="00B050"/>
                </a:solidFill>
              </a:rPr>
              <a:t> 0.90 </a:t>
            </a:r>
            <a:r>
              <a:rPr lang="en-US" dirty="0"/>
              <a:t>per 100K</a:t>
            </a:r>
          </a:p>
          <a:p>
            <a:endParaRPr lang="en-US" dirty="0"/>
          </a:p>
          <a:p>
            <a:r>
              <a:rPr lang="en-US" sz="1600" dirty="0"/>
              <a:t>High: 1/12/21 at </a:t>
            </a:r>
            <a:r>
              <a:rPr lang="en-US" sz="1600" b="1" dirty="0">
                <a:solidFill>
                  <a:srgbClr val="FF0000"/>
                </a:solidFill>
              </a:rPr>
              <a:t>53.39</a:t>
            </a:r>
            <a:r>
              <a:rPr lang="en-US" sz="1600" dirty="0"/>
              <a:t> per 100k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24580-05C4-4CBC-8E54-A3157CF5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55" y="1536964"/>
            <a:ext cx="8115689" cy="47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208325" y="6329365"/>
            <a:ext cx="57859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9/17/21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2A7DE-6D8F-47B2-8BDA-76BB31B1D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62" y="1591297"/>
            <a:ext cx="8963605" cy="4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544595" y="6369279"/>
            <a:ext cx="5594488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 9/17/21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B75C0-11AD-4B44-B104-9AA100F26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4" y="1501769"/>
            <a:ext cx="8310761" cy="48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US: COVID-19 Vaccinations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1080524" y="6498203"/>
            <a:ext cx="6694716" cy="2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https://covid.cdc.gov/covid-data-tracker/#vaccinations</a:t>
            </a:r>
            <a:r>
              <a:rPr lang="en-US" sz="1400" dirty="0"/>
              <a:t> accessed 9/17/21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08567-908C-48D2-B905-E80929682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88" y="1423233"/>
            <a:ext cx="7564663" cy="47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9/17/2021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87529-FA88-4E21-85D3-68CAA7CA2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37" y="1591298"/>
            <a:ext cx="10515600" cy="39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4572-037A-4F47-B9FE-8A4BE9B8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age groups with at least one 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850EF-5050-4518-A42C-C0230386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B1EE6-4AC5-44CC-90CB-F617A30B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20DE-84E4-4F85-85AA-EE2AC83C9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15EBA-707B-49D8-A9FD-F620920B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0" y="2114888"/>
            <a:ext cx="11369599" cy="36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0675" y="5900161"/>
            <a:ext cx="2332936" cy="64084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675589"/>
            <a:ext cx="397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alibri"/>
                <a:cs typeface="Calibri"/>
              </a:rPr>
              <a:t>US: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Delta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Variant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959602" y="741426"/>
            <a:ext cx="5770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https://covid.cdc.gov/covid-data-tracker/#variant-proportions </a:t>
            </a:r>
            <a:r>
              <a:rPr sz="1800" spc="-39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en-US" sz="1800" spc="-10" dirty="0">
                <a:latin typeface="Calibri"/>
                <a:cs typeface="Calibri"/>
              </a:rPr>
              <a:t>9/7</a:t>
            </a:r>
            <a:r>
              <a:rPr sz="1800" dirty="0">
                <a:latin typeface="Calibri"/>
                <a:cs typeface="Calibri"/>
              </a:rPr>
              <a:t>/21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34400" y="2330958"/>
            <a:ext cx="3360547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750" dirty="0">
                <a:latin typeface="Calibri"/>
                <a:cs typeface="Calibri"/>
              </a:rPr>
              <a:t>Delta 99.7% 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750" dirty="0">
                <a:latin typeface="Calibri"/>
                <a:cs typeface="Calibri"/>
              </a:rPr>
              <a:t>99.4% B.1.617.2 + 0.2% A2 + 0.1% AY.1</a:t>
            </a:r>
            <a:endParaRPr sz="175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AA845-61A3-4204-AAB3-EA1DEA216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9344"/>
            <a:ext cx="6669525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6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Variant (B.1.621)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Classified as a Variant of Interest by WHO 8/31/21</a:t>
            </a:r>
          </a:p>
          <a:p>
            <a:r>
              <a:rPr lang="en-US" dirty="0"/>
              <a:t>Constellation of mutations that indicate potential properties of immune escape. </a:t>
            </a:r>
          </a:p>
          <a:p>
            <a:r>
              <a:rPr lang="en-US" dirty="0"/>
              <a:t>Preliminary data show a reduction in neutralization capacity of convalescent and </a:t>
            </a:r>
            <a:r>
              <a:rPr lang="en-US" dirty="0" err="1"/>
              <a:t>vaccinee</a:t>
            </a:r>
            <a:r>
              <a:rPr lang="en-US" dirty="0"/>
              <a:t> sera similar to that seen for the Beta variant</a:t>
            </a:r>
          </a:p>
          <a:p>
            <a:r>
              <a:rPr lang="en-US" dirty="0"/>
              <a:t>First identification in Colombia in January 2021</a:t>
            </a:r>
          </a:p>
          <a:p>
            <a:r>
              <a:rPr lang="en-US" dirty="0"/>
              <a:t>As of 29 August, over 4500 sequences have been uploaded to GISAID from 39 countries</a:t>
            </a:r>
          </a:p>
          <a:p>
            <a:r>
              <a:rPr lang="en-US" dirty="0"/>
              <a:t>Although the global prevalence of the Mu variant among sequenced cases has declined and is currently below 0.1%, the prevalence in Colombia (39%) and Ecuador (13%) has consistently increased.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275CE6D-5C38-C543-B8AD-F8110668FDF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5612" y="6204896"/>
            <a:ext cx="5643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https://www.who.int/publications/m/item/weekly-epidemiological-update-on-covid-19---31-august-2021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124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28C53F-8E43-4ADF-BD8C-48E2C6C71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CDC Healthcare Guidance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EACD-89E7-41CF-B24A-34934AF486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53163"/>
            <a:ext cx="544513" cy="365125"/>
          </a:xfrm>
        </p:spPr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Epi summary</a:t>
            </a:r>
          </a:p>
          <a:p>
            <a:r>
              <a:rPr lang="en-US" dirty="0"/>
              <a:t>Mu Variant</a:t>
            </a:r>
          </a:p>
          <a:p>
            <a:r>
              <a:rPr lang="en-US" dirty="0"/>
              <a:t>Updated Healthcare Infection Control  Guidance</a:t>
            </a:r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2C39F-CDBC-4FB6-98AF-A00F106C2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601" y="2666576"/>
            <a:ext cx="55816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F7509F-05A4-4891-A18D-BA81AB02A88D}"/>
              </a:ext>
            </a:extLst>
          </p:cNvPr>
          <p:cNvSpPr txBox="1"/>
          <p:nvPr/>
        </p:nvSpPr>
        <p:spPr>
          <a:xfrm>
            <a:off x="6766784" y="2343410"/>
            <a:ext cx="6103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https://covidlink.maryland.gov/content/vaccine/govax/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3CE8C-FB9B-472C-9866-1FF3F916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1ED8F5-860A-43F9-8912-8A17B789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989"/>
            <a:ext cx="10941326" cy="479619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On 9/10/21, CDC updated the following pages: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Interim Infection Prevention and Control Recommendations for Healthcare Personnel During the Coronavirus Disease 2019 (COVID-19) Pandemic  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hlinkClick r:id="rId2"/>
              </a:rPr>
              <a:t>https://www.cdc.gov/coronavirus/2019-ncov/hcp/infection-control-recommendations.html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Interim Guidance for Managing Healthcare Personnel with SARS-CoV-2 Infection or Exposure to SARS-CoV-2 </a:t>
            </a:r>
          </a:p>
          <a:p>
            <a:pPr marL="91440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hlinkClick r:id="rId3"/>
              </a:rPr>
              <a:t>https://www.cdc.gov/coronavirus/2019-ncov/hcp/guidance-risk-assesment-hcp.html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Interim Infection Prevention and Control Recommendations to Prevent SARS-CoV-2 Spread in Nursing Homes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2000" dirty="0">
                <a:hlinkClick r:id="rId4"/>
              </a:rPr>
              <a:t>https://www.cdc.gov/coronavirus/2019-ncov/hcp/long-term-care.html</a:t>
            </a:r>
            <a:endParaRPr lang="en-US" sz="2000" dirty="0"/>
          </a:p>
          <a:p>
            <a:pPr lvl="2">
              <a:spcBef>
                <a:spcPts val="0"/>
              </a:spcBef>
            </a:pPr>
            <a:endParaRPr lang="en-US" sz="2000" dirty="0"/>
          </a:p>
          <a:p>
            <a:pPr marL="914400" lvl="2" indent="0">
              <a:spcBef>
                <a:spcPts val="0"/>
              </a:spcBef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64C51-3259-46F6-ACE9-660C04BCE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9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3CE8C-FB9B-472C-9866-1FF3F916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1ED8F5-860A-43F9-8912-8A17B789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1728311"/>
            <a:ext cx="10071652" cy="451039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Continue</a:t>
            </a:r>
            <a:r>
              <a:rPr lang="en-US" dirty="0"/>
              <a:t>: a process to identify healthcare personnel, patients, and visitors with symptoms or exposure to SARS-CoV-2 prior to entering a facility.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Continue</a:t>
            </a:r>
            <a:r>
              <a:rPr lang="en-US" dirty="0"/>
              <a:t>: source control for everyone in a healthcare setting. 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FF0000"/>
                </a:solidFill>
              </a:rPr>
              <a:t>Updated</a:t>
            </a:r>
            <a:r>
              <a:rPr lang="en-US" dirty="0"/>
              <a:t>: source control recommendations for healthcare personnel, patients, and visitors now better align with community guidance. This includes a few limited circumstances where fully vaccinated individuals in counties with low to moderate community transmission could choose not to wear source control.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64C51-3259-46F6-ACE9-660C04BCE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IP&amp;C Recommendations for HCP Updated 9/10/21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577FF-F766-43A7-B73F-677D23A58F63}"/>
              </a:ext>
            </a:extLst>
          </p:cNvPr>
          <p:cNvSpPr txBox="1"/>
          <p:nvPr/>
        </p:nvSpPr>
        <p:spPr>
          <a:xfrm>
            <a:off x="1282148" y="6375719"/>
            <a:ext cx="7523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https://www.cdc.gov/coronavirus/2019-ncov/hcp/infection-control-recommendations.html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034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3CE8C-FB9B-472C-9866-1FF3F916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1ED8F5-860A-43F9-8912-8A17B789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365" y="1728311"/>
            <a:ext cx="10071652" cy="451039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Continue</a:t>
            </a:r>
            <a:r>
              <a:rPr lang="en-US" dirty="0"/>
              <a:t>: recommended PPE for the care of patients with suspected or confirmed SARS-CoV-2 infection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FF0000"/>
                </a:solidFill>
              </a:rPr>
              <a:t>Updated: </a:t>
            </a:r>
            <a:r>
              <a:rPr lang="en-US" dirty="0"/>
              <a:t>Quarantine is </a:t>
            </a:r>
            <a:r>
              <a:rPr lang="en-US" u="sng" dirty="0"/>
              <a:t>no longer </a:t>
            </a:r>
            <a:r>
              <a:rPr lang="en-US" dirty="0"/>
              <a:t>recommended for fully vaccinated patients with exposure to SARS-CoV-2 or those patients who have had SARS-CoV-2 infection in the prior 90 days.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FF0000"/>
                </a:solidFill>
              </a:rPr>
              <a:t>Updated</a:t>
            </a:r>
            <a:r>
              <a:rPr lang="en-US" dirty="0"/>
              <a:t>: Clarified timing of SARS-CoV-2 testing after higher-risk exposure for healthcare personnel and close contact for patients. "Test Immediately" means no earlier than 2 days after last exposure.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64C51-3259-46F6-ACE9-660C04BCE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IP&amp;C Recommendations for HCP Updated 9/10/21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577FF-F766-43A7-B73F-677D23A58F63}"/>
              </a:ext>
            </a:extLst>
          </p:cNvPr>
          <p:cNvSpPr txBox="1"/>
          <p:nvPr/>
        </p:nvSpPr>
        <p:spPr>
          <a:xfrm>
            <a:off x="1282148" y="6375719"/>
            <a:ext cx="7523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https://www.cdc.gov/coronavirus/2019-ncov/hcp/infection-control-recommendations.html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5369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3CE8C-FB9B-472C-9866-1FF3F916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1ED8F5-860A-43F9-8912-8A17B789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No change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+mn-lt"/>
              </a:rPr>
              <a:t>: managing healthcare personnel with SARS-CoV-2 infection (return to work guidance) </a:t>
            </a:r>
          </a:p>
          <a:p>
            <a:pPr marL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No change: </a:t>
            </a:r>
            <a:r>
              <a:rPr lang="en-US" sz="3200" dirty="0">
                <a:solidFill>
                  <a:srgbClr val="222222"/>
                </a:solidFill>
                <a:latin typeface="+mn-lt"/>
              </a:rPr>
              <a:t>managing HCP 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+mn-lt"/>
              </a:rPr>
              <a:t>exposure to SARS-CoV-2 (risk assessment guidance), including the definition of “higher-risk exposure”</a:t>
            </a:r>
          </a:p>
          <a:p>
            <a:pPr marL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22222"/>
                </a:solidFill>
                <a:latin typeface="+mn-lt"/>
              </a:rPr>
              <a:t>Special considerations for fully vaccinated HCP after high-risk exposures (next slide)</a:t>
            </a:r>
            <a:endParaRPr lang="en-US" sz="3600" b="0" i="0" dirty="0">
              <a:solidFill>
                <a:srgbClr val="222222"/>
              </a:solidFill>
              <a:effectLst/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64C51-3259-46F6-ACE9-660C04BCE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Managing Healthcare Personnel with SARS-CoV-2 Infection or Exposure Updated 9/10/21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9B7CE-3082-48BA-8250-9B8E6C8B9E6D}"/>
              </a:ext>
            </a:extLst>
          </p:cNvPr>
          <p:cNvSpPr txBox="1"/>
          <p:nvPr/>
        </p:nvSpPr>
        <p:spPr>
          <a:xfrm>
            <a:off x="361335" y="6122812"/>
            <a:ext cx="8465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buNone/>
            </a:pPr>
            <a:r>
              <a:rPr lang="en-US" sz="1600" dirty="0">
                <a:hlinkClick r:id="rId2"/>
              </a:rPr>
              <a:t>https://www.cdc.gov/coronavirus/2019-ncov/hcp/guidance-risk-assesment-hcp.html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60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13CE8C-FB9B-472C-9866-1FF3F916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 Updates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1ED8F5-860A-43F9-8912-8A17B789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22222"/>
                </a:solidFill>
                <a:effectLst/>
                <a:latin typeface="+mn-lt"/>
              </a:rPr>
              <a:t>Following a high-risk exposure, work restriction </a:t>
            </a:r>
            <a:r>
              <a:rPr lang="en-US" sz="3600" b="1" i="1" u="sng" dirty="0">
                <a:solidFill>
                  <a:srgbClr val="222222"/>
                </a:solidFill>
                <a:effectLst/>
                <a:latin typeface="+mn-lt"/>
              </a:rPr>
              <a:t>may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+mn-lt"/>
              </a:rPr>
              <a:t> be recommended for fully vaccinated HCP as follows: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HCP who are </a:t>
            </a:r>
            <a:r>
              <a:rPr lang="en-US" b="0" i="0" u="sng" dirty="0">
                <a:solidFill>
                  <a:srgbClr val="075290"/>
                </a:solidFill>
                <a:effectLst/>
                <a:latin typeface="+mn-lt"/>
                <a:hlinkClick r:id="rId2"/>
              </a:rPr>
              <a:t>moderately to severely immunocompromised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 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When directed by public health authorities (e.g., during an outbreak where SARS-CoV-2 infections are identified among fully vaccinated HCP)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In the event of ongoing transmission within a facility that is not controlled with initial interventions, strong consideration should be given to use of work restriction of fully vaccinated HCP with higher-risk exposures. In addition, there might be other circumstances for which the jurisdiction’s public health authority recommends these and additional precautions.</a:t>
            </a:r>
          </a:p>
          <a:p>
            <a:pPr marL="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457200" lvl="1">
              <a:spcBef>
                <a:spcPts val="0"/>
              </a:spcBef>
              <a:spcAft>
                <a:spcPts val="1200"/>
              </a:spcAft>
            </a:pPr>
            <a:endParaRPr lang="en-US" sz="3200" b="0" i="0" dirty="0">
              <a:solidFill>
                <a:srgbClr val="222222"/>
              </a:solidFill>
              <a:effectLst/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64C51-3259-46F6-ACE9-660C04BCE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Managing Healthcare Personnel with SARS-CoV-2 Infection or Exposure Updated 9/10/21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9B7CE-3082-48BA-8250-9B8E6C8B9E6D}"/>
              </a:ext>
            </a:extLst>
          </p:cNvPr>
          <p:cNvSpPr txBox="1"/>
          <p:nvPr/>
        </p:nvSpPr>
        <p:spPr>
          <a:xfrm>
            <a:off x="361335" y="6122812"/>
            <a:ext cx="8465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buNone/>
            </a:pPr>
            <a:r>
              <a:rPr lang="en-US" sz="1600" dirty="0">
                <a:hlinkClick r:id="rId3"/>
              </a:rPr>
              <a:t>https://www.cdc.gov/coronavirus/2019-ncov/hcp/guidance-risk-assesment-hcp.html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3664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Guidance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Updated</a:t>
            </a:r>
            <a:r>
              <a:rPr lang="en-US" dirty="0"/>
              <a:t>: Perform contact tracing to identify any HCP who have had a higher-risk exposure or residents who may have had close contact with the individual with SARS-CoV-2 infection</a:t>
            </a:r>
          </a:p>
          <a:p>
            <a:pPr lvl="1"/>
            <a:r>
              <a:rPr lang="en-US" sz="2800" dirty="0"/>
              <a:t>All HCP  who have had a higher-risk exposure and residents who have had close contacts, regardless of vaccination status, should be tested immediately</a:t>
            </a:r>
          </a:p>
          <a:p>
            <a:pPr lvl="1"/>
            <a:r>
              <a:rPr lang="en-US" sz="2800" dirty="0"/>
              <a:t>If testing of close contacts reveals additional HCP or residents with SARS-CoV-2 infection, contact tracing should be continued to identify residents with close contact or HCP with higher-risk exposures to the newly identified individual(s) with SARS-CoV-2 infection.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8855" y="58413"/>
            <a:ext cx="10469217" cy="343659"/>
          </a:xfrm>
        </p:spPr>
        <p:txBody>
          <a:bodyPr/>
          <a:lstStyle/>
          <a:p>
            <a:r>
              <a:rPr lang="en-US" i="0" dirty="0"/>
              <a:t>Interim Infection Prevention and Control Recommendations to Prevent SARS-CoV-2 Spread in Nursing Homes Updated 9/10/21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8039" y="6411290"/>
            <a:ext cx="682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https://www.cdc.gov/coronavirus/2019-ncov/hcp/long-term-care.html</a:t>
            </a:r>
          </a:p>
        </p:txBody>
      </p:sp>
    </p:spTree>
    <p:extLst>
      <p:ext uri="{BB962C8B-B14F-4D97-AF65-F5344CB8AC3E}">
        <p14:creationId xmlns:p14="http://schemas.microsoft.com/office/powerpoint/2010/main" val="1915649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B93DF4-326D-4D1E-B8A6-B01B54133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B67B-A236-4141-A57E-5B7295C39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983" y="4255260"/>
            <a:ext cx="9562838" cy="1867244"/>
          </a:xfrm>
        </p:spPr>
        <p:txBody>
          <a:bodyPr/>
          <a:lstStyle/>
          <a:p>
            <a:r>
              <a:rPr lang="en-US" dirty="0"/>
              <a:t>mdh.ipcovid@maryland.gov</a:t>
            </a:r>
          </a:p>
        </p:txBody>
      </p:sp>
    </p:spTree>
    <p:extLst>
      <p:ext uri="{BB962C8B-B14F-4D97-AF65-F5344CB8AC3E}">
        <p14:creationId xmlns:p14="http://schemas.microsoft.com/office/powerpoint/2010/main" val="14328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5308301" y="6552942"/>
            <a:ext cx="6346513" cy="30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9/17/21</a:t>
            </a:r>
            <a:endParaRPr lang="en-US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E1935-F21B-47DF-987E-A266FC97B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81" y="1770005"/>
            <a:ext cx="11845993" cy="36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B062-A3BF-472A-907F-C161587E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46" y="329979"/>
            <a:ext cx="8515350" cy="1325563"/>
          </a:xfrm>
        </p:spPr>
        <p:txBody>
          <a:bodyPr/>
          <a:lstStyle/>
          <a:p>
            <a:r>
              <a:rPr lang="en-US" dirty="0"/>
              <a:t>Worldwide: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8A5EA-AD8B-49B9-9CDE-6B86B685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E5693C-1BE4-469C-8524-15D12714AADB}"/>
              </a:ext>
            </a:extLst>
          </p:cNvPr>
          <p:cNvSpPr txBox="1">
            <a:spLocks/>
          </p:cNvSpPr>
          <p:nvPr/>
        </p:nvSpPr>
        <p:spPr>
          <a:xfrm>
            <a:off x="7768380" y="1126692"/>
            <a:ext cx="6169351" cy="2552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https://covid19.who.int/ </a:t>
            </a:r>
            <a:r>
              <a:rPr lang="en-US" sz="1200" dirty="0"/>
              <a:t>accessed 9/3/21</a:t>
            </a: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56C55-600E-46A7-8602-B5FBA63E8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86" y="1560294"/>
            <a:ext cx="9801988" cy="50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5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080524" y="5644065"/>
            <a:ext cx="749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9/17/2021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D2947-DC58-4DEF-8A00-88BBB8FAD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77" y="1727756"/>
            <a:ext cx="11717470" cy="31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792" y="6464684"/>
            <a:ext cx="1093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r>
              <a:rPr lang="en-US" dirty="0"/>
              <a:t> Updated 9/17/2021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FECC23-8FC9-43C2-A565-EEED70F17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186" y="1592420"/>
            <a:ext cx="8996958" cy="4839881"/>
          </a:xfrm>
        </p:spPr>
      </p:pic>
    </p:spTree>
    <p:extLst>
      <p:ext uri="{BB962C8B-B14F-4D97-AF65-F5344CB8AC3E}">
        <p14:creationId xmlns:p14="http://schemas.microsoft.com/office/powerpoint/2010/main" val="38551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94B2-7314-401E-94CC-CCF74A21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C969-1870-4D79-AA5D-55EA78D9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95CF1-4E55-49AC-A504-92FE94DE6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895" y="573221"/>
            <a:ext cx="10469217" cy="343659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8E0ED-0087-4737-9F86-AA7A94B1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93" y="6116685"/>
            <a:ext cx="5621207" cy="638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DD1F06-12ED-4F97-90E0-EDB201200109}"/>
              </a:ext>
            </a:extLst>
          </p:cNvPr>
          <p:cNvSpPr txBox="1"/>
          <p:nvPr/>
        </p:nvSpPr>
        <p:spPr>
          <a:xfrm>
            <a:off x="8818880" y="1801685"/>
            <a:ext cx="284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https://covid.cdc.gov/covid-data-tracker/#county-view</a:t>
            </a:r>
            <a:r>
              <a:rPr lang="en-US" dirty="0"/>
              <a:t> 9/17/21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0F20BE-193C-44D7-8E31-4396D04BF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8393" y="2076442"/>
            <a:ext cx="5379399" cy="2633897"/>
          </a:xfrm>
        </p:spPr>
      </p:pic>
    </p:spTree>
    <p:extLst>
      <p:ext uri="{BB962C8B-B14F-4D97-AF65-F5344CB8AC3E}">
        <p14:creationId xmlns:p14="http://schemas.microsoft.com/office/powerpoint/2010/main" val="147557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 9/17/2021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Cases: 516,784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1,525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10,023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46,337</a:t>
            </a:r>
          </a:p>
          <a:p>
            <a:pPr lvl="1"/>
            <a:r>
              <a:rPr lang="en-US" sz="2800" dirty="0"/>
              <a:t>Current: 792 (down 12)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20.7 per 100,000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Percent Positivity:  4.23%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3FE3AF-4DED-49D5-9ED0-80B2DE441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992" y="1622903"/>
            <a:ext cx="6555820" cy="38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8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1013-C25B-4B88-82FD-46D4F267A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Maryland: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6DF-0936-44C4-A227-E151DF8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6DAE23-609F-4C1B-9BD4-55258CEB15B7}"/>
              </a:ext>
            </a:extLst>
          </p:cNvPr>
          <p:cNvSpPr txBox="1">
            <a:spLocks/>
          </p:cNvSpPr>
          <p:nvPr/>
        </p:nvSpPr>
        <p:spPr>
          <a:xfrm>
            <a:off x="7110552" y="997817"/>
            <a:ext cx="6350524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https://coronavirus.maryland.gov/</a:t>
            </a:r>
            <a:r>
              <a:rPr lang="en-US" sz="1400" dirty="0"/>
              <a:t>, accessed 9/17/21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6521AC-3E69-476D-960F-868A198B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4" y="1591297"/>
            <a:ext cx="8307316" cy="48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9C82F1-3EC9-4855-816B-5A319DF06F3B}"/>
</file>

<file path=customXml/itemProps2.xml><?xml version="1.0" encoding="utf-8"?>
<ds:datastoreItem xmlns:ds="http://schemas.openxmlformats.org/officeDocument/2006/customXml" ds:itemID="{65B8B8FA-B59A-43E9-9841-E9A260A8EBB3}"/>
</file>

<file path=customXml/itemProps3.xml><?xml version="1.0" encoding="utf-8"?>
<ds:datastoreItem xmlns:ds="http://schemas.openxmlformats.org/officeDocument/2006/customXml" ds:itemID="{1A89CF6E-A000-4908-B255-1B822F2D10C9}"/>
</file>

<file path=docProps/app.xml><?xml version="1.0" encoding="utf-8"?>
<Properties xmlns="http://schemas.openxmlformats.org/officeDocument/2006/extended-properties" xmlns:vt="http://schemas.openxmlformats.org/officeDocument/2006/docPropsVTypes">
  <TotalTime>29577</TotalTime>
  <Words>1202</Words>
  <Application>Microsoft Office PowerPoint</Application>
  <PresentationFormat>Widescreen</PresentationFormat>
  <Paragraphs>139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Office Theme</vt:lpstr>
      <vt:lpstr>Maryland Situation Update on  Coronavirus Disease (COVID-19) for BHA</vt:lpstr>
      <vt:lpstr>Call Agenda </vt:lpstr>
      <vt:lpstr>Worldwide: COVID-19</vt:lpstr>
      <vt:lpstr>Worldwide: COVID-19</vt:lpstr>
      <vt:lpstr>US Case Counts and Rates</vt:lpstr>
      <vt:lpstr>Number of Cases Reported in the USA, by Day</vt:lpstr>
      <vt:lpstr>Community Transmission</vt:lpstr>
      <vt:lpstr>Maryland: COVID-19 Cases </vt:lpstr>
      <vt:lpstr>Maryland: COVID-19</vt:lpstr>
      <vt:lpstr>Maryland: COVID-19</vt:lpstr>
      <vt:lpstr>Maryland: COVID-19</vt:lpstr>
      <vt:lpstr>Maryland: COVID-19</vt:lpstr>
      <vt:lpstr>Maryland: COVID-19</vt:lpstr>
      <vt:lpstr>US: COVID-19 Vaccinations</vt:lpstr>
      <vt:lpstr>Maryland Vaccine Dashboard</vt:lpstr>
      <vt:lpstr>Percent of age groups with at least one dose</vt:lpstr>
      <vt:lpstr>US: Delta Variant</vt:lpstr>
      <vt:lpstr>Mu Variant (B.1.621)</vt:lpstr>
      <vt:lpstr>PowerPoint Presentation</vt:lpstr>
      <vt:lpstr>CDC Guidance Updates</vt:lpstr>
      <vt:lpstr>CDC Guidance Updates</vt:lpstr>
      <vt:lpstr>CDC Guidance Updates</vt:lpstr>
      <vt:lpstr>CDC Guidance Updates</vt:lpstr>
      <vt:lpstr>CDC Guidance Updates</vt:lpstr>
      <vt:lpstr>CDC Guidance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938</cp:revision>
  <cp:lastPrinted>2020-02-04T16:27:31Z</cp:lastPrinted>
  <dcterms:created xsi:type="dcterms:W3CDTF">2018-02-09T13:05:01Z</dcterms:created>
  <dcterms:modified xsi:type="dcterms:W3CDTF">2021-09-17T13:27:43Z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