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313" r:id="rId3"/>
    <p:sldId id="1264" r:id="rId4"/>
    <p:sldId id="1265" r:id="rId5"/>
    <p:sldId id="1259" r:id="rId6"/>
    <p:sldId id="1260" r:id="rId7"/>
    <p:sldId id="1261" r:id="rId8"/>
    <p:sldId id="1268" r:id="rId9"/>
    <p:sldId id="1269" r:id="rId10"/>
    <p:sldId id="1270" r:id="rId11"/>
    <p:sldId id="1272" r:id="rId12"/>
    <p:sldId id="1271" r:id="rId13"/>
    <p:sldId id="1273" r:id="rId14"/>
    <p:sldId id="1262" r:id="rId15"/>
    <p:sldId id="1274" r:id="rId16"/>
    <p:sldId id="1563" r:id="rId17"/>
    <p:sldId id="1591" r:id="rId18"/>
    <p:sldId id="1525" r:id="rId19"/>
    <p:sldId id="1590" r:id="rId20"/>
    <p:sldId id="1275" r:id="rId21"/>
    <p:sldId id="1276" r:id="rId22"/>
    <p:sldId id="1277" r:id="rId23"/>
    <p:sldId id="1278" r:id="rId24"/>
    <p:sldId id="1279" r:id="rId25"/>
    <p:sldId id="1595" r:id="rId26"/>
    <p:sldId id="1215" r:id="rId27"/>
    <p:sldId id="1218" r:id="rId28"/>
    <p:sldId id="1220" r:id="rId29"/>
    <p:sldId id="1221" r:id="rId30"/>
    <p:sldId id="1222" r:id="rId31"/>
    <p:sldId id="1219" r:id="rId32"/>
    <p:sldId id="1217" r:id="rId33"/>
    <p:sldId id="1233"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2"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68" autoAdjust="0"/>
    <p:restoredTop sz="87350" autoAdjust="0"/>
  </p:normalViewPr>
  <p:slideViewPr>
    <p:cSldViewPr snapToGrid="0" snapToObjects="1">
      <p:cViewPr varScale="1">
        <p:scale>
          <a:sx n="68" d="100"/>
          <a:sy n="68" d="100"/>
        </p:scale>
        <p:origin x="100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8/6/2021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dirty="0"/>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dirty="0"/>
          </a:p>
        </p:txBody>
      </p:sp>
    </p:spTree>
    <p:extLst>
      <p:ext uri="{BB962C8B-B14F-4D97-AF65-F5344CB8AC3E}">
        <p14:creationId xmlns:p14="http://schemas.microsoft.com/office/powerpoint/2010/main" val="10545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12</a:t>
            </a:fld>
            <a:endParaRPr lang="en-US" dirty="0"/>
          </a:p>
        </p:txBody>
      </p:sp>
    </p:spTree>
    <p:extLst>
      <p:ext uri="{BB962C8B-B14F-4D97-AF65-F5344CB8AC3E}">
        <p14:creationId xmlns:p14="http://schemas.microsoft.com/office/powerpoint/2010/main" val="254236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13</a:t>
            </a:fld>
            <a:endParaRPr lang="en-US" dirty="0"/>
          </a:p>
        </p:txBody>
      </p:sp>
    </p:spTree>
    <p:extLst>
      <p:ext uri="{BB962C8B-B14F-4D97-AF65-F5344CB8AC3E}">
        <p14:creationId xmlns:p14="http://schemas.microsoft.com/office/powerpoint/2010/main" val="339336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8579C-EAC7-0B4D-AE5F-5E3A5B26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51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8579C-EAC7-0B4D-AE5F-5E3A5B26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51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dirty="0"/>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3</a:t>
            </a:fld>
            <a:endParaRPr lang="en-US" dirty="0"/>
          </a:p>
        </p:txBody>
      </p:sp>
    </p:spTree>
    <p:extLst>
      <p:ext uri="{BB962C8B-B14F-4D97-AF65-F5344CB8AC3E}">
        <p14:creationId xmlns:p14="http://schemas.microsoft.com/office/powerpoint/2010/main" val="3660139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4</a:t>
            </a:fld>
            <a:endParaRPr lang="en-US" dirty="0"/>
          </a:p>
        </p:txBody>
      </p:sp>
    </p:spTree>
    <p:extLst>
      <p:ext uri="{BB962C8B-B14F-4D97-AF65-F5344CB8AC3E}">
        <p14:creationId xmlns:p14="http://schemas.microsoft.com/office/powerpoint/2010/main" val="2676742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5</a:t>
            </a:fld>
            <a:endParaRPr lang="en-US" dirty="0"/>
          </a:p>
        </p:txBody>
      </p:sp>
    </p:spTree>
    <p:extLst>
      <p:ext uri="{BB962C8B-B14F-4D97-AF65-F5344CB8AC3E}">
        <p14:creationId xmlns:p14="http://schemas.microsoft.com/office/powerpoint/2010/main" val="80271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7</a:t>
            </a:fld>
            <a:endParaRPr lang="en-US" dirty="0"/>
          </a:p>
        </p:txBody>
      </p:sp>
    </p:spTree>
    <p:extLst>
      <p:ext uri="{BB962C8B-B14F-4D97-AF65-F5344CB8AC3E}">
        <p14:creationId xmlns:p14="http://schemas.microsoft.com/office/powerpoint/2010/main" val="406366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8</a:t>
            </a:fld>
            <a:endParaRPr lang="en-US" dirty="0"/>
          </a:p>
        </p:txBody>
      </p:sp>
    </p:spTree>
    <p:extLst>
      <p:ext uri="{BB962C8B-B14F-4D97-AF65-F5344CB8AC3E}">
        <p14:creationId xmlns:p14="http://schemas.microsoft.com/office/powerpoint/2010/main" val="915052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D189-9561-B349-9142-68706A7C32FC}" type="slidenum">
              <a:rPr lang="en-US" smtClean="0"/>
              <a:t>9</a:t>
            </a:fld>
            <a:endParaRPr lang="en-US" dirty="0"/>
          </a:p>
        </p:txBody>
      </p:sp>
    </p:spTree>
    <p:extLst>
      <p:ext uri="{BB962C8B-B14F-4D97-AF65-F5344CB8AC3E}">
        <p14:creationId xmlns:p14="http://schemas.microsoft.com/office/powerpoint/2010/main" val="288889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11</a:t>
            </a:fld>
            <a:endParaRPr lang="en-US" dirty="0"/>
          </a:p>
        </p:txBody>
      </p:sp>
    </p:spTree>
    <p:extLst>
      <p:ext uri="{BB962C8B-B14F-4D97-AF65-F5344CB8AC3E}">
        <p14:creationId xmlns:p14="http://schemas.microsoft.com/office/powerpoint/2010/main" val="1187021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8/6/2021</a:t>
            </a:fld>
            <a:endParaRPr lang="en-US"/>
          </a:p>
        </p:txBody>
      </p:sp>
      <p:sp>
        <p:nvSpPr>
          <p:cNvPr id="6" name="Holder 6"/>
          <p:cNvSpPr>
            <a:spLocks noGrp="1"/>
          </p:cNvSpPr>
          <p:nvPr>
            <p:ph type="sldNum" sz="quarter" idx="7"/>
          </p:nvPr>
        </p:nvSpPr>
        <p:spPr/>
        <p:txBody>
          <a:bodyPr lIns="0" tIns="0" rIns="0" bIns="0"/>
          <a:lstStyle>
            <a:lvl1pPr>
              <a:defRPr sz="1800" b="0" i="0">
                <a:solidFill>
                  <a:srgbClr val="888888"/>
                </a:solidFill>
                <a:latin typeface="Calibri"/>
                <a:cs typeface="Calibri"/>
              </a:defRPr>
            </a:lvl1pPr>
          </a:lstStyle>
          <a:p>
            <a:pPr marL="38100">
              <a:lnSpc>
                <a:spcPts val="1810"/>
              </a:lnSpc>
            </a:pPr>
            <a:fld id="{81D60167-4931-47E6-BA6A-407CBD079E47}" type="slidenum">
              <a:rPr dirty="0"/>
              <a:t>‹#›</a:t>
            </a:fld>
            <a:endParaRPr dirty="0"/>
          </a:p>
        </p:txBody>
      </p:sp>
    </p:spTree>
    <p:extLst>
      <p:ext uri="{BB962C8B-B14F-4D97-AF65-F5344CB8AC3E}">
        <p14:creationId xmlns:p14="http://schemas.microsoft.com/office/powerpoint/2010/main" val="98789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ronavirus.maryland.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covid.cdc.gov/covid-data-tracker/#vaccin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oronavirus.maryland.gov/#Vaccin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vid.cdc.gov/covid-data-tracker/#variant-proportions" TargetMode="External"/><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library/covid19/07302021_covidupdate.html" TargetMode="External"/><Relationship Id="rId2" Type="http://schemas.openxmlformats.org/officeDocument/2006/relationships/hyperlink" Target="https://www.cdc.gov/coronavirus/2019-ncov/science/science-briefs/fully-vaccinated-peopl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coronavirus/2019-ncov/hcp/infection-control-after-vaccination.html" TargetMode="External"/><Relationship Id="rId2" Type="http://schemas.openxmlformats.org/officeDocument/2006/relationships/hyperlink" Target="https://www.cdc.gov/coronavirus/2019-ncov/vaccines/fully-vaccinated-guidanc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dc.gov/coronavirus/2019-ncov/vaccines/fully-vaccinated-guidanc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coronavirus/2019-ncov/vaccines/fully-vaccinated-guidanc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vidlink.maryland.gov/content/vaccine/gova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vid19.who.i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hyperlink" Target="https://www.cdc.gov/coronavirus/2019-ncov/science/science-briefs/fully-vaccinated-people.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ovid19.who.i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covid.cdc.gov/covid-data-tracker/#trends_dailytrendscase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coronavirus.maryland.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coronavirus.maryland.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dirty="0"/>
              <a:t>August 6, 2021</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 COVID-19</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10</a:t>
            </a:fld>
            <a:endParaRPr lang="en-US" dirty="0"/>
          </a:p>
        </p:txBody>
      </p:sp>
      <p:sp>
        <p:nvSpPr>
          <p:cNvPr id="7" name="Content Placeholder 2">
            <a:extLst>
              <a:ext uri="{FF2B5EF4-FFF2-40B4-BE49-F238E27FC236}">
                <a16:creationId xmlns:a16="http://schemas.microsoft.com/office/drawing/2014/main" id="{406DAE23-609F-4C1B-9BD4-55258CEB15B7}"/>
              </a:ext>
            </a:extLst>
          </p:cNvPr>
          <p:cNvSpPr txBox="1">
            <a:spLocks/>
          </p:cNvSpPr>
          <p:nvPr/>
        </p:nvSpPr>
        <p:spPr>
          <a:xfrm>
            <a:off x="1216542" y="6328974"/>
            <a:ext cx="5594488" cy="498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Source: </a:t>
            </a:r>
            <a:r>
              <a:rPr lang="en-US" sz="1400" dirty="0">
                <a:hlinkClick r:id="rId2"/>
              </a:rPr>
              <a:t>https://coronavirus.maryland.gov/</a:t>
            </a:r>
            <a:r>
              <a:rPr lang="en-US" sz="1400" dirty="0"/>
              <a:t>, accessed 8/6/21</a:t>
            </a:r>
            <a:endParaRPr lang="en-US" sz="1200" dirty="0"/>
          </a:p>
        </p:txBody>
      </p:sp>
      <p:sp>
        <p:nvSpPr>
          <p:cNvPr id="8" name="TextBox 7">
            <a:extLst>
              <a:ext uri="{FF2B5EF4-FFF2-40B4-BE49-F238E27FC236}">
                <a16:creationId xmlns:a16="http://schemas.microsoft.com/office/drawing/2014/main" id="{7C334407-E6F8-41CF-8F17-5C1578444533}"/>
              </a:ext>
            </a:extLst>
          </p:cNvPr>
          <p:cNvSpPr txBox="1"/>
          <p:nvPr/>
        </p:nvSpPr>
        <p:spPr>
          <a:xfrm>
            <a:off x="10406742" y="3215183"/>
            <a:ext cx="1643743" cy="2523768"/>
          </a:xfrm>
          <a:prstGeom prst="rect">
            <a:avLst/>
          </a:prstGeom>
          <a:noFill/>
        </p:spPr>
        <p:txBody>
          <a:bodyPr wrap="square" rtlCol="0">
            <a:spAutoFit/>
          </a:bodyPr>
          <a:lstStyle/>
          <a:p>
            <a:r>
              <a:rPr lang="en-US" dirty="0"/>
              <a:t>8/6/21:</a:t>
            </a:r>
            <a:r>
              <a:rPr lang="en-US" dirty="0">
                <a:solidFill>
                  <a:srgbClr val="D1F810"/>
                </a:solidFill>
              </a:rPr>
              <a:t> </a:t>
            </a:r>
            <a:r>
              <a:rPr lang="en-US" b="1" dirty="0">
                <a:solidFill>
                  <a:schemeClr val="accent2"/>
                </a:solidFill>
              </a:rPr>
              <a:t>10.1 </a:t>
            </a:r>
            <a:r>
              <a:rPr lang="en-US" dirty="0"/>
              <a:t>per 100k</a:t>
            </a:r>
          </a:p>
          <a:p>
            <a:endParaRPr lang="en-US" dirty="0"/>
          </a:p>
          <a:p>
            <a:r>
              <a:rPr lang="en-US" dirty="0"/>
              <a:t>Low:  6/24/21 at</a:t>
            </a:r>
            <a:r>
              <a:rPr lang="en-US" dirty="0">
                <a:solidFill>
                  <a:srgbClr val="00B050"/>
                </a:solidFill>
              </a:rPr>
              <a:t> 0.90 </a:t>
            </a:r>
            <a:r>
              <a:rPr lang="en-US" dirty="0"/>
              <a:t>per 100K</a:t>
            </a:r>
          </a:p>
          <a:p>
            <a:endParaRPr lang="en-US" dirty="0"/>
          </a:p>
          <a:p>
            <a:r>
              <a:rPr lang="en-US" sz="1600" dirty="0"/>
              <a:t>High: 1/12/21 at </a:t>
            </a:r>
            <a:r>
              <a:rPr lang="en-US" sz="1600" b="1" dirty="0">
                <a:solidFill>
                  <a:srgbClr val="FF0000"/>
                </a:solidFill>
              </a:rPr>
              <a:t>53.39</a:t>
            </a:r>
            <a:r>
              <a:rPr lang="en-US" sz="1600" dirty="0"/>
              <a:t> per 100k</a:t>
            </a:r>
          </a:p>
        </p:txBody>
      </p:sp>
      <p:pic>
        <p:nvPicPr>
          <p:cNvPr id="5" name="Picture 4">
            <a:extLst>
              <a:ext uri="{FF2B5EF4-FFF2-40B4-BE49-F238E27FC236}">
                <a16:creationId xmlns:a16="http://schemas.microsoft.com/office/drawing/2014/main" id="{5645D493-D71B-4BFD-978D-D327E9B10B30}"/>
              </a:ext>
            </a:extLst>
          </p:cNvPr>
          <p:cNvPicPr>
            <a:picLocks noChangeAspect="1"/>
          </p:cNvPicPr>
          <p:nvPr/>
        </p:nvPicPr>
        <p:blipFill>
          <a:blip r:embed="rId3"/>
          <a:stretch>
            <a:fillRect/>
          </a:stretch>
        </p:blipFill>
        <p:spPr>
          <a:xfrm>
            <a:off x="373201" y="1591298"/>
            <a:ext cx="7969288" cy="4793335"/>
          </a:xfrm>
          <a:prstGeom prst="rect">
            <a:avLst/>
          </a:prstGeom>
        </p:spPr>
      </p:pic>
    </p:spTree>
    <p:extLst>
      <p:ext uri="{BB962C8B-B14F-4D97-AF65-F5344CB8AC3E}">
        <p14:creationId xmlns:p14="http://schemas.microsoft.com/office/powerpoint/2010/main" val="356670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1013-C25B-4B88-82FD-46D4F267A31F}"/>
              </a:ext>
            </a:extLst>
          </p:cNvPr>
          <p:cNvSpPr>
            <a:spLocks noGrp="1"/>
          </p:cNvSpPr>
          <p:nvPr>
            <p:ph type="title"/>
          </p:nvPr>
        </p:nvSpPr>
        <p:spPr/>
        <p:txBody>
          <a:bodyPr>
            <a:normAutofit/>
          </a:bodyPr>
          <a:lstStyle/>
          <a:p>
            <a:r>
              <a:rPr lang="en-US" dirty="0"/>
              <a:t>Maryland: COVID-19</a:t>
            </a:r>
          </a:p>
        </p:txBody>
      </p:sp>
      <p:sp>
        <p:nvSpPr>
          <p:cNvPr id="4" name="Slide Number Placeholder 3">
            <a:extLst>
              <a:ext uri="{FF2B5EF4-FFF2-40B4-BE49-F238E27FC236}">
                <a16:creationId xmlns:a16="http://schemas.microsoft.com/office/drawing/2014/main" id="{A74A36DF-0936-44C4-A227-E151DF846BC9}"/>
              </a:ext>
            </a:extLst>
          </p:cNvPr>
          <p:cNvSpPr>
            <a:spLocks noGrp="1"/>
          </p:cNvSpPr>
          <p:nvPr>
            <p:ph type="sldNum" sz="quarter" idx="12"/>
          </p:nvPr>
        </p:nvSpPr>
        <p:spPr/>
        <p:txBody>
          <a:bodyPr/>
          <a:lstStyle/>
          <a:p>
            <a:fld id="{EB4BE1A8-99A0-BE4B-B404-CE990ED5FA0C}" type="slidenum">
              <a:rPr lang="en-US" smtClean="0"/>
              <a:pPr/>
              <a:t>11</a:t>
            </a:fld>
            <a:endParaRPr lang="en-US" dirty="0"/>
          </a:p>
        </p:txBody>
      </p:sp>
      <p:sp>
        <p:nvSpPr>
          <p:cNvPr id="7" name="Content Placeholder 2">
            <a:extLst>
              <a:ext uri="{FF2B5EF4-FFF2-40B4-BE49-F238E27FC236}">
                <a16:creationId xmlns:a16="http://schemas.microsoft.com/office/drawing/2014/main" id="{406DAE23-609F-4C1B-9BD4-55258CEB15B7}"/>
              </a:ext>
            </a:extLst>
          </p:cNvPr>
          <p:cNvSpPr txBox="1">
            <a:spLocks/>
          </p:cNvSpPr>
          <p:nvPr/>
        </p:nvSpPr>
        <p:spPr>
          <a:xfrm>
            <a:off x="1208325" y="6329365"/>
            <a:ext cx="5785982"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Source: </a:t>
            </a:r>
            <a:r>
              <a:rPr lang="en-US" sz="1400" dirty="0">
                <a:hlinkClick r:id="rId3"/>
              </a:rPr>
              <a:t>https://coronavirus.maryland.gov/</a:t>
            </a:r>
            <a:r>
              <a:rPr lang="en-US" sz="1400" dirty="0"/>
              <a:t>, accessed 8/6/21</a:t>
            </a:r>
            <a:endParaRPr lang="en-US" sz="1200" dirty="0"/>
          </a:p>
        </p:txBody>
      </p:sp>
      <p:pic>
        <p:nvPicPr>
          <p:cNvPr id="5" name="Picture 4">
            <a:extLst>
              <a:ext uri="{FF2B5EF4-FFF2-40B4-BE49-F238E27FC236}">
                <a16:creationId xmlns:a16="http://schemas.microsoft.com/office/drawing/2014/main" id="{B6685D15-E01C-4A38-80BC-17C020B8CF03}"/>
              </a:ext>
            </a:extLst>
          </p:cNvPr>
          <p:cNvPicPr>
            <a:picLocks noChangeAspect="1"/>
          </p:cNvPicPr>
          <p:nvPr/>
        </p:nvPicPr>
        <p:blipFill>
          <a:blip r:embed="rId4"/>
          <a:stretch>
            <a:fillRect/>
          </a:stretch>
        </p:blipFill>
        <p:spPr>
          <a:xfrm>
            <a:off x="537186" y="1591298"/>
            <a:ext cx="8245570" cy="4523612"/>
          </a:xfrm>
          <a:prstGeom prst="rect">
            <a:avLst/>
          </a:prstGeom>
        </p:spPr>
      </p:pic>
    </p:spTree>
    <p:extLst>
      <p:ext uri="{BB962C8B-B14F-4D97-AF65-F5344CB8AC3E}">
        <p14:creationId xmlns:p14="http://schemas.microsoft.com/office/powerpoint/2010/main" val="260165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1013-C25B-4B88-82FD-46D4F267A31F}"/>
              </a:ext>
            </a:extLst>
          </p:cNvPr>
          <p:cNvSpPr>
            <a:spLocks noGrp="1"/>
          </p:cNvSpPr>
          <p:nvPr>
            <p:ph type="title"/>
          </p:nvPr>
        </p:nvSpPr>
        <p:spPr/>
        <p:txBody>
          <a:bodyPr>
            <a:normAutofit/>
          </a:bodyPr>
          <a:lstStyle/>
          <a:p>
            <a:r>
              <a:rPr lang="en-US" sz="3600" dirty="0"/>
              <a:t>Maryland: COVID-19</a:t>
            </a:r>
          </a:p>
        </p:txBody>
      </p:sp>
      <p:sp>
        <p:nvSpPr>
          <p:cNvPr id="4" name="Slide Number Placeholder 3">
            <a:extLst>
              <a:ext uri="{FF2B5EF4-FFF2-40B4-BE49-F238E27FC236}">
                <a16:creationId xmlns:a16="http://schemas.microsoft.com/office/drawing/2014/main" id="{A74A36DF-0936-44C4-A227-E151DF846BC9}"/>
              </a:ext>
            </a:extLst>
          </p:cNvPr>
          <p:cNvSpPr>
            <a:spLocks noGrp="1"/>
          </p:cNvSpPr>
          <p:nvPr>
            <p:ph type="sldNum" sz="quarter" idx="12"/>
          </p:nvPr>
        </p:nvSpPr>
        <p:spPr/>
        <p:txBody>
          <a:bodyPr/>
          <a:lstStyle/>
          <a:p>
            <a:fld id="{EB4BE1A8-99A0-BE4B-B404-CE990ED5FA0C}" type="slidenum">
              <a:rPr lang="en-US" smtClean="0"/>
              <a:pPr/>
              <a:t>12</a:t>
            </a:fld>
            <a:endParaRPr lang="en-US" dirty="0"/>
          </a:p>
        </p:txBody>
      </p:sp>
      <p:sp>
        <p:nvSpPr>
          <p:cNvPr id="7" name="Content Placeholder 2">
            <a:extLst>
              <a:ext uri="{FF2B5EF4-FFF2-40B4-BE49-F238E27FC236}">
                <a16:creationId xmlns:a16="http://schemas.microsoft.com/office/drawing/2014/main" id="{406DAE23-609F-4C1B-9BD4-55258CEB15B7}"/>
              </a:ext>
            </a:extLst>
          </p:cNvPr>
          <p:cNvSpPr txBox="1">
            <a:spLocks/>
          </p:cNvSpPr>
          <p:nvPr/>
        </p:nvSpPr>
        <p:spPr>
          <a:xfrm>
            <a:off x="1544595" y="6369279"/>
            <a:ext cx="5594488"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Source: </a:t>
            </a:r>
            <a:r>
              <a:rPr lang="en-US" sz="1400" dirty="0">
                <a:hlinkClick r:id="rId3"/>
              </a:rPr>
              <a:t>https://coronavirus.maryland.gov/</a:t>
            </a:r>
            <a:r>
              <a:rPr lang="en-US" sz="1400" dirty="0"/>
              <a:t>, accessed  8/6/21</a:t>
            </a:r>
            <a:endParaRPr lang="en-US" sz="1200" dirty="0"/>
          </a:p>
        </p:txBody>
      </p:sp>
      <p:pic>
        <p:nvPicPr>
          <p:cNvPr id="5" name="Picture 4">
            <a:extLst>
              <a:ext uri="{FF2B5EF4-FFF2-40B4-BE49-F238E27FC236}">
                <a16:creationId xmlns:a16="http://schemas.microsoft.com/office/drawing/2014/main" id="{43AF2B79-AE03-477D-A5D9-DC1C1040BC00}"/>
              </a:ext>
            </a:extLst>
          </p:cNvPr>
          <p:cNvPicPr>
            <a:picLocks noChangeAspect="1"/>
          </p:cNvPicPr>
          <p:nvPr/>
        </p:nvPicPr>
        <p:blipFill>
          <a:blip r:embed="rId4"/>
          <a:stretch>
            <a:fillRect/>
          </a:stretch>
        </p:blipFill>
        <p:spPr>
          <a:xfrm>
            <a:off x="421882" y="1486529"/>
            <a:ext cx="8383451" cy="4781786"/>
          </a:xfrm>
          <a:prstGeom prst="rect">
            <a:avLst/>
          </a:prstGeom>
        </p:spPr>
      </p:pic>
    </p:spTree>
    <p:extLst>
      <p:ext uri="{BB962C8B-B14F-4D97-AF65-F5344CB8AC3E}">
        <p14:creationId xmlns:p14="http://schemas.microsoft.com/office/powerpoint/2010/main" val="226527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1013-C25B-4B88-82FD-46D4F267A31F}"/>
              </a:ext>
            </a:extLst>
          </p:cNvPr>
          <p:cNvSpPr>
            <a:spLocks noGrp="1"/>
          </p:cNvSpPr>
          <p:nvPr>
            <p:ph type="title"/>
          </p:nvPr>
        </p:nvSpPr>
        <p:spPr/>
        <p:txBody>
          <a:bodyPr>
            <a:normAutofit/>
          </a:bodyPr>
          <a:lstStyle/>
          <a:p>
            <a:r>
              <a:rPr lang="en-US" sz="3600" dirty="0"/>
              <a:t>US: COVID-19 Vaccinations</a:t>
            </a:r>
          </a:p>
        </p:txBody>
      </p:sp>
      <p:sp>
        <p:nvSpPr>
          <p:cNvPr id="4" name="Slide Number Placeholder 3">
            <a:extLst>
              <a:ext uri="{FF2B5EF4-FFF2-40B4-BE49-F238E27FC236}">
                <a16:creationId xmlns:a16="http://schemas.microsoft.com/office/drawing/2014/main" id="{A74A36DF-0936-44C4-A227-E151DF846BC9}"/>
              </a:ext>
            </a:extLst>
          </p:cNvPr>
          <p:cNvSpPr>
            <a:spLocks noGrp="1"/>
          </p:cNvSpPr>
          <p:nvPr>
            <p:ph type="sldNum" sz="quarter" idx="12"/>
          </p:nvPr>
        </p:nvSpPr>
        <p:spPr/>
        <p:txBody>
          <a:bodyPr/>
          <a:lstStyle/>
          <a:p>
            <a:fld id="{EB4BE1A8-99A0-BE4B-B404-CE990ED5FA0C}" type="slidenum">
              <a:rPr lang="en-US" smtClean="0"/>
              <a:pPr/>
              <a:t>13</a:t>
            </a:fld>
            <a:endParaRPr lang="en-US" dirty="0"/>
          </a:p>
        </p:txBody>
      </p:sp>
      <p:sp>
        <p:nvSpPr>
          <p:cNvPr id="7" name="Content Placeholder 2">
            <a:extLst>
              <a:ext uri="{FF2B5EF4-FFF2-40B4-BE49-F238E27FC236}">
                <a16:creationId xmlns:a16="http://schemas.microsoft.com/office/drawing/2014/main" id="{406DAE23-609F-4C1B-9BD4-55258CEB15B7}"/>
              </a:ext>
            </a:extLst>
          </p:cNvPr>
          <p:cNvSpPr txBox="1">
            <a:spLocks/>
          </p:cNvSpPr>
          <p:nvPr/>
        </p:nvSpPr>
        <p:spPr>
          <a:xfrm>
            <a:off x="1080524" y="6463276"/>
            <a:ext cx="6694716" cy="2555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Source: </a:t>
            </a:r>
            <a:r>
              <a:rPr lang="en-US" sz="1400" dirty="0">
                <a:hlinkClick r:id="rId3"/>
              </a:rPr>
              <a:t>https://covid.cdc.gov/covid-data-tracker/#vaccinations</a:t>
            </a:r>
            <a:r>
              <a:rPr lang="en-US" sz="1400" dirty="0"/>
              <a:t> accessed 8/6/21</a:t>
            </a:r>
            <a:endParaRPr lang="en-US" sz="1200" dirty="0"/>
          </a:p>
        </p:txBody>
      </p:sp>
      <p:pic>
        <p:nvPicPr>
          <p:cNvPr id="9" name="Picture 8">
            <a:extLst>
              <a:ext uri="{FF2B5EF4-FFF2-40B4-BE49-F238E27FC236}">
                <a16:creationId xmlns:a16="http://schemas.microsoft.com/office/drawing/2014/main" id="{86C0D389-21D0-4E9F-B25D-DBE77E3AC0FA}"/>
              </a:ext>
            </a:extLst>
          </p:cNvPr>
          <p:cNvPicPr>
            <a:picLocks noChangeAspect="1"/>
          </p:cNvPicPr>
          <p:nvPr/>
        </p:nvPicPr>
        <p:blipFill>
          <a:blip r:embed="rId4"/>
          <a:stretch>
            <a:fillRect/>
          </a:stretch>
        </p:blipFill>
        <p:spPr>
          <a:xfrm>
            <a:off x="109213" y="1351374"/>
            <a:ext cx="7849453" cy="5094943"/>
          </a:xfrm>
          <a:prstGeom prst="rect">
            <a:avLst/>
          </a:prstGeom>
        </p:spPr>
      </p:pic>
    </p:spTree>
    <p:extLst>
      <p:ext uri="{BB962C8B-B14F-4D97-AF65-F5344CB8AC3E}">
        <p14:creationId xmlns:p14="http://schemas.microsoft.com/office/powerpoint/2010/main" val="424737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CDEB-3EAF-4C88-978F-9566F2580C15}"/>
              </a:ext>
            </a:extLst>
          </p:cNvPr>
          <p:cNvSpPr>
            <a:spLocks noGrp="1"/>
          </p:cNvSpPr>
          <p:nvPr>
            <p:ph type="title"/>
          </p:nvPr>
        </p:nvSpPr>
        <p:spPr/>
        <p:txBody>
          <a:bodyPr/>
          <a:lstStyle/>
          <a:p>
            <a:r>
              <a:rPr lang="en-US" dirty="0"/>
              <a:t>Maryland Vaccine Dashboard</a:t>
            </a:r>
          </a:p>
        </p:txBody>
      </p:sp>
      <p:sp>
        <p:nvSpPr>
          <p:cNvPr id="4" name="Slide Number Placeholder 3">
            <a:extLst>
              <a:ext uri="{FF2B5EF4-FFF2-40B4-BE49-F238E27FC236}">
                <a16:creationId xmlns:a16="http://schemas.microsoft.com/office/drawing/2014/main" id="{7E148631-154D-4C8C-A6FA-2CFD86BA6618}"/>
              </a:ext>
            </a:extLst>
          </p:cNvPr>
          <p:cNvSpPr>
            <a:spLocks noGrp="1"/>
          </p:cNvSpPr>
          <p:nvPr>
            <p:ph type="sldNum" sz="quarter" idx="12"/>
          </p:nvPr>
        </p:nvSpPr>
        <p:spPr/>
        <p:txBody>
          <a:bodyPr/>
          <a:lstStyle/>
          <a:p>
            <a:fld id="{D275CE6D-5C38-C543-B8AD-F8110668FDF9}" type="slidenum">
              <a:rPr lang="en-US" smtClean="0"/>
              <a:pPr/>
              <a:t>14</a:t>
            </a:fld>
            <a:endParaRPr lang="en-US" dirty="0"/>
          </a:p>
        </p:txBody>
      </p:sp>
      <p:sp>
        <p:nvSpPr>
          <p:cNvPr id="9" name="TextBox 8">
            <a:extLst>
              <a:ext uri="{FF2B5EF4-FFF2-40B4-BE49-F238E27FC236}">
                <a16:creationId xmlns:a16="http://schemas.microsoft.com/office/drawing/2014/main" id="{A8F344B1-BB34-4095-9050-7C8C6AE4F3AE}"/>
              </a:ext>
            </a:extLst>
          </p:cNvPr>
          <p:cNvSpPr txBox="1"/>
          <p:nvPr/>
        </p:nvSpPr>
        <p:spPr>
          <a:xfrm>
            <a:off x="1160837" y="6343433"/>
            <a:ext cx="7172130" cy="369332"/>
          </a:xfrm>
          <a:prstGeom prst="rect">
            <a:avLst/>
          </a:prstGeom>
          <a:noFill/>
        </p:spPr>
        <p:txBody>
          <a:bodyPr wrap="square">
            <a:spAutoFit/>
          </a:bodyPr>
          <a:lstStyle/>
          <a:p>
            <a:r>
              <a:rPr lang="en-US" dirty="0">
                <a:hlinkClick r:id="rId2"/>
              </a:rPr>
              <a:t>https://coronavirus.maryland.gov/#Vaccine</a:t>
            </a:r>
            <a:r>
              <a:rPr lang="en-US" dirty="0"/>
              <a:t> accessed 8/6/2021</a:t>
            </a:r>
          </a:p>
        </p:txBody>
      </p:sp>
      <p:pic>
        <p:nvPicPr>
          <p:cNvPr id="5" name="Picture 4">
            <a:extLst>
              <a:ext uri="{FF2B5EF4-FFF2-40B4-BE49-F238E27FC236}">
                <a16:creationId xmlns:a16="http://schemas.microsoft.com/office/drawing/2014/main" id="{93B210B7-04F9-494B-8703-D351D67F8CDC}"/>
              </a:ext>
            </a:extLst>
          </p:cNvPr>
          <p:cNvPicPr>
            <a:picLocks noChangeAspect="1"/>
          </p:cNvPicPr>
          <p:nvPr/>
        </p:nvPicPr>
        <p:blipFill>
          <a:blip r:embed="rId3"/>
          <a:stretch>
            <a:fillRect/>
          </a:stretch>
        </p:blipFill>
        <p:spPr>
          <a:xfrm>
            <a:off x="656712" y="1591297"/>
            <a:ext cx="9932265" cy="4214679"/>
          </a:xfrm>
          <a:prstGeom prst="rect">
            <a:avLst/>
          </a:prstGeom>
        </p:spPr>
      </p:pic>
    </p:spTree>
    <p:extLst>
      <p:ext uri="{BB962C8B-B14F-4D97-AF65-F5344CB8AC3E}">
        <p14:creationId xmlns:p14="http://schemas.microsoft.com/office/powerpoint/2010/main" val="100466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40675" y="5900161"/>
            <a:ext cx="2332936" cy="640846"/>
          </a:xfrm>
          <a:prstGeom prst="rect">
            <a:avLst/>
          </a:prstGeom>
        </p:spPr>
      </p:pic>
      <p:sp>
        <p:nvSpPr>
          <p:cNvPr id="7" name="object 7"/>
          <p:cNvSpPr txBox="1">
            <a:spLocks noGrp="1"/>
          </p:cNvSpPr>
          <p:nvPr>
            <p:ph type="title"/>
          </p:nvPr>
        </p:nvSpPr>
        <p:spPr>
          <a:xfrm>
            <a:off x="916939" y="675589"/>
            <a:ext cx="3976370" cy="697230"/>
          </a:xfrm>
          <a:prstGeom prst="rect">
            <a:avLst/>
          </a:prstGeom>
        </p:spPr>
        <p:txBody>
          <a:bodyPr vert="horz" wrap="square" lIns="0" tIns="13335" rIns="0" bIns="0" rtlCol="0">
            <a:spAutoFit/>
          </a:bodyPr>
          <a:lstStyle/>
          <a:p>
            <a:pPr marL="12700">
              <a:lnSpc>
                <a:spcPct val="100000"/>
              </a:lnSpc>
              <a:spcBef>
                <a:spcPts val="105"/>
              </a:spcBef>
            </a:pPr>
            <a:r>
              <a:rPr dirty="0">
                <a:latin typeface="Calibri"/>
                <a:cs typeface="Calibri"/>
              </a:rPr>
              <a:t>US:</a:t>
            </a:r>
            <a:r>
              <a:rPr spc="-35" dirty="0">
                <a:latin typeface="Calibri"/>
                <a:cs typeface="Calibri"/>
              </a:rPr>
              <a:t> </a:t>
            </a:r>
            <a:r>
              <a:rPr spc="-15" dirty="0">
                <a:latin typeface="Calibri"/>
                <a:cs typeface="Calibri"/>
              </a:rPr>
              <a:t>Delta</a:t>
            </a:r>
            <a:r>
              <a:rPr spc="-30" dirty="0">
                <a:latin typeface="Calibri"/>
                <a:cs typeface="Calibri"/>
              </a:rPr>
              <a:t> </a:t>
            </a:r>
            <a:r>
              <a:rPr spc="-40" dirty="0">
                <a:latin typeface="Calibri"/>
                <a:cs typeface="Calibri"/>
              </a:rPr>
              <a:t>Variant</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15</a:t>
            </a:fld>
            <a:endParaRPr dirty="0"/>
          </a:p>
        </p:txBody>
      </p:sp>
      <p:sp>
        <p:nvSpPr>
          <p:cNvPr id="8" name="object 8"/>
          <p:cNvSpPr txBox="1"/>
          <p:nvPr/>
        </p:nvSpPr>
        <p:spPr>
          <a:xfrm>
            <a:off x="5959602" y="741426"/>
            <a:ext cx="5770245" cy="574040"/>
          </a:xfrm>
          <a:prstGeom prst="rect">
            <a:avLst/>
          </a:prstGeom>
        </p:spPr>
        <p:txBody>
          <a:bodyPr vert="horz" wrap="square" lIns="0" tIns="12700" rIns="0" bIns="0" rtlCol="0">
            <a:spAutoFit/>
          </a:bodyPr>
          <a:lstStyle/>
          <a:p>
            <a:pPr marL="12700" marR="5080">
              <a:lnSpc>
                <a:spcPct val="100000"/>
              </a:lnSpc>
              <a:spcBef>
                <a:spcPts val="100"/>
              </a:spcBef>
            </a:pPr>
            <a:r>
              <a:rPr sz="1800" u="sng" spc="-10" dirty="0">
                <a:solidFill>
                  <a:srgbClr val="0462C1"/>
                </a:solidFill>
                <a:uFill>
                  <a:solidFill>
                    <a:srgbClr val="0462C1"/>
                  </a:solidFill>
                </a:uFill>
                <a:latin typeface="Calibri"/>
                <a:cs typeface="Calibri"/>
                <a:hlinkClick r:id="rId3"/>
              </a:rPr>
              <a:t>https://covid.cdc.gov/covid-data-tracker/#variant-proportions </a:t>
            </a:r>
            <a:r>
              <a:rPr sz="1800" spc="-395" dirty="0">
                <a:solidFill>
                  <a:srgbClr val="0462C1"/>
                </a:solidFill>
                <a:latin typeface="Calibri"/>
                <a:cs typeface="Calibri"/>
              </a:rPr>
              <a:t> </a:t>
            </a:r>
            <a:r>
              <a:rPr sz="1800" spc="-5" dirty="0">
                <a:latin typeface="Calibri"/>
                <a:cs typeface="Calibri"/>
              </a:rPr>
              <a:t>Accessed</a:t>
            </a:r>
            <a:r>
              <a:rPr sz="1800" spc="-10" dirty="0">
                <a:latin typeface="Calibri"/>
                <a:cs typeface="Calibri"/>
              </a:rPr>
              <a:t> </a:t>
            </a:r>
            <a:r>
              <a:rPr lang="en-US" spc="-10" dirty="0">
                <a:latin typeface="Calibri"/>
                <a:cs typeface="Calibri"/>
              </a:rPr>
              <a:t>8/6</a:t>
            </a:r>
            <a:r>
              <a:rPr sz="1800" dirty="0">
                <a:latin typeface="Calibri"/>
                <a:cs typeface="Calibri"/>
              </a:rPr>
              <a:t>/21</a:t>
            </a:r>
          </a:p>
        </p:txBody>
      </p:sp>
      <p:sp>
        <p:nvSpPr>
          <p:cNvPr id="9" name="object 9"/>
          <p:cNvSpPr txBox="1"/>
          <p:nvPr/>
        </p:nvSpPr>
        <p:spPr>
          <a:xfrm>
            <a:off x="10653521" y="2330958"/>
            <a:ext cx="1241425" cy="1667123"/>
          </a:xfrm>
          <a:prstGeom prst="rect">
            <a:avLst/>
          </a:prstGeom>
        </p:spPr>
        <p:txBody>
          <a:bodyPr vert="horz" wrap="square" lIns="0" tIns="12700" rIns="0" bIns="0" rtlCol="0">
            <a:spAutoFit/>
          </a:bodyPr>
          <a:lstStyle/>
          <a:p>
            <a:pPr>
              <a:lnSpc>
                <a:spcPct val="100000"/>
              </a:lnSpc>
              <a:spcBef>
                <a:spcPts val="25"/>
              </a:spcBef>
            </a:pPr>
            <a:endParaRPr sz="1750" dirty="0">
              <a:latin typeface="Calibri"/>
              <a:cs typeface="Calibri"/>
            </a:endParaRPr>
          </a:p>
          <a:p>
            <a:pPr marL="12700">
              <a:lnSpc>
                <a:spcPct val="100000"/>
              </a:lnSpc>
            </a:pPr>
            <a:r>
              <a:rPr sz="1800" dirty="0">
                <a:latin typeface="Calibri"/>
                <a:cs typeface="Calibri"/>
              </a:rPr>
              <a:t>61.7%</a:t>
            </a:r>
          </a:p>
          <a:p>
            <a:pPr marL="12700" marR="5080">
              <a:lnSpc>
                <a:spcPct val="100000"/>
              </a:lnSpc>
            </a:pPr>
            <a:r>
              <a:rPr sz="1800" spc="-60" dirty="0">
                <a:latin typeface="Calibri"/>
                <a:cs typeface="Calibri"/>
              </a:rPr>
              <a:t> </a:t>
            </a:r>
            <a:r>
              <a:rPr sz="1800" dirty="0">
                <a:latin typeface="Calibri"/>
                <a:cs typeface="Calibri"/>
              </a:rPr>
              <a:t>as </a:t>
            </a:r>
            <a:r>
              <a:rPr sz="1800" spc="-390" dirty="0">
                <a:latin typeface="Calibri"/>
                <a:cs typeface="Calibri"/>
              </a:rPr>
              <a:t> </a:t>
            </a:r>
            <a:r>
              <a:rPr sz="1800" spc="-5" dirty="0">
                <a:latin typeface="Calibri"/>
                <a:cs typeface="Calibri"/>
              </a:rPr>
              <a:t>of</a:t>
            </a:r>
            <a:r>
              <a:rPr sz="1800" spc="-20" dirty="0">
                <a:latin typeface="Calibri"/>
                <a:cs typeface="Calibri"/>
              </a:rPr>
              <a:t> </a:t>
            </a:r>
            <a:r>
              <a:rPr sz="1800" dirty="0">
                <a:latin typeface="Calibri"/>
                <a:cs typeface="Calibri"/>
              </a:rPr>
              <a:t>7/3/21</a:t>
            </a:r>
            <a:endParaRPr lang="en-US" sz="1800" dirty="0">
              <a:latin typeface="Calibri"/>
              <a:cs typeface="Calibri"/>
            </a:endParaRPr>
          </a:p>
          <a:p>
            <a:pPr marL="12700" marR="5080">
              <a:lnSpc>
                <a:spcPct val="100000"/>
              </a:lnSpc>
            </a:pPr>
            <a:endParaRPr lang="en-US" dirty="0">
              <a:latin typeface="Calibri"/>
              <a:cs typeface="Calibri"/>
            </a:endParaRPr>
          </a:p>
          <a:p>
            <a:pPr marL="12700" marR="5080">
              <a:lnSpc>
                <a:spcPct val="100000"/>
              </a:lnSpc>
            </a:pPr>
            <a:r>
              <a:rPr lang="en-US" sz="1800" dirty="0">
                <a:latin typeface="Calibri"/>
                <a:cs typeface="Calibri"/>
              </a:rPr>
              <a:t>83.4% as of </a:t>
            </a:r>
            <a:r>
              <a:rPr lang="en-US" dirty="0">
                <a:latin typeface="Calibri"/>
                <a:cs typeface="Calibri"/>
              </a:rPr>
              <a:t>8/6</a:t>
            </a:r>
            <a:r>
              <a:rPr lang="en-US" sz="1800" dirty="0">
                <a:latin typeface="Calibri"/>
                <a:cs typeface="Calibri"/>
              </a:rPr>
              <a:t>/21</a:t>
            </a:r>
            <a:endParaRPr sz="1800" dirty="0">
              <a:latin typeface="Calibri"/>
              <a:cs typeface="Calibri"/>
            </a:endParaRPr>
          </a:p>
        </p:txBody>
      </p:sp>
      <p:pic>
        <p:nvPicPr>
          <p:cNvPr id="4" name="Picture 3">
            <a:extLst>
              <a:ext uri="{FF2B5EF4-FFF2-40B4-BE49-F238E27FC236}">
                <a16:creationId xmlns:a16="http://schemas.microsoft.com/office/drawing/2014/main" id="{45FB891B-2721-4C04-B3EB-C9863BE697B1}"/>
              </a:ext>
            </a:extLst>
          </p:cNvPr>
          <p:cNvPicPr>
            <a:picLocks noChangeAspect="1"/>
          </p:cNvPicPr>
          <p:nvPr/>
        </p:nvPicPr>
        <p:blipFill>
          <a:blip r:embed="rId4"/>
          <a:stretch>
            <a:fillRect/>
          </a:stretch>
        </p:blipFill>
        <p:spPr>
          <a:xfrm>
            <a:off x="622845" y="1315466"/>
            <a:ext cx="6950042" cy="5151566"/>
          </a:xfrm>
          <a:prstGeom prst="rect">
            <a:avLst/>
          </a:prstGeom>
        </p:spPr>
      </p:pic>
    </p:spTree>
    <p:extLst>
      <p:ext uri="{BB962C8B-B14F-4D97-AF65-F5344CB8AC3E}">
        <p14:creationId xmlns:p14="http://schemas.microsoft.com/office/powerpoint/2010/main" val="557865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28F0-11A0-487B-8F28-E4A82F03F643}"/>
              </a:ext>
            </a:extLst>
          </p:cNvPr>
          <p:cNvSpPr>
            <a:spLocks noGrp="1"/>
          </p:cNvSpPr>
          <p:nvPr>
            <p:ph type="title"/>
          </p:nvPr>
        </p:nvSpPr>
        <p:spPr/>
        <p:txBody>
          <a:bodyPr/>
          <a:lstStyle/>
          <a:p>
            <a:r>
              <a:rPr lang="en-US" dirty="0"/>
              <a:t>CDC Science Update</a:t>
            </a:r>
          </a:p>
        </p:txBody>
      </p:sp>
      <p:sp>
        <p:nvSpPr>
          <p:cNvPr id="3" name="Content Placeholder 2">
            <a:extLst>
              <a:ext uri="{FF2B5EF4-FFF2-40B4-BE49-F238E27FC236}">
                <a16:creationId xmlns:a16="http://schemas.microsoft.com/office/drawing/2014/main" id="{FAA6FA54-A957-47AE-85B6-4926E0DE7FF0}"/>
              </a:ext>
            </a:extLst>
          </p:cNvPr>
          <p:cNvSpPr>
            <a:spLocks noGrp="1"/>
          </p:cNvSpPr>
          <p:nvPr>
            <p:ph idx="1"/>
          </p:nvPr>
        </p:nvSpPr>
        <p:spPr/>
        <p:txBody>
          <a:bodyPr/>
          <a:lstStyle/>
          <a:p>
            <a:r>
              <a:rPr lang="en-US" dirty="0"/>
              <a:t>7/27/21: Data were added from studies published since the last update that demonstrate currently authorized mRNA vaccines provide protection against variants of concern, including the Delta strain that is now predominant in the United States. </a:t>
            </a:r>
          </a:p>
          <a:p>
            <a:r>
              <a:rPr lang="en-US" dirty="0"/>
              <a:t>Vaccine effectiveness against hospitalization and death is high for all current SARS-CoV-2 variants; emerging data suggest lower effectiveness against confirmed infection and symptomatic disease caused by the Beta, Gamma, and Delta variants compared with the ancestral strain and the Alpha variant.</a:t>
            </a:r>
          </a:p>
          <a:p>
            <a:pPr marL="0" indent="0">
              <a:buNone/>
            </a:pPr>
            <a:endParaRPr lang="en-US" dirty="0"/>
          </a:p>
        </p:txBody>
      </p:sp>
      <p:sp>
        <p:nvSpPr>
          <p:cNvPr id="4" name="Slide Number Placeholder 3">
            <a:extLst>
              <a:ext uri="{FF2B5EF4-FFF2-40B4-BE49-F238E27FC236}">
                <a16:creationId xmlns:a16="http://schemas.microsoft.com/office/drawing/2014/main" id="{559C869B-D3FF-4A32-92E2-7DB059032389}"/>
              </a:ext>
            </a:extLst>
          </p:cNvPr>
          <p:cNvSpPr>
            <a:spLocks noGrp="1"/>
          </p:cNvSpPr>
          <p:nvPr>
            <p:ph type="sldNum" sz="quarter" idx="12"/>
          </p:nvPr>
        </p:nvSpPr>
        <p:spPr/>
        <p:txBody>
          <a:bodyPr/>
          <a:lstStyle/>
          <a:p>
            <a:fld id="{D275CE6D-5C38-C543-B8AD-F8110668FDF9}" type="slidenum">
              <a:rPr lang="en-US" smtClean="0"/>
              <a:pPr/>
              <a:t>16</a:t>
            </a:fld>
            <a:endParaRPr lang="en-US" dirty="0"/>
          </a:p>
        </p:txBody>
      </p:sp>
      <p:sp>
        <p:nvSpPr>
          <p:cNvPr id="5" name="Text Placeholder 4">
            <a:extLst>
              <a:ext uri="{FF2B5EF4-FFF2-40B4-BE49-F238E27FC236}">
                <a16:creationId xmlns:a16="http://schemas.microsoft.com/office/drawing/2014/main" id="{CEEC2DEB-4137-4B97-AE49-48CE287CC6D9}"/>
              </a:ext>
            </a:extLst>
          </p:cNvPr>
          <p:cNvSpPr>
            <a:spLocks noGrp="1"/>
          </p:cNvSpPr>
          <p:nvPr>
            <p:ph type="body" sz="quarter" idx="13"/>
          </p:nvPr>
        </p:nvSpPr>
        <p:spPr/>
        <p:txBody>
          <a:bodyPr/>
          <a:lstStyle/>
          <a:p>
            <a:endParaRPr lang="en-US"/>
          </a:p>
        </p:txBody>
      </p:sp>
      <p:sp>
        <p:nvSpPr>
          <p:cNvPr id="7" name="TextBox 6">
            <a:extLst>
              <a:ext uri="{FF2B5EF4-FFF2-40B4-BE49-F238E27FC236}">
                <a16:creationId xmlns:a16="http://schemas.microsoft.com/office/drawing/2014/main" id="{3A9CD5C8-C660-480B-934D-2EB764761074}"/>
              </a:ext>
            </a:extLst>
          </p:cNvPr>
          <p:cNvSpPr txBox="1"/>
          <p:nvPr/>
        </p:nvSpPr>
        <p:spPr>
          <a:xfrm>
            <a:off x="1440675" y="6088124"/>
            <a:ext cx="7052095" cy="646331"/>
          </a:xfrm>
          <a:prstGeom prst="rect">
            <a:avLst/>
          </a:prstGeom>
          <a:noFill/>
        </p:spPr>
        <p:txBody>
          <a:bodyPr wrap="square">
            <a:spAutoFit/>
          </a:bodyPr>
          <a:lstStyle/>
          <a:p>
            <a:r>
              <a:rPr lang="en-US" sz="1200" dirty="0">
                <a:hlinkClick r:id="rId2"/>
              </a:rPr>
              <a:t>https://www.cdc.gov/coronavirus/2019-ncov/science/science-briefs/fully-vaccinated-people.html</a:t>
            </a:r>
            <a:endParaRPr lang="en-US" sz="1200" dirty="0"/>
          </a:p>
          <a:p>
            <a:r>
              <a:rPr lang="en-US" sz="1200" dirty="0">
                <a:hlinkClick r:id="rId3"/>
              </a:rPr>
              <a:t>https://www.cdc.gov/library/covid19/07302021_covidupdate.html</a:t>
            </a:r>
            <a:endParaRPr lang="en-US" sz="1200" dirty="0"/>
          </a:p>
          <a:p>
            <a:endParaRPr lang="en-US" sz="1200" dirty="0"/>
          </a:p>
        </p:txBody>
      </p:sp>
    </p:spTree>
    <p:extLst>
      <p:ext uri="{BB962C8B-B14F-4D97-AF65-F5344CB8AC3E}">
        <p14:creationId xmlns:p14="http://schemas.microsoft.com/office/powerpoint/2010/main" val="1155658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BE5432-ADC9-402F-B9C7-BF17F2E72270}"/>
              </a:ext>
            </a:extLst>
          </p:cNvPr>
          <p:cNvSpPr>
            <a:spLocks noGrp="1"/>
          </p:cNvSpPr>
          <p:nvPr>
            <p:ph type="title"/>
          </p:nvPr>
        </p:nvSpPr>
        <p:spPr>
          <a:xfrm>
            <a:off x="884583" y="411539"/>
            <a:ext cx="10860464" cy="994949"/>
          </a:xfrm>
        </p:spPr>
        <p:txBody>
          <a:bodyPr>
            <a:normAutofit fontScale="90000"/>
          </a:bodyPr>
          <a:lstStyle/>
          <a:p>
            <a:r>
              <a:rPr lang="en-US" dirty="0"/>
              <a:t>CDC: Interim Public Health Recommendations for Fully Vaccinated People</a:t>
            </a:r>
          </a:p>
        </p:txBody>
      </p:sp>
      <p:sp>
        <p:nvSpPr>
          <p:cNvPr id="4" name="Slide Number Placeholder 3">
            <a:extLst>
              <a:ext uri="{FF2B5EF4-FFF2-40B4-BE49-F238E27FC236}">
                <a16:creationId xmlns:a16="http://schemas.microsoft.com/office/drawing/2014/main" id="{5639BA43-23C2-4EE0-96D6-F42D643CE09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5CE6D-5C38-C543-B8AD-F8110668FDF9}" type="slidenum">
              <a:rPr kumimoji="0" lang="en-US" sz="1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
        <p:nvSpPr>
          <p:cNvPr id="8" name="Text Placeholder 7">
            <a:extLst>
              <a:ext uri="{FF2B5EF4-FFF2-40B4-BE49-F238E27FC236}">
                <a16:creationId xmlns:a16="http://schemas.microsoft.com/office/drawing/2014/main" id="{E31FE653-25D3-463A-A90A-045338964A99}"/>
              </a:ext>
            </a:extLst>
          </p:cNvPr>
          <p:cNvSpPr>
            <a:spLocks noGrp="1"/>
          </p:cNvSpPr>
          <p:nvPr>
            <p:ph type="body" sz="quarter" idx="13"/>
          </p:nvPr>
        </p:nvSpPr>
        <p:spPr>
          <a:xfrm>
            <a:off x="838200" y="67880"/>
            <a:ext cx="10469217" cy="343659"/>
          </a:xfrm>
        </p:spPr>
        <p:txBody>
          <a:bodyPr/>
          <a:lstStyle/>
          <a:p>
            <a:r>
              <a:rPr lang="en-US" dirty="0"/>
              <a:t>Updated July 28, 2021</a:t>
            </a:r>
          </a:p>
        </p:txBody>
      </p:sp>
      <p:sp>
        <p:nvSpPr>
          <p:cNvPr id="9" name="TextBox 8">
            <a:extLst>
              <a:ext uri="{FF2B5EF4-FFF2-40B4-BE49-F238E27FC236}">
                <a16:creationId xmlns:a16="http://schemas.microsoft.com/office/drawing/2014/main" id="{BB891771-EE90-4265-BB3C-5F6783BBA4B6}"/>
              </a:ext>
            </a:extLst>
          </p:cNvPr>
          <p:cNvSpPr txBox="1"/>
          <p:nvPr/>
        </p:nvSpPr>
        <p:spPr>
          <a:xfrm>
            <a:off x="1080524" y="6088124"/>
            <a:ext cx="750363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2"/>
              </a:rPr>
              <a:t>https://www.cdc.gov/coronavirus/2019-ncov/vaccines/fully-vaccinated-guidance.html</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4BB7BFD4-1498-45D0-BA49-788FA829F97D}"/>
              </a:ext>
            </a:extLst>
          </p:cNvPr>
          <p:cNvSpPr>
            <a:spLocks noGrp="1"/>
          </p:cNvSpPr>
          <p:nvPr>
            <p:ph idx="1"/>
          </p:nvPr>
        </p:nvSpPr>
        <p:spPr/>
        <p:txBody>
          <a:bodyPr>
            <a:normAutofit/>
          </a:bodyPr>
          <a:lstStyle/>
          <a:p>
            <a:r>
              <a:rPr lang="en-US" dirty="0"/>
              <a:t>The following recommendations apply to non-healthcare settings. For related information for healthcare settings, visit </a:t>
            </a:r>
            <a:r>
              <a:rPr lang="en-US" dirty="0">
                <a:hlinkClick r:id="rId3"/>
              </a:rPr>
              <a:t>Updated Healthcare Infection Prevention and Control Recommendations in Response to COVID-19 Vaccination</a:t>
            </a:r>
            <a:r>
              <a:rPr lang="en-US" dirty="0"/>
              <a:t> (last updated 4/27/21)</a:t>
            </a:r>
          </a:p>
        </p:txBody>
      </p:sp>
    </p:spTree>
    <p:extLst>
      <p:ext uri="{BB962C8B-B14F-4D97-AF65-F5344CB8AC3E}">
        <p14:creationId xmlns:p14="http://schemas.microsoft.com/office/powerpoint/2010/main" val="2034404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BE5432-ADC9-402F-B9C7-BF17F2E72270}"/>
              </a:ext>
            </a:extLst>
          </p:cNvPr>
          <p:cNvSpPr>
            <a:spLocks noGrp="1"/>
          </p:cNvSpPr>
          <p:nvPr>
            <p:ph type="title"/>
          </p:nvPr>
        </p:nvSpPr>
        <p:spPr>
          <a:xfrm>
            <a:off x="884583" y="411539"/>
            <a:ext cx="10860464" cy="994949"/>
          </a:xfrm>
        </p:spPr>
        <p:txBody>
          <a:bodyPr>
            <a:normAutofit fontScale="90000"/>
          </a:bodyPr>
          <a:lstStyle/>
          <a:p>
            <a:r>
              <a:rPr lang="en-US" dirty="0"/>
              <a:t>CDC: Interim Public Health Recommendations for Fully Vaccinated People</a:t>
            </a:r>
          </a:p>
        </p:txBody>
      </p:sp>
      <p:sp>
        <p:nvSpPr>
          <p:cNvPr id="4" name="Slide Number Placeholder 3">
            <a:extLst>
              <a:ext uri="{FF2B5EF4-FFF2-40B4-BE49-F238E27FC236}">
                <a16:creationId xmlns:a16="http://schemas.microsoft.com/office/drawing/2014/main" id="{5639BA43-23C2-4EE0-96D6-F42D643CE09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5CE6D-5C38-C543-B8AD-F8110668FDF9}" type="slidenum">
              <a:rPr kumimoji="0" lang="en-US" sz="1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
        <p:nvSpPr>
          <p:cNvPr id="8" name="Text Placeholder 7">
            <a:extLst>
              <a:ext uri="{FF2B5EF4-FFF2-40B4-BE49-F238E27FC236}">
                <a16:creationId xmlns:a16="http://schemas.microsoft.com/office/drawing/2014/main" id="{E31FE653-25D3-463A-A90A-045338964A99}"/>
              </a:ext>
            </a:extLst>
          </p:cNvPr>
          <p:cNvSpPr>
            <a:spLocks noGrp="1"/>
          </p:cNvSpPr>
          <p:nvPr>
            <p:ph type="body" sz="quarter" idx="13"/>
          </p:nvPr>
        </p:nvSpPr>
        <p:spPr>
          <a:xfrm>
            <a:off x="884583" y="67880"/>
            <a:ext cx="10469217" cy="343659"/>
          </a:xfrm>
        </p:spPr>
        <p:txBody>
          <a:bodyPr/>
          <a:lstStyle/>
          <a:p>
            <a:r>
              <a:rPr lang="en-US" dirty="0"/>
              <a:t>Updated July 28, 2021</a:t>
            </a:r>
          </a:p>
        </p:txBody>
      </p:sp>
      <p:sp>
        <p:nvSpPr>
          <p:cNvPr id="9" name="TextBox 8">
            <a:extLst>
              <a:ext uri="{FF2B5EF4-FFF2-40B4-BE49-F238E27FC236}">
                <a16:creationId xmlns:a16="http://schemas.microsoft.com/office/drawing/2014/main" id="{BB891771-EE90-4265-BB3C-5F6783BBA4B6}"/>
              </a:ext>
            </a:extLst>
          </p:cNvPr>
          <p:cNvSpPr txBox="1"/>
          <p:nvPr/>
        </p:nvSpPr>
        <p:spPr>
          <a:xfrm>
            <a:off x="1080524" y="6088124"/>
            <a:ext cx="750363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2"/>
              </a:rPr>
              <a:t>https://www.cdc.gov/coronavirus/2019-ncov/vaccines/fully-vaccinated-guidance.html</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4BB7BFD4-1498-45D0-BA49-788FA829F97D}"/>
              </a:ext>
            </a:extLst>
          </p:cNvPr>
          <p:cNvSpPr>
            <a:spLocks noGrp="1"/>
          </p:cNvSpPr>
          <p:nvPr>
            <p:ph idx="1"/>
          </p:nvPr>
        </p:nvSpPr>
        <p:spPr/>
        <p:txBody>
          <a:bodyPr>
            <a:normAutofit fontScale="92500"/>
          </a:bodyPr>
          <a:lstStyle/>
          <a:p>
            <a:r>
              <a:rPr lang="en-US" dirty="0"/>
              <a:t>Updated information for fully vaccinated people given new evidence on the B.1.617.2 (Delta) variant currently circulating in the United States.</a:t>
            </a:r>
          </a:p>
          <a:p>
            <a:r>
              <a:rPr lang="en-US" dirty="0"/>
              <a:t>Added a recommendation for fully vaccinated people to wear a mask in public indoor settings in areas of substantial or high transmission.</a:t>
            </a:r>
          </a:p>
          <a:p>
            <a:r>
              <a:rPr lang="en-US" dirty="0"/>
              <a:t>Added information that fully vaccinated people might choose to wear a mask regardless of the level of transmission, particularly if they are immunocompromised or at increased risk for severe disease from COVID-19, or if they have someone in their household who is immunocompromised, at increased risk of severe disease or not fully vaccinated.</a:t>
            </a:r>
          </a:p>
        </p:txBody>
      </p:sp>
    </p:spTree>
    <p:extLst>
      <p:ext uri="{BB962C8B-B14F-4D97-AF65-F5344CB8AC3E}">
        <p14:creationId xmlns:p14="http://schemas.microsoft.com/office/powerpoint/2010/main" val="1387364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BE5432-ADC9-402F-B9C7-BF17F2E72270}"/>
              </a:ext>
            </a:extLst>
          </p:cNvPr>
          <p:cNvSpPr>
            <a:spLocks noGrp="1"/>
          </p:cNvSpPr>
          <p:nvPr>
            <p:ph type="title"/>
          </p:nvPr>
        </p:nvSpPr>
        <p:spPr>
          <a:xfrm>
            <a:off x="884583" y="411539"/>
            <a:ext cx="10860464" cy="994949"/>
          </a:xfrm>
        </p:spPr>
        <p:txBody>
          <a:bodyPr>
            <a:normAutofit fontScale="90000"/>
          </a:bodyPr>
          <a:lstStyle/>
          <a:p>
            <a:r>
              <a:rPr lang="en-US" dirty="0"/>
              <a:t>CDC: Interim Public Health Recommendations for Fully Vaccinated People</a:t>
            </a:r>
          </a:p>
        </p:txBody>
      </p:sp>
      <p:sp>
        <p:nvSpPr>
          <p:cNvPr id="4" name="Slide Number Placeholder 3">
            <a:extLst>
              <a:ext uri="{FF2B5EF4-FFF2-40B4-BE49-F238E27FC236}">
                <a16:creationId xmlns:a16="http://schemas.microsoft.com/office/drawing/2014/main" id="{5639BA43-23C2-4EE0-96D6-F42D643CE09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5CE6D-5C38-C543-B8AD-F8110668FDF9}" type="slidenum">
              <a:rPr kumimoji="0" lang="en-US" sz="1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
        <p:nvSpPr>
          <p:cNvPr id="8" name="Text Placeholder 7">
            <a:extLst>
              <a:ext uri="{FF2B5EF4-FFF2-40B4-BE49-F238E27FC236}">
                <a16:creationId xmlns:a16="http://schemas.microsoft.com/office/drawing/2014/main" id="{E31FE653-25D3-463A-A90A-045338964A99}"/>
              </a:ext>
            </a:extLst>
          </p:cNvPr>
          <p:cNvSpPr>
            <a:spLocks noGrp="1"/>
          </p:cNvSpPr>
          <p:nvPr>
            <p:ph type="body" sz="quarter" idx="13"/>
          </p:nvPr>
        </p:nvSpPr>
        <p:spPr>
          <a:xfrm>
            <a:off x="838200" y="67880"/>
            <a:ext cx="10469217" cy="343659"/>
          </a:xfrm>
        </p:spPr>
        <p:txBody>
          <a:bodyPr/>
          <a:lstStyle/>
          <a:p>
            <a:r>
              <a:rPr lang="en-US" dirty="0"/>
              <a:t>Updated July 28, 2021</a:t>
            </a:r>
          </a:p>
        </p:txBody>
      </p:sp>
      <p:sp>
        <p:nvSpPr>
          <p:cNvPr id="9" name="TextBox 8">
            <a:extLst>
              <a:ext uri="{FF2B5EF4-FFF2-40B4-BE49-F238E27FC236}">
                <a16:creationId xmlns:a16="http://schemas.microsoft.com/office/drawing/2014/main" id="{BB891771-EE90-4265-BB3C-5F6783BBA4B6}"/>
              </a:ext>
            </a:extLst>
          </p:cNvPr>
          <p:cNvSpPr txBox="1"/>
          <p:nvPr/>
        </p:nvSpPr>
        <p:spPr>
          <a:xfrm>
            <a:off x="1080524" y="6088124"/>
            <a:ext cx="750363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2"/>
              </a:rPr>
              <a:t>https://www.cdc.gov/coronavirus/2019-ncov/vaccines/fully-vaccinated-guidance.html</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4BB7BFD4-1498-45D0-BA49-788FA829F97D}"/>
              </a:ext>
            </a:extLst>
          </p:cNvPr>
          <p:cNvSpPr>
            <a:spLocks noGrp="1"/>
          </p:cNvSpPr>
          <p:nvPr>
            <p:ph idx="1"/>
          </p:nvPr>
        </p:nvSpPr>
        <p:spPr/>
        <p:txBody>
          <a:bodyPr>
            <a:normAutofit/>
          </a:bodyPr>
          <a:lstStyle/>
          <a:p>
            <a:r>
              <a:rPr lang="en-US" dirty="0"/>
              <a:t>Added a recommendation for fully vaccinated people who have a known exposure to someone with suspected or confirmed COVID-19 to be tested 3-5 days after exposure, and to wear a mask in public indoor settings for 14 days or until they receive a negative test result.</a:t>
            </a:r>
          </a:p>
          <a:p>
            <a:r>
              <a:rPr lang="en-US" dirty="0"/>
              <a:t>CDC recommends universal indoor masking for all teachers, staff, students, and visitors to schools, regardless of vaccination status.</a:t>
            </a:r>
          </a:p>
        </p:txBody>
      </p:sp>
    </p:spTree>
    <p:extLst>
      <p:ext uri="{BB962C8B-B14F-4D97-AF65-F5344CB8AC3E}">
        <p14:creationId xmlns:p14="http://schemas.microsoft.com/office/powerpoint/2010/main" val="195491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Epi summary</a:t>
            </a:r>
          </a:p>
          <a:p>
            <a:r>
              <a:rPr lang="en-US" dirty="0"/>
              <a:t>CDC Updates</a:t>
            </a:r>
          </a:p>
          <a:p>
            <a:r>
              <a:rPr lang="en-US" dirty="0"/>
              <a:t>Maryland Updates</a:t>
            </a:r>
          </a:p>
          <a:p>
            <a:r>
              <a:rPr lang="en-US" dirty="0"/>
              <a:t>Vaccine Effectiveness</a:t>
            </a:r>
          </a:p>
          <a:p>
            <a:r>
              <a:rPr lang="en-US" dirty="0"/>
              <a:t>Q and A</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852C39F-CDBC-4FB6-98AF-A00F106C2777}"/>
              </a:ext>
            </a:extLst>
          </p:cNvPr>
          <p:cNvPicPr>
            <a:picLocks noChangeAspect="1"/>
          </p:cNvPicPr>
          <p:nvPr/>
        </p:nvPicPr>
        <p:blipFill>
          <a:blip r:embed="rId3"/>
          <a:stretch>
            <a:fillRect/>
          </a:stretch>
        </p:blipFill>
        <p:spPr>
          <a:xfrm>
            <a:off x="6508601" y="2666576"/>
            <a:ext cx="5581650" cy="2047875"/>
          </a:xfrm>
          <a:prstGeom prst="rect">
            <a:avLst/>
          </a:prstGeom>
        </p:spPr>
      </p:pic>
      <p:sp>
        <p:nvSpPr>
          <p:cNvPr id="8" name="TextBox 7">
            <a:extLst>
              <a:ext uri="{FF2B5EF4-FFF2-40B4-BE49-F238E27FC236}">
                <a16:creationId xmlns:a16="http://schemas.microsoft.com/office/drawing/2014/main" id="{1DF7509F-05A4-4891-A18D-BA81AB02A88D}"/>
              </a:ext>
            </a:extLst>
          </p:cNvPr>
          <p:cNvSpPr txBox="1"/>
          <p:nvPr/>
        </p:nvSpPr>
        <p:spPr>
          <a:xfrm>
            <a:off x="6766784" y="2343410"/>
            <a:ext cx="6103854" cy="646331"/>
          </a:xfrm>
          <a:prstGeom prst="rect">
            <a:avLst/>
          </a:prstGeom>
          <a:noFill/>
        </p:spPr>
        <p:txBody>
          <a:bodyPr wrap="square">
            <a:spAutoFit/>
          </a:bodyPr>
          <a:lstStyle/>
          <a:p>
            <a:r>
              <a:rPr lang="en-US" dirty="0">
                <a:hlinkClick r:id="rId4"/>
              </a:rPr>
              <a:t>https://covidlink.maryland.gov/content/vaccine/govax/</a:t>
            </a:r>
            <a:endParaRPr lang="en-US" dirty="0"/>
          </a:p>
          <a:p>
            <a:endParaRPr lang="en-US" dirty="0"/>
          </a:p>
        </p:txBody>
      </p:sp>
    </p:spTree>
    <p:extLst>
      <p:ext uri="{BB962C8B-B14F-4D97-AF65-F5344CB8AC3E}">
        <p14:creationId xmlns:p14="http://schemas.microsoft.com/office/powerpoint/2010/main" val="168541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F533AC-21B4-49BB-AE29-8E2FADC3AC1A}"/>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963CC28B-5C0A-4160-975B-F6BEF48AC5E0}"/>
              </a:ext>
            </a:extLst>
          </p:cNvPr>
          <p:cNvSpPr>
            <a:spLocks noGrp="1"/>
          </p:cNvSpPr>
          <p:nvPr>
            <p:ph type="body" sz="quarter" idx="14"/>
          </p:nvPr>
        </p:nvSpPr>
        <p:spPr/>
        <p:txBody>
          <a:bodyPr/>
          <a:lstStyle/>
          <a:p>
            <a:r>
              <a:rPr lang="en-US" dirty="0"/>
              <a:t>Updated MDH Order: Vaccination Matters</a:t>
            </a:r>
          </a:p>
        </p:txBody>
      </p:sp>
    </p:spTree>
    <p:extLst>
      <p:ext uri="{BB962C8B-B14F-4D97-AF65-F5344CB8AC3E}">
        <p14:creationId xmlns:p14="http://schemas.microsoft.com/office/powerpoint/2010/main" val="356439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227C-BAAE-4888-BE04-D6C083D03664}"/>
              </a:ext>
            </a:extLst>
          </p:cNvPr>
          <p:cNvSpPr>
            <a:spLocks noGrp="1"/>
          </p:cNvSpPr>
          <p:nvPr>
            <p:ph type="title"/>
          </p:nvPr>
        </p:nvSpPr>
        <p:spPr/>
        <p:txBody>
          <a:bodyPr/>
          <a:lstStyle/>
          <a:p>
            <a:r>
              <a:rPr lang="en-US" dirty="0"/>
              <a:t>Vaccination Requirements</a:t>
            </a:r>
          </a:p>
        </p:txBody>
      </p:sp>
      <p:sp>
        <p:nvSpPr>
          <p:cNvPr id="3" name="Content Placeholder 2">
            <a:extLst>
              <a:ext uri="{FF2B5EF4-FFF2-40B4-BE49-F238E27FC236}">
                <a16:creationId xmlns:a16="http://schemas.microsoft.com/office/drawing/2014/main" id="{CCB95BD9-6D40-47FD-97B9-77E2C0F420E6}"/>
              </a:ext>
            </a:extLst>
          </p:cNvPr>
          <p:cNvSpPr>
            <a:spLocks noGrp="1"/>
          </p:cNvSpPr>
          <p:nvPr>
            <p:ph idx="1"/>
          </p:nvPr>
        </p:nvSpPr>
        <p:spPr/>
        <p:txBody>
          <a:bodyPr/>
          <a:lstStyle/>
          <a:p>
            <a:r>
              <a:rPr lang="en-US" dirty="0"/>
              <a:t>All staff of the facilities listed are required to show proof of first dose or single dose of COVID-19 vaccination by Wednesday, September 1, 2021. </a:t>
            </a:r>
          </a:p>
          <a:p>
            <a:r>
              <a:rPr lang="en-US" dirty="0"/>
              <a:t>Staff includes, but is not limited to, regular and contractual employees, contractual staff, volunteers, and other state employees performing any duties at the facility.</a:t>
            </a:r>
          </a:p>
          <a:p>
            <a:r>
              <a:rPr lang="en-US" dirty="0"/>
              <a:t>All staff are required to complete the full shot regimen, including any booster shot, as clinically indicated in order to satisfy this requirement.</a:t>
            </a:r>
          </a:p>
        </p:txBody>
      </p:sp>
      <p:sp>
        <p:nvSpPr>
          <p:cNvPr id="4" name="Slide Number Placeholder 3">
            <a:extLst>
              <a:ext uri="{FF2B5EF4-FFF2-40B4-BE49-F238E27FC236}">
                <a16:creationId xmlns:a16="http://schemas.microsoft.com/office/drawing/2014/main" id="{9268DF97-60B8-4DAD-803B-853B9818ED92}"/>
              </a:ext>
            </a:extLst>
          </p:cNvPr>
          <p:cNvSpPr>
            <a:spLocks noGrp="1"/>
          </p:cNvSpPr>
          <p:nvPr>
            <p:ph type="sldNum" sz="quarter" idx="12"/>
          </p:nvPr>
        </p:nvSpPr>
        <p:spPr/>
        <p:txBody>
          <a:bodyPr/>
          <a:lstStyle/>
          <a:p>
            <a:fld id="{D275CE6D-5C38-C543-B8AD-F8110668FDF9}" type="slidenum">
              <a:rPr lang="en-US" smtClean="0"/>
              <a:pPr/>
              <a:t>21</a:t>
            </a:fld>
            <a:endParaRPr lang="en-US" dirty="0"/>
          </a:p>
        </p:txBody>
      </p:sp>
      <p:sp>
        <p:nvSpPr>
          <p:cNvPr id="5" name="Text Placeholder 4">
            <a:extLst>
              <a:ext uri="{FF2B5EF4-FFF2-40B4-BE49-F238E27FC236}">
                <a16:creationId xmlns:a16="http://schemas.microsoft.com/office/drawing/2014/main" id="{7F402FB3-2F0F-4944-B0C9-AD1A8B3EACC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2359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520D4-F752-4565-B157-18A97313BD9B}"/>
              </a:ext>
            </a:extLst>
          </p:cNvPr>
          <p:cNvSpPr>
            <a:spLocks noGrp="1"/>
          </p:cNvSpPr>
          <p:nvPr>
            <p:ph type="title"/>
          </p:nvPr>
        </p:nvSpPr>
        <p:spPr/>
        <p:txBody>
          <a:bodyPr/>
          <a:lstStyle/>
          <a:p>
            <a:r>
              <a:rPr lang="en-US" dirty="0"/>
              <a:t>Facilities this applies to:</a:t>
            </a:r>
          </a:p>
        </p:txBody>
      </p:sp>
      <p:sp>
        <p:nvSpPr>
          <p:cNvPr id="3" name="Content Placeholder 2">
            <a:extLst>
              <a:ext uri="{FF2B5EF4-FFF2-40B4-BE49-F238E27FC236}">
                <a16:creationId xmlns:a16="http://schemas.microsoft.com/office/drawing/2014/main" id="{9C2FA985-C631-4472-BFD8-EA967388BA56}"/>
              </a:ext>
            </a:extLst>
          </p:cNvPr>
          <p:cNvSpPr>
            <a:spLocks noGrp="1"/>
          </p:cNvSpPr>
          <p:nvPr>
            <p:ph idx="1"/>
          </p:nvPr>
        </p:nvSpPr>
        <p:spPr/>
        <p:txBody>
          <a:bodyPr>
            <a:normAutofit fontScale="92500" lnSpcReduction="10000"/>
          </a:bodyPr>
          <a:lstStyle/>
          <a:p>
            <a:r>
              <a:rPr lang="en-US" dirty="0" err="1"/>
              <a:t>i</a:t>
            </a:r>
            <a:r>
              <a:rPr lang="en-US" dirty="0"/>
              <a:t>. All residential facilities operated by the Maryland Department of Health or any local health department;</a:t>
            </a:r>
          </a:p>
          <a:p>
            <a:r>
              <a:rPr lang="en-US" dirty="0"/>
              <a:t>ii. All state correctional facilities under the direction of the Secretary of the Department of Public Safety and Correctional Services in the Correctional Services Article;</a:t>
            </a:r>
          </a:p>
          <a:p>
            <a:r>
              <a:rPr lang="en-US" dirty="0"/>
              <a:t>iii. All state facilities operated by the Department of Juvenile Services under Title 9 of the Human Services Article;</a:t>
            </a:r>
          </a:p>
          <a:p>
            <a:r>
              <a:rPr lang="en-US" dirty="0"/>
              <a:t>iv. The Home maintained by the Department of Veterans Affairs under Title 9, Subtitle 9 of the State Government Article; and</a:t>
            </a:r>
          </a:p>
          <a:p>
            <a:r>
              <a:rPr lang="en-US" dirty="0"/>
              <a:t>v. Other state congregant living facilities as identified by the Secretary of the Department of Health.</a:t>
            </a:r>
          </a:p>
        </p:txBody>
      </p:sp>
      <p:sp>
        <p:nvSpPr>
          <p:cNvPr id="4" name="Slide Number Placeholder 3">
            <a:extLst>
              <a:ext uri="{FF2B5EF4-FFF2-40B4-BE49-F238E27FC236}">
                <a16:creationId xmlns:a16="http://schemas.microsoft.com/office/drawing/2014/main" id="{BA143967-8D7F-4DD5-BE43-F47C6567E999}"/>
              </a:ext>
            </a:extLst>
          </p:cNvPr>
          <p:cNvSpPr>
            <a:spLocks noGrp="1"/>
          </p:cNvSpPr>
          <p:nvPr>
            <p:ph type="sldNum" sz="quarter" idx="12"/>
          </p:nvPr>
        </p:nvSpPr>
        <p:spPr/>
        <p:txBody>
          <a:bodyPr/>
          <a:lstStyle/>
          <a:p>
            <a:fld id="{D275CE6D-5C38-C543-B8AD-F8110668FDF9}" type="slidenum">
              <a:rPr lang="en-US" smtClean="0"/>
              <a:pPr/>
              <a:t>22</a:t>
            </a:fld>
            <a:endParaRPr lang="en-US" dirty="0"/>
          </a:p>
        </p:txBody>
      </p:sp>
      <p:sp>
        <p:nvSpPr>
          <p:cNvPr id="5" name="Text Placeholder 4">
            <a:extLst>
              <a:ext uri="{FF2B5EF4-FFF2-40B4-BE49-F238E27FC236}">
                <a16:creationId xmlns:a16="http://schemas.microsoft.com/office/drawing/2014/main" id="{E622C8A9-19D2-4D3C-82E9-55C900FA711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7446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AE0C-A0A7-4679-AA04-3C437D559D00}"/>
              </a:ext>
            </a:extLst>
          </p:cNvPr>
          <p:cNvSpPr>
            <a:spLocks noGrp="1"/>
          </p:cNvSpPr>
          <p:nvPr>
            <p:ph type="title"/>
          </p:nvPr>
        </p:nvSpPr>
        <p:spPr/>
        <p:txBody>
          <a:bodyPr/>
          <a:lstStyle/>
          <a:p>
            <a:r>
              <a:rPr lang="en-US" dirty="0"/>
              <a:t>Staff who remain unvaccinated</a:t>
            </a:r>
          </a:p>
        </p:txBody>
      </p:sp>
      <p:sp>
        <p:nvSpPr>
          <p:cNvPr id="3" name="Content Placeholder 2">
            <a:extLst>
              <a:ext uri="{FF2B5EF4-FFF2-40B4-BE49-F238E27FC236}">
                <a16:creationId xmlns:a16="http://schemas.microsoft.com/office/drawing/2014/main" id="{56EDDC3D-C523-4B63-8931-C16277E9A440}"/>
              </a:ext>
            </a:extLst>
          </p:cNvPr>
          <p:cNvSpPr>
            <a:spLocks noGrp="1"/>
          </p:cNvSpPr>
          <p:nvPr>
            <p:ph idx="1"/>
          </p:nvPr>
        </p:nvSpPr>
        <p:spPr/>
        <p:txBody>
          <a:bodyPr/>
          <a:lstStyle/>
          <a:p>
            <a:r>
              <a:rPr lang="en-US" dirty="0"/>
              <a:t>Staff that fail to show proof of full vaccination shall be subject to mandatory minimum of COVID-19 testing once a week and will be required to wear appropriate personal protective equipment, as determined by each facility’s management, in consultation with the relevant federal and state guidance, while on the facility’s premises.</a:t>
            </a:r>
          </a:p>
          <a:p>
            <a:endParaRPr lang="en-US" dirty="0"/>
          </a:p>
        </p:txBody>
      </p:sp>
      <p:sp>
        <p:nvSpPr>
          <p:cNvPr id="4" name="Slide Number Placeholder 3">
            <a:extLst>
              <a:ext uri="{FF2B5EF4-FFF2-40B4-BE49-F238E27FC236}">
                <a16:creationId xmlns:a16="http://schemas.microsoft.com/office/drawing/2014/main" id="{56220273-D742-4BE6-888E-4EF06A98A784}"/>
              </a:ext>
            </a:extLst>
          </p:cNvPr>
          <p:cNvSpPr>
            <a:spLocks noGrp="1"/>
          </p:cNvSpPr>
          <p:nvPr>
            <p:ph type="sldNum" sz="quarter" idx="12"/>
          </p:nvPr>
        </p:nvSpPr>
        <p:spPr/>
        <p:txBody>
          <a:bodyPr/>
          <a:lstStyle/>
          <a:p>
            <a:fld id="{D275CE6D-5C38-C543-B8AD-F8110668FDF9}" type="slidenum">
              <a:rPr lang="en-US" smtClean="0"/>
              <a:pPr/>
              <a:t>23</a:t>
            </a:fld>
            <a:endParaRPr lang="en-US" dirty="0"/>
          </a:p>
        </p:txBody>
      </p:sp>
      <p:sp>
        <p:nvSpPr>
          <p:cNvPr id="5" name="Text Placeholder 4">
            <a:extLst>
              <a:ext uri="{FF2B5EF4-FFF2-40B4-BE49-F238E27FC236}">
                <a16:creationId xmlns:a16="http://schemas.microsoft.com/office/drawing/2014/main" id="{8662F7AE-4BF8-434C-8E0E-881856BFF42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58526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CAD0-A67F-40BF-ADD0-C8EE62EE70AB}"/>
              </a:ext>
            </a:extLst>
          </p:cNvPr>
          <p:cNvSpPr>
            <a:spLocks noGrp="1"/>
          </p:cNvSpPr>
          <p:nvPr>
            <p:ph type="title"/>
          </p:nvPr>
        </p:nvSpPr>
        <p:spPr/>
        <p:txBody>
          <a:bodyPr/>
          <a:lstStyle/>
          <a:p>
            <a:r>
              <a:rPr lang="en-US" dirty="0"/>
              <a:t>Reasonable Accommodation Requests:</a:t>
            </a:r>
          </a:p>
        </p:txBody>
      </p:sp>
      <p:sp>
        <p:nvSpPr>
          <p:cNvPr id="3" name="Content Placeholder 2">
            <a:extLst>
              <a:ext uri="{FF2B5EF4-FFF2-40B4-BE49-F238E27FC236}">
                <a16:creationId xmlns:a16="http://schemas.microsoft.com/office/drawing/2014/main" id="{2819FF8E-568E-4483-9299-7B501BACCF37}"/>
              </a:ext>
            </a:extLst>
          </p:cNvPr>
          <p:cNvSpPr>
            <a:spLocks noGrp="1"/>
          </p:cNvSpPr>
          <p:nvPr>
            <p:ph idx="1"/>
          </p:nvPr>
        </p:nvSpPr>
        <p:spPr/>
        <p:txBody>
          <a:bodyPr/>
          <a:lstStyle/>
          <a:p>
            <a:r>
              <a:rPr lang="en-US" dirty="0"/>
              <a:t>A staff individual may request an accommodation by providing appropriate and sufficient documentation for bona fide medical or religious reasons. This request for an accommodation shall be made to and reviewed and documented by the requesting staff's agency Equal Employment Opportunity/Fair Practices office.</a:t>
            </a:r>
          </a:p>
        </p:txBody>
      </p:sp>
      <p:sp>
        <p:nvSpPr>
          <p:cNvPr id="4" name="Slide Number Placeholder 3">
            <a:extLst>
              <a:ext uri="{FF2B5EF4-FFF2-40B4-BE49-F238E27FC236}">
                <a16:creationId xmlns:a16="http://schemas.microsoft.com/office/drawing/2014/main" id="{CAC77B2C-F72E-4C1C-93C3-B68F80291B25}"/>
              </a:ext>
            </a:extLst>
          </p:cNvPr>
          <p:cNvSpPr>
            <a:spLocks noGrp="1"/>
          </p:cNvSpPr>
          <p:nvPr>
            <p:ph type="sldNum" sz="quarter" idx="12"/>
          </p:nvPr>
        </p:nvSpPr>
        <p:spPr/>
        <p:txBody>
          <a:bodyPr/>
          <a:lstStyle/>
          <a:p>
            <a:fld id="{D275CE6D-5C38-C543-B8AD-F8110668FDF9}" type="slidenum">
              <a:rPr lang="en-US" smtClean="0"/>
              <a:pPr/>
              <a:t>24</a:t>
            </a:fld>
            <a:endParaRPr lang="en-US" dirty="0"/>
          </a:p>
        </p:txBody>
      </p:sp>
      <p:sp>
        <p:nvSpPr>
          <p:cNvPr id="5" name="Text Placeholder 4">
            <a:extLst>
              <a:ext uri="{FF2B5EF4-FFF2-40B4-BE49-F238E27FC236}">
                <a16:creationId xmlns:a16="http://schemas.microsoft.com/office/drawing/2014/main" id="{F1071CDA-3D29-4319-98C0-7FB041C85D6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34071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628453"/>
            <a:ext cx="9144000" cy="1629551"/>
          </a:xfrm>
        </p:spPr>
        <p:txBody>
          <a:bodyPr>
            <a:normAutofit fontScale="90000"/>
          </a:bodyPr>
          <a:lstStyle/>
          <a:p>
            <a:r>
              <a:rPr lang="en-US" dirty="0"/>
              <a:t>Maryland COVID-19 Post-Vaccination Infections</a:t>
            </a:r>
            <a:br>
              <a:rPr lang="en-US" dirty="0"/>
            </a:br>
            <a:endParaRPr lang="en-US" dirty="0"/>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3"/>
            <a:ext cx="9144000" cy="572278"/>
          </a:xfrm>
        </p:spPr>
        <p:txBody>
          <a:bodyPr>
            <a:normAutofit fontScale="77500" lnSpcReduction="20000"/>
          </a:bodyPr>
          <a:lstStyle/>
          <a:p>
            <a:pPr lvl="0"/>
            <a:r>
              <a:rPr lang="en-US" sz="2100" dirty="0"/>
              <a:t>Dr. David Blythe</a:t>
            </a:r>
          </a:p>
          <a:p>
            <a:pPr lvl="0"/>
            <a:r>
              <a:rPr lang="en-US" sz="2100" dirty="0"/>
              <a:t>Maryland Department of Health</a:t>
            </a:r>
          </a:p>
          <a:p>
            <a:endParaRPr lang="en-US" dirty="0"/>
          </a:p>
        </p:txBody>
      </p:sp>
      <p:sp>
        <p:nvSpPr>
          <p:cNvPr id="11" name="Text Placeholder 10">
            <a:extLst>
              <a:ext uri="{FF2B5EF4-FFF2-40B4-BE49-F238E27FC236}">
                <a16:creationId xmlns:a16="http://schemas.microsoft.com/office/drawing/2014/main" id="{2164A2A8-21D7-5942-ADD6-E9C1C3FB3677}"/>
              </a:ext>
            </a:extLst>
          </p:cNvPr>
          <p:cNvSpPr>
            <a:spLocks noGrp="1"/>
          </p:cNvSpPr>
          <p:nvPr>
            <p:ph type="body" sz="quarter" idx="11"/>
          </p:nvPr>
        </p:nvSpPr>
        <p:spPr>
          <a:xfrm>
            <a:off x="1524000" y="5277766"/>
            <a:ext cx="9144000" cy="366713"/>
          </a:xfrm>
        </p:spPr>
        <p:txBody>
          <a:bodyPr>
            <a:normAutofit fontScale="92500" lnSpcReduction="10000"/>
          </a:bodyPr>
          <a:lstStyle/>
          <a:p>
            <a:r>
              <a:rPr lang="en-US" dirty="0"/>
              <a:t>August 4, 2021</a:t>
            </a:r>
          </a:p>
        </p:txBody>
      </p:sp>
    </p:spTree>
    <p:extLst>
      <p:ext uri="{BB962C8B-B14F-4D97-AF65-F5344CB8AC3E}">
        <p14:creationId xmlns:p14="http://schemas.microsoft.com/office/powerpoint/2010/main" val="3526259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5218"/>
            <a:ext cx="10515600" cy="994949"/>
          </a:xfrm>
        </p:spPr>
        <p:txBody>
          <a:bodyPr>
            <a:normAutofit/>
          </a:bodyPr>
          <a:lstStyle/>
          <a:p>
            <a:r>
              <a:rPr lang="en-US" dirty="0"/>
              <a:t>Definition of Post-Vaccination Infections</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5CE6D-5C38-C543-B8AD-F8110668FDF9}" type="slidenum">
              <a:rPr kumimoji="0" lang="en-US" sz="14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
        <p:nvSpPr>
          <p:cNvPr id="4" name="TextBox 3"/>
          <p:cNvSpPr txBox="1"/>
          <p:nvPr/>
        </p:nvSpPr>
        <p:spPr>
          <a:xfrm>
            <a:off x="1741117" y="2104373"/>
            <a:ext cx="8642959"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“Post-vaccine infections” (aka “vaccine breakthrough cases” are defined as cases where the first positive detection of COVID-19 occurs 14 or more days after being fully vaccinated (</a:t>
            </a:r>
            <a:r>
              <a:rPr kumimoji="0" lang="en-US" sz="2800" b="0" i="0" u="none" strike="noStrike" kern="1200" cap="none" spc="0" normalizeH="0" baseline="0" noProof="0" dirty="0" err="1">
                <a:ln>
                  <a:noFill/>
                </a:ln>
                <a:solidFill>
                  <a:srgbClr val="000000"/>
                </a:solidFill>
                <a:effectLst/>
                <a:uLnTx/>
                <a:uFillTx/>
                <a:latin typeface="Calibri" panose="020F0502020204030204"/>
                <a:ea typeface="+mn-ea"/>
                <a:cs typeface="+mn-cs"/>
              </a:rPr>
              <a:t>ie</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14 or more days after the 2</a:t>
            </a:r>
            <a:r>
              <a:rPr kumimoji="0" lang="en-US" sz="2800" b="0" i="0" u="none" strike="noStrike" kern="1200" cap="none" spc="0" normalizeH="0" baseline="30000" noProof="0" dirty="0">
                <a:ln>
                  <a:noFill/>
                </a:ln>
                <a:solidFill>
                  <a:srgbClr val="000000"/>
                </a:solidFill>
                <a:effectLst/>
                <a:uLnTx/>
                <a:uFillTx/>
                <a:latin typeface="Calibri" panose="020F0502020204030204"/>
                <a:ea typeface="+mn-ea"/>
                <a:cs typeface="+mn-cs"/>
              </a:rPr>
              <a:t>nd</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dose of Pfizer or </a:t>
            </a:r>
            <a:r>
              <a:rPr kumimoji="0" lang="en-US" sz="2800" b="0" i="0" u="none" strike="noStrike" kern="1200" cap="none" spc="0" normalizeH="0" baseline="0" noProof="0" dirty="0" err="1">
                <a:ln>
                  <a:noFill/>
                </a:ln>
                <a:solidFill>
                  <a:srgbClr val="000000"/>
                </a:solidFill>
                <a:effectLst/>
                <a:uLnTx/>
                <a:uFillTx/>
                <a:latin typeface="Calibri" panose="020F0502020204030204"/>
                <a:ea typeface="+mn-ea"/>
                <a:cs typeface="+mn-cs"/>
              </a:rPr>
              <a:t>Moderna</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vaccine or a dose of Johnson &amp; Johnson vaccine)</a:t>
            </a:r>
          </a:p>
        </p:txBody>
      </p:sp>
    </p:spTree>
    <p:extLst>
      <p:ext uri="{BB962C8B-B14F-4D97-AF65-F5344CB8AC3E}">
        <p14:creationId xmlns:p14="http://schemas.microsoft.com/office/powerpoint/2010/main" val="1040925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Post-Vaccination Infections</a:t>
            </a:r>
          </a:p>
        </p:txBody>
      </p:sp>
      <p:sp>
        <p:nvSpPr>
          <p:cNvPr id="3" name="Content Placeholder 2"/>
          <p:cNvSpPr>
            <a:spLocks noGrp="1"/>
          </p:cNvSpPr>
          <p:nvPr>
            <p:ph idx="1"/>
          </p:nvPr>
        </p:nvSpPr>
        <p:spPr/>
        <p:txBody>
          <a:bodyPr>
            <a:normAutofit/>
          </a:bodyPr>
          <a:lstStyle/>
          <a:p>
            <a:r>
              <a:rPr lang="en-US" dirty="0"/>
              <a:t>All COVID-19 vaccines currently authorized in the United States are effective against COVID-19 – particularly against:</a:t>
            </a:r>
          </a:p>
          <a:p>
            <a:pPr lvl="1"/>
            <a:r>
              <a:rPr lang="en-US" dirty="0"/>
              <a:t>severe disease </a:t>
            </a:r>
          </a:p>
          <a:p>
            <a:pPr lvl="1"/>
            <a:r>
              <a:rPr lang="en-US" dirty="0"/>
              <a:t>hospitalization</a:t>
            </a:r>
          </a:p>
          <a:p>
            <a:pPr lvl="1"/>
            <a:r>
              <a:rPr lang="en-US" dirty="0"/>
              <a:t>death</a:t>
            </a:r>
          </a:p>
          <a:p>
            <a:r>
              <a:rPr lang="en-US" dirty="0"/>
              <a:t>Even with highly effective vaccines, post-vaccination infections are expected</a:t>
            </a:r>
          </a:p>
          <a:p>
            <a:r>
              <a:rPr lang="en-US" dirty="0"/>
              <a:t>Asymptomatic as well as symptomatic infections will occur among vaccinated people</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5CE6D-5C38-C543-B8AD-F8110668FDF9}" type="slidenum">
              <a:rPr kumimoji="0" lang="en-US" sz="1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93146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777"/>
            <a:ext cx="11353800" cy="994949"/>
          </a:xfrm>
        </p:spPr>
        <p:txBody>
          <a:bodyPr>
            <a:normAutofit fontScale="90000"/>
          </a:bodyPr>
          <a:lstStyle/>
          <a:p>
            <a:r>
              <a:rPr lang="en-US" dirty="0"/>
              <a:t>Factors that Affect Post-Vaccination Infection Numbers</a:t>
            </a:r>
          </a:p>
        </p:txBody>
      </p:sp>
      <p:sp>
        <p:nvSpPr>
          <p:cNvPr id="3" name="Content Placeholder 2"/>
          <p:cNvSpPr>
            <a:spLocks noGrp="1"/>
          </p:cNvSpPr>
          <p:nvPr>
            <p:ph idx="1"/>
          </p:nvPr>
        </p:nvSpPr>
        <p:spPr/>
        <p:txBody>
          <a:bodyPr>
            <a:normAutofit/>
          </a:bodyPr>
          <a:lstStyle/>
          <a:p>
            <a:r>
              <a:rPr lang="en-US" dirty="0"/>
              <a:t>Percentage of the population vaccinated</a:t>
            </a:r>
          </a:p>
          <a:p>
            <a:pPr>
              <a:lnSpc>
                <a:spcPct val="150000"/>
              </a:lnSpc>
            </a:pPr>
            <a:r>
              <a:rPr lang="en-US" dirty="0"/>
              <a:t>Effectiveness of the vaccine, which can vary by:</a:t>
            </a:r>
          </a:p>
          <a:p>
            <a:pPr lvl="1"/>
            <a:r>
              <a:rPr lang="en-US" dirty="0"/>
              <a:t>Vaccine product</a:t>
            </a:r>
          </a:p>
          <a:p>
            <a:pPr lvl="1"/>
            <a:r>
              <a:rPr lang="en-US" dirty="0"/>
              <a:t>Underlying factors in population vaccinated (</a:t>
            </a:r>
            <a:r>
              <a:rPr lang="en-US" dirty="0" err="1"/>
              <a:t>eg</a:t>
            </a:r>
            <a:r>
              <a:rPr lang="en-US" dirty="0"/>
              <a:t>, immunosuppression) </a:t>
            </a:r>
          </a:p>
          <a:p>
            <a:pPr lvl="1"/>
            <a:r>
              <a:rPr lang="en-US" dirty="0"/>
              <a:t>Variant of virus causing infection</a:t>
            </a:r>
          </a:p>
          <a:p>
            <a:pPr>
              <a:lnSpc>
                <a:spcPct val="150000"/>
              </a:lnSpc>
            </a:pPr>
            <a:r>
              <a:rPr lang="en-US" dirty="0"/>
              <a:t>Time since vaccination (“waning immunity”)</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5CE6D-5C38-C543-B8AD-F8110668FDF9}" type="slidenum">
              <a:rPr kumimoji="0" lang="en-US" sz="1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52070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777"/>
            <a:ext cx="11353800" cy="994949"/>
          </a:xfrm>
        </p:spPr>
        <p:txBody>
          <a:bodyPr>
            <a:normAutofit fontScale="90000"/>
          </a:bodyPr>
          <a:lstStyle/>
          <a:p>
            <a:r>
              <a:rPr lang="en-US" dirty="0"/>
              <a:t>Factors that Affect Post-Vaccination Infection Numbers</a:t>
            </a:r>
          </a:p>
        </p:txBody>
      </p:sp>
      <p:sp>
        <p:nvSpPr>
          <p:cNvPr id="3" name="Content Placeholder 2"/>
          <p:cNvSpPr>
            <a:spLocks noGrp="1"/>
          </p:cNvSpPr>
          <p:nvPr>
            <p:ph idx="1"/>
          </p:nvPr>
        </p:nvSpPr>
        <p:spPr/>
        <p:txBody>
          <a:bodyPr>
            <a:normAutofit/>
          </a:bodyPr>
          <a:lstStyle/>
          <a:p>
            <a:r>
              <a:rPr lang="en-US" dirty="0">
                <a:solidFill>
                  <a:srgbClr val="FF0000"/>
                </a:solidFill>
              </a:rPr>
              <a:t>Percentage of the population vaccinated</a:t>
            </a:r>
          </a:p>
          <a:p>
            <a:pPr>
              <a:lnSpc>
                <a:spcPct val="150000"/>
              </a:lnSpc>
            </a:pPr>
            <a:r>
              <a:rPr lang="en-US" dirty="0"/>
              <a:t>Effectiveness of the vaccine, which can vary by:</a:t>
            </a:r>
          </a:p>
          <a:p>
            <a:pPr lvl="1"/>
            <a:r>
              <a:rPr lang="en-US" dirty="0"/>
              <a:t>Vaccine product</a:t>
            </a:r>
          </a:p>
          <a:p>
            <a:pPr lvl="1"/>
            <a:r>
              <a:rPr lang="en-US" dirty="0"/>
              <a:t>Underlying factors in population vaccinated (</a:t>
            </a:r>
            <a:r>
              <a:rPr lang="en-US" dirty="0" err="1"/>
              <a:t>eg</a:t>
            </a:r>
            <a:r>
              <a:rPr lang="en-US" dirty="0"/>
              <a:t>, immunosuppression) </a:t>
            </a:r>
          </a:p>
          <a:p>
            <a:pPr lvl="1"/>
            <a:r>
              <a:rPr lang="en-US" dirty="0">
                <a:solidFill>
                  <a:srgbClr val="FF0000"/>
                </a:solidFill>
              </a:rPr>
              <a:t>Variant of virus causing infection</a:t>
            </a:r>
          </a:p>
          <a:p>
            <a:pPr>
              <a:lnSpc>
                <a:spcPct val="150000"/>
              </a:lnSpc>
            </a:pPr>
            <a:r>
              <a:rPr lang="en-US" dirty="0">
                <a:solidFill>
                  <a:srgbClr val="FF0000"/>
                </a:solidFill>
              </a:rPr>
              <a:t>Time since vaccination (“waning immunity”)</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5CE6D-5C38-C543-B8AD-F8110668FDF9}" type="slidenum">
              <a:rPr kumimoji="0" lang="en-US" sz="1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
        <p:nvSpPr>
          <p:cNvPr id="5" name="TextBox 4"/>
          <p:cNvSpPr txBox="1"/>
          <p:nvPr/>
        </p:nvSpPr>
        <p:spPr>
          <a:xfrm rot="16200000">
            <a:off x="-1873264" y="3038003"/>
            <a:ext cx="4846320" cy="548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Vary over time</a:t>
            </a:r>
          </a:p>
        </p:txBody>
      </p:sp>
      <p:cxnSp>
        <p:nvCxnSpPr>
          <p:cNvPr id="9" name="Straight Connector 8"/>
          <p:cNvCxnSpPr>
            <a:stCxn id="5" idx="2"/>
          </p:cNvCxnSpPr>
          <p:nvPr/>
        </p:nvCxnSpPr>
        <p:spPr>
          <a:xfrm flipV="1">
            <a:off x="824217" y="3299171"/>
            <a:ext cx="431779" cy="131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1282148" y="2019011"/>
            <a:ext cx="0" cy="128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82148" y="3299171"/>
            <a:ext cx="0" cy="13730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35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B062-A3BF-472A-907F-C161587E75F1}"/>
              </a:ext>
            </a:extLst>
          </p:cNvPr>
          <p:cNvSpPr>
            <a:spLocks noGrp="1"/>
          </p:cNvSpPr>
          <p:nvPr>
            <p:ph type="title"/>
          </p:nvPr>
        </p:nvSpPr>
        <p:spPr>
          <a:xfrm>
            <a:off x="1139746" y="329979"/>
            <a:ext cx="8515350" cy="1325563"/>
          </a:xfrm>
        </p:spPr>
        <p:txBody>
          <a:bodyPr/>
          <a:lstStyle/>
          <a:p>
            <a:r>
              <a:rPr lang="en-US" dirty="0"/>
              <a:t>Worldwide: COVID-19</a:t>
            </a:r>
          </a:p>
        </p:txBody>
      </p:sp>
      <p:sp>
        <p:nvSpPr>
          <p:cNvPr id="4" name="Slide Number Placeholder 3">
            <a:extLst>
              <a:ext uri="{FF2B5EF4-FFF2-40B4-BE49-F238E27FC236}">
                <a16:creationId xmlns:a16="http://schemas.microsoft.com/office/drawing/2014/main" id="{7918A5EA-AD8B-49B9-9CDE-6B86B685D9D9}"/>
              </a:ext>
            </a:extLst>
          </p:cNvPr>
          <p:cNvSpPr>
            <a:spLocks noGrp="1"/>
          </p:cNvSpPr>
          <p:nvPr>
            <p:ph type="sldNum" sz="quarter" idx="12"/>
          </p:nvPr>
        </p:nvSpPr>
        <p:spPr/>
        <p:txBody>
          <a:bodyPr/>
          <a:lstStyle/>
          <a:p>
            <a:fld id="{EB4BE1A8-99A0-BE4B-B404-CE990ED5FA0C}" type="slidenum">
              <a:rPr lang="en-US" smtClean="0"/>
              <a:pPr/>
              <a:t>3</a:t>
            </a:fld>
            <a:endParaRPr lang="en-US" dirty="0"/>
          </a:p>
        </p:txBody>
      </p:sp>
      <p:sp>
        <p:nvSpPr>
          <p:cNvPr id="11" name="Content Placeholder 2">
            <a:extLst>
              <a:ext uri="{FF2B5EF4-FFF2-40B4-BE49-F238E27FC236}">
                <a16:creationId xmlns:a16="http://schemas.microsoft.com/office/drawing/2014/main" id="{94E5693C-1BE4-469C-8524-15D12714AADB}"/>
              </a:ext>
            </a:extLst>
          </p:cNvPr>
          <p:cNvSpPr txBox="1">
            <a:spLocks/>
          </p:cNvSpPr>
          <p:nvPr/>
        </p:nvSpPr>
        <p:spPr>
          <a:xfrm>
            <a:off x="7970375" y="6626241"/>
            <a:ext cx="6346513" cy="305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Source: </a:t>
            </a:r>
            <a:r>
              <a:rPr lang="en-US" sz="1200" dirty="0">
                <a:hlinkClick r:id="rId3"/>
              </a:rPr>
              <a:t>https://covid19.who.int/ </a:t>
            </a:r>
            <a:r>
              <a:rPr lang="en-US" sz="1200" dirty="0"/>
              <a:t>accessed 8/6/21</a:t>
            </a:r>
            <a:endParaRPr lang="en-US" sz="1100" dirty="0"/>
          </a:p>
        </p:txBody>
      </p:sp>
      <p:pic>
        <p:nvPicPr>
          <p:cNvPr id="6" name="Picture 5">
            <a:extLst>
              <a:ext uri="{FF2B5EF4-FFF2-40B4-BE49-F238E27FC236}">
                <a16:creationId xmlns:a16="http://schemas.microsoft.com/office/drawing/2014/main" id="{C6D659F2-D6DA-426B-9CBF-B0C5BD471474}"/>
              </a:ext>
            </a:extLst>
          </p:cNvPr>
          <p:cNvPicPr>
            <a:picLocks noChangeAspect="1"/>
          </p:cNvPicPr>
          <p:nvPr/>
        </p:nvPicPr>
        <p:blipFill>
          <a:blip r:embed="rId4"/>
          <a:stretch>
            <a:fillRect/>
          </a:stretch>
        </p:blipFill>
        <p:spPr>
          <a:xfrm>
            <a:off x="170926" y="1655542"/>
            <a:ext cx="11748947" cy="3672814"/>
          </a:xfrm>
          <a:prstGeom prst="rect">
            <a:avLst/>
          </a:prstGeom>
        </p:spPr>
      </p:pic>
    </p:spTree>
    <p:extLst>
      <p:ext uri="{BB962C8B-B14F-4D97-AF65-F5344CB8AC3E}">
        <p14:creationId xmlns:p14="http://schemas.microsoft.com/office/powerpoint/2010/main" val="956823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Vaccine Effectiveness – Delta</a:t>
            </a:r>
          </a:p>
        </p:txBody>
      </p:sp>
      <p:sp>
        <p:nvSpPr>
          <p:cNvPr id="3" name="Content Placeholder 2"/>
          <p:cNvSpPr>
            <a:spLocks noGrp="1"/>
          </p:cNvSpPr>
          <p:nvPr>
            <p:ph idx="1"/>
          </p:nvPr>
        </p:nvSpPr>
        <p:spPr>
          <a:xfrm>
            <a:off x="1282148" y="1746562"/>
            <a:ext cx="10071652" cy="4351338"/>
          </a:xfrm>
        </p:spPr>
        <p:txBody>
          <a:bodyPr>
            <a:normAutofit/>
          </a:bodyPr>
          <a:lstStyle/>
          <a:p>
            <a:r>
              <a:rPr lang="en-US" dirty="0"/>
              <a:t>Lower than against other variants</a:t>
            </a:r>
          </a:p>
          <a:p>
            <a:pPr lvl="1"/>
            <a:r>
              <a:rPr lang="en-US" dirty="0"/>
              <a:t>Studies from England and Scotland found that compared to alpha, effectiveness was 79% for PCR+ infection and 88% for symptomatic infection</a:t>
            </a:r>
          </a:p>
          <a:p>
            <a:pPr lvl="1"/>
            <a:r>
              <a:rPr lang="en-US" dirty="0"/>
              <a:t>Two surveys completed in England recently demonstrated effectiveness of ~72% and ~73%, respectively</a:t>
            </a:r>
          </a:p>
          <a:p>
            <a:pPr lvl="1"/>
            <a:r>
              <a:rPr lang="en-US" dirty="0"/>
              <a:t>Report from Israel suggested effectiveness against infection and symptomatic infection was 64% </a:t>
            </a:r>
          </a:p>
          <a:p>
            <a:r>
              <a:rPr lang="en-US" dirty="0"/>
              <a:t>Effectiveness at preventing hospitalization and death still high</a:t>
            </a:r>
          </a:p>
          <a:p>
            <a:r>
              <a:rPr lang="en-US" dirty="0"/>
              <a:t>Varies by vaccine type/dosing regimen</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5CE6D-5C38-C543-B8AD-F8110668FDF9}" type="slidenum">
              <a:rPr kumimoji="0" lang="en-US" sz="1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
        <p:nvSpPr>
          <p:cNvPr id="5" name="TextBox 4"/>
          <p:cNvSpPr txBox="1"/>
          <p:nvPr/>
        </p:nvSpPr>
        <p:spPr>
          <a:xfrm>
            <a:off x="1453019" y="5899759"/>
            <a:ext cx="71398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2"/>
              </a:rPr>
              <a:t>https://www.cdc.gov/coronavirus/2019-ncov/science/science-briefs/fully-vaccinated-people.html</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863305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Post-Vaccination Infections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5CE6D-5C38-C543-B8AD-F8110668FDF9}" type="slidenum">
              <a:rPr kumimoji="0" lang="en-US" sz="18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3648075" y="1524000"/>
            <a:ext cx="4895850" cy="5334000"/>
          </a:xfrm>
          <a:prstGeom prst="rect">
            <a:avLst/>
          </a:prstGeom>
        </p:spPr>
      </p:pic>
      <p:sp>
        <p:nvSpPr>
          <p:cNvPr id="7" name="TextBox 6"/>
          <p:cNvSpPr txBox="1"/>
          <p:nvPr/>
        </p:nvSpPr>
        <p:spPr>
          <a:xfrm>
            <a:off x="8744057" y="4534422"/>
            <a:ext cx="3557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Orenstein et al, Bulletin of the World Health Organization, 63 (6): 1055-1068 (1985)</a:t>
            </a:r>
          </a:p>
        </p:txBody>
      </p:sp>
    </p:spTree>
    <p:extLst>
      <p:ext uri="{BB962C8B-B14F-4D97-AF65-F5344CB8AC3E}">
        <p14:creationId xmlns:p14="http://schemas.microsoft.com/office/powerpoint/2010/main" val="2557317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29010" y="1784401"/>
            <a:ext cx="7703135" cy="4630077"/>
          </a:xfrm>
          <a:prstGeom prst="rect">
            <a:avLst/>
          </a:prstGeom>
        </p:spPr>
      </p:pic>
      <p:sp>
        <p:nvSpPr>
          <p:cNvPr id="2" name="Title 1"/>
          <p:cNvSpPr>
            <a:spLocks noGrp="1"/>
          </p:cNvSpPr>
          <p:nvPr>
            <p:ph type="title"/>
          </p:nvPr>
        </p:nvSpPr>
        <p:spPr>
          <a:xfrm>
            <a:off x="738809" y="395115"/>
            <a:ext cx="10785135" cy="994949"/>
          </a:xfrm>
        </p:spPr>
        <p:txBody>
          <a:bodyPr>
            <a:normAutofit/>
          </a:bodyPr>
          <a:lstStyle/>
          <a:p>
            <a:r>
              <a:rPr lang="en-US" dirty="0"/>
              <a:t>Post-Vaccination Infections, Maryland 2021</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5CE6D-5C38-C543-B8AD-F8110668FDF9}" type="slidenum">
              <a:rPr kumimoji="0" lang="en-US" sz="14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
        <p:nvSpPr>
          <p:cNvPr id="9" name="TextBox 8"/>
          <p:cNvSpPr txBox="1"/>
          <p:nvPr/>
        </p:nvSpPr>
        <p:spPr>
          <a:xfrm>
            <a:off x="9167148" y="1784401"/>
            <a:ext cx="27181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As of August 2, 2021</a:t>
            </a:r>
          </a:p>
        </p:txBody>
      </p:sp>
      <p:sp>
        <p:nvSpPr>
          <p:cNvPr id="15" name="TextBox 14"/>
          <p:cNvSpPr txBox="1"/>
          <p:nvPr/>
        </p:nvSpPr>
        <p:spPr>
          <a:xfrm>
            <a:off x="5148083" y="6414479"/>
            <a:ext cx="19665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Week of the Year</a:t>
            </a:r>
          </a:p>
        </p:txBody>
      </p:sp>
      <p:sp>
        <p:nvSpPr>
          <p:cNvPr id="19" name="TextBox 18"/>
          <p:cNvSpPr txBox="1"/>
          <p:nvPr/>
        </p:nvSpPr>
        <p:spPr>
          <a:xfrm>
            <a:off x="9148176" y="4758248"/>
            <a:ext cx="30438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Current week – not complete</a:t>
            </a:r>
          </a:p>
        </p:txBody>
      </p:sp>
      <p:cxnSp>
        <p:nvCxnSpPr>
          <p:cNvPr id="21" name="Straight Arrow Connector 20"/>
          <p:cNvCxnSpPr/>
          <p:nvPr/>
        </p:nvCxnSpPr>
        <p:spPr>
          <a:xfrm flipH="1">
            <a:off x="8718115" y="5074738"/>
            <a:ext cx="575628" cy="5494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24736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93DF4-326D-4D1E-B8A6-B01B54133EF6}"/>
              </a:ext>
            </a:extLst>
          </p:cNvPr>
          <p:cNvSpPr>
            <a:spLocks noGrp="1"/>
          </p:cNvSpPr>
          <p:nvPr>
            <p:ph type="body" sz="quarter" idx="13"/>
          </p:nvPr>
        </p:nvSpPr>
        <p:spPr/>
        <p:txBody>
          <a:bodyPr/>
          <a:lstStyle/>
          <a:p>
            <a:r>
              <a:rPr lang="en-US" dirty="0"/>
              <a:t>Questions?</a:t>
            </a:r>
          </a:p>
          <a:p>
            <a:endParaRPr lang="en-US" dirty="0"/>
          </a:p>
        </p:txBody>
      </p:sp>
      <p:sp>
        <p:nvSpPr>
          <p:cNvPr id="3" name="Text Placeholder 2">
            <a:extLst>
              <a:ext uri="{FF2B5EF4-FFF2-40B4-BE49-F238E27FC236}">
                <a16:creationId xmlns:a16="http://schemas.microsoft.com/office/drawing/2014/main" id="{A5C3B67B-A236-4141-A57E-5B7295C3981B}"/>
              </a:ext>
            </a:extLst>
          </p:cNvPr>
          <p:cNvSpPr>
            <a:spLocks noGrp="1"/>
          </p:cNvSpPr>
          <p:nvPr>
            <p:ph type="body" sz="quarter" idx="14"/>
          </p:nvPr>
        </p:nvSpPr>
        <p:spPr>
          <a:xfrm>
            <a:off x="655983" y="4255260"/>
            <a:ext cx="9562838" cy="1867244"/>
          </a:xfrm>
        </p:spPr>
        <p:txBody>
          <a:bodyPr/>
          <a:lstStyle/>
          <a:p>
            <a:r>
              <a:rPr lang="en-US" dirty="0"/>
              <a:t>mdh.ipcovid@maryland.gov</a:t>
            </a:r>
          </a:p>
        </p:txBody>
      </p:sp>
    </p:spTree>
    <p:extLst>
      <p:ext uri="{BB962C8B-B14F-4D97-AF65-F5344CB8AC3E}">
        <p14:creationId xmlns:p14="http://schemas.microsoft.com/office/powerpoint/2010/main" val="143284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B062-A3BF-472A-907F-C161587E75F1}"/>
              </a:ext>
            </a:extLst>
          </p:cNvPr>
          <p:cNvSpPr>
            <a:spLocks noGrp="1"/>
          </p:cNvSpPr>
          <p:nvPr>
            <p:ph type="title"/>
          </p:nvPr>
        </p:nvSpPr>
        <p:spPr>
          <a:xfrm>
            <a:off x="1139746" y="329979"/>
            <a:ext cx="8515350" cy="1325563"/>
          </a:xfrm>
        </p:spPr>
        <p:txBody>
          <a:bodyPr/>
          <a:lstStyle/>
          <a:p>
            <a:r>
              <a:rPr lang="en-US" dirty="0"/>
              <a:t>Worldwide: COVID-19</a:t>
            </a:r>
          </a:p>
        </p:txBody>
      </p:sp>
      <p:sp>
        <p:nvSpPr>
          <p:cNvPr id="4" name="Slide Number Placeholder 3">
            <a:extLst>
              <a:ext uri="{FF2B5EF4-FFF2-40B4-BE49-F238E27FC236}">
                <a16:creationId xmlns:a16="http://schemas.microsoft.com/office/drawing/2014/main" id="{7918A5EA-AD8B-49B9-9CDE-6B86B685D9D9}"/>
              </a:ext>
            </a:extLst>
          </p:cNvPr>
          <p:cNvSpPr>
            <a:spLocks noGrp="1"/>
          </p:cNvSpPr>
          <p:nvPr>
            <p:ph type="sldNum" sz="quarter" idx="12"/>
          </p:nvPr>
        </p:nvSpPr>
        <p:spPr/>
        <p:txBody>
          <a:bodyPr/>
          <a:lstStyle/>
          <a:p>
            <a:fld id="{EB4BE1A8-99A0-BE4B-B404-CE990ED5FA0C}" type="slidenum">
              <a:rPr lang="en-US" smtClean="0"/>
              <a:pPr/>
              <a:t>4</a:t>
            </a:fld>
            <a:endParaRPr lang="en-US" dirty="0"/>
          </a:p>
        </p:txBody>
      </p:sp>
      <p:sp>
        <p:nvSpPr>
          <p:cNvPr id="11" name="Content Placeholder 2">
            <a:extLst>
              <a:ext uri="{FF2B5EF4-FFF2-40B4-BE49-F238E27FC236}">
                <a16:creationId xmlns:a16="http://schemas.microsoft.com/office/drawing/2014/main" id="{94E5693C-1BE4-469C-8524-15D12714AADB}"/>
              </a:ext>
            </a:extLst>
          </p:cNvPr>
          <p:cNvSpPr txBox="1">
            <a:spLocks/>
          </p:cNvSpPr>
          <p:nvPr/>
        </p:nvSpPr>
        <p:spPr>
          <a:xfrm>
            <a:off x="7768380" y="1126692"/>
            <a:ext cx="6169351" cy="2552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Source: </a:t>
            </a:r>
            <a:r>
              <a:rPr lang="en-US" sz="1200" dirty="0">
                <a:hlinkClick r:id="rId3"/>
              </a:rPr>
              <a:t>https://covid19.who.int/ </a:t>
            </a:r>
            <a:r>
              <a:rPr lang="en-US" sz="1200" dirty="0"/>
              <a:t>accessed 8/6/21</a:t>
            </a:r>
            <a:endParaRPr lang="en-US" sz="1100" dirty="0"/>
          </a:p>
        </p:txBody>
      </p:sp>
      <p:pic>
        <p:nvPicPr>
          <p:cNvPr id="5" name="Picture 4">
            <a:extLst>
              <a:ext uri="{FF2B5EF4-FFF2-40B4-BE49-F238E27FC236}">
                <a16:creationId xmlns:a16="http://schemas.microsoft.com/office/drawing/2014/main" id="{5B8DAD25-AA60-43A6-A939-22A21A9BB70D}"/>
              </a:ext>
            </a:extLst>
          </p:cNvPr>
          <p:cNvPicPr>
            <a:picLocks noChangeAspect="1"/>
          </p:cNvPicPr>
          <p:nvPr/>
        </p:nvPicPr>
        <p:blipFill>
          <a:blip r:embed="rId4"/>
          <a:stretch>
            <a:fillRect/>
          </a:stretch>
        </p:blipFill>
        <p:spPr>
          <a:xfrm>
            <a:off x="808855" y="1557817"/>
            <a:ext cx="8763759" cy="4397121"/>
          </a:xfrm>
          <a:prstGeom prst="rect">
            <a:avLst/>
          </a:prstGeom>
        </p:spPr>
      </p:pic>
    </p:spTree>
    <p:extLst>
      <p:ext uri="{BB962C8B-B14F-4D97-AF65-F5344CB8AC3E}">
        <p14:creationId xmlns:p14="http://schemas.microsoft.com/office/powerpoint/2010/main" val="142165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Case Counts and Rates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5</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6952859" y="2221594"/>
            <a:ext cx="4400942" cy="1200329"/>
          </a:xfrm>
          <a:prstGeom prst="rect">
            <a:avLst/>
          </a:prstGeom>
          <a:noFill/>
        </p:spPr>
        <p:txBody>
          <a:bodyPr wrap="square" rtlCol="0">
            <a:spAutoFit/>
          </a:bodyPr>
          <a:lstStyle/>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https://www.cdc.gov/coronavirus/2019-ncov/cases-updates/cases-in-us.html</a:t>
            </a:r>
            <a:r>
              <a:rPr lang="en-US" dirty="0"/>
              <a:t>   7/23/2021 and 8/6/21</a:t>
            </a:r>
          </a:p>
        </p:txBody>
      </p:sp>
      <p:pic>
        <p:nvPicPr>
          <p:cNvPr id="6" name="Picture 5">
            <a:extLst>
              <a:ext uri="{FF2B5EF4-FFF2-40B4-BE49-F238E27FC236}">
                <a16:creationId xmlns:a16="http://schemas.microsoft.com/office/drawing/2014/main" id="{262ABC09-247D-47AA-A4E3-11B17E614A26}"/>
              </a:ext>
            </a:extLst>
          </p:cNvPr>
          <p:cNvPicPr>
            <a:picLocks noChangeAspect="1"/>
          </p:cNvPicPr>
          <p:nvPr/>
        </p:nvPicPr>
        <p:blipFill>
          <a:blip r:embed="rId4"/>
          <a:stretch>
            <a:fillRect/>
          </a:stretch>
        </p:blipFill>
        <p:spPr>
          <a:xfrm>
            <a:off x="603449" y="1797534"/>
            <a:ext cx="5963964" cy="1798446"/>
          </a:xfrm>
          <a:prstGeom prst="rect">
            <a:avLst/>
          </a:prstGeom>
        </p:spPr>
      </p:pic>
      <p:pic>
        <p:nvPicPr>
          <p:cNvPr id="8" name="Picture 7">
            <a:extLst>
              <a:ext uri="{FF2B5EF4-FFF2-40B4-BE49-F238E27FC236}">
                <a16:creationId xmlns:a16="http://schemas.microsoft.com/office/drawing/2014/main" id="{6A8A3979-EDE0-45E2-8830-590574B64713}"/>
              </a:ext>
            </a:extLst>
          </p:cNvPr>
          <p:cNvPicPr>
            <a:picLocks noChangeAspect="1"/>
          </p:cNvPicPr>
          <p:nvPr/>
        </p:nvPicPr>
        <p:blipFill>
          <a:blip r:embed="rId5"/>
          <a:stretch>
            <a:fillRect/>
          </a:stretch>
        </p:blipFill>
        <p:spPr>
          <a:xfrm>
            <a:off x="696778" y="3802215"/>
            <a:ext cx="8932644" cy="2584765"/>
          </a:xfrm>
          <a:prstGeom prst="rect">
            <a:avLst/>
          </a:prstGeom>
        </p:spPr>
      </p:pic>
    </p:spTree>
    <p:extLst>
      <p:ext uri="{BB962C8B-B14F-4D97-AF65-F5344CB8AC3E}">
        <p14:creationId xmlns:p14="http://schemas.microsoft.com/office/powerpoint/2010/main" val="388474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dirty="0"/>
          </a:p>
        </p:txBody>
      </p:sp>
      <p:pic>
        <p:nvPicPr>
          <p:cNvPr id="6" name="Content Placeholder 5">
            <a:extLst>
              <a:ext uri="{FF2B5EF4-FFF2-40B4-BE49-F238E27FC236}">
                <a16:creationId xmlns:a16="http://schemas.microsoft.com/office/drawing/2014/main" id="{91E8D084-AA4B-4FAF-BB04-0CE08661E5D9}"/>
              </a:ext>
            </a:extLst>
          </p:cNvPr>
          <p:cNvPicPr>
            <a:picLocks noGrp="1" noChangeAspect="1"/>
          </p:cNvPicPr>
          <p:nvPr>
            <p:ph idx="1"/>
          </p:nvPr>
        </p:nvPicPr>
        <p:blipFill>
          <a:blip r:embed="rId2"/>
          <a:stretch>
            <a:fillRect/>
          </a:stretch>
        </p:blipFill>
        <p:spPr>
          <a:xfrm>
            <a:off x="808855" y="1554395"/>
            <a:ext cx="9012478" cy="4919475"/>
          </a:xfrm>
        </p:spPr>
      </p:pic>
      <p:sp>
        <p:nvSpPr>
          <p:cNvPr id="8" name="TextBox 7">
            <a:extLst>
              <a:ext uri="{FF2B5EF4-FFF2-40B4-BE49-F238E27FC236}">
                <a16:creationId xmlns:a16="http://schemas.microsoft.com/office/drawing/2014/main" id="{257C1C61-CE6D-4645-A607-3D921C54ABB5}"/>
              </a:ext>
            </a:extLst>
          </p:cNvPr>
          <p:cNvSpPr txBox="1"/>
          <p:nvPr/>
        </p:nvSpPr>
        <p:spPr>
          <a:xfrm>
            <a:off x="1792" y="6464684"/>
            <a:ext cx="10939694" cy="369332"/>
          </a:xfrm>
          <a:prstGeom prst="rect">
            <a:avLst/>
          </a:prstGeom>
          <a:noFill/>
        </p:spPr>
        <p:txBody>
          <a:bodyPr wrap="square" rtlCol="0">
            <a:spAutoFit/>
          </a:bodyPr>
          <a:lstStyle/>
          <a:p>
            <a:r>
              <a:rPr lang="en-US" dirty="0">
                <a:hlinkClick r:id="rId3"/>
              </a:rPr>
              <a:t>https://covid.cdc.gov/covid-data-tracker/#trends_dailytrendscases</a:t>
            </a:r>
            <a:r>
              <a:rPr lang="en-US" dirty="0"/>
              <a:t> Updated 8/6/2021</a:t>
            </a:r>
          </a:p>
        </p:txBody>
      </p:sp>
    </p:spTree>
    <p:extLst>
      <p:ext uri="{BB962C8B-B14F-4D97-AF65-F5344CB8AC3E}">
        <p14:creationId xmlns:p14="http://schemas.microsoft.com/office/powerpoint/2010/main" val="385512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8/6/2021</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7</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341600" y="1721629"/>
            <a:ext cx="5378976" cy="3970318"/>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t>Cases: 472,224</a:t>
            </a:r>
          </a:p>
          <a:p>
            <a:pPr marL="914400" lvl="1" indent="-457200">
              <a:buFont typeface="Arial" panose="020B0604020202020204" pitchFamily="34" charset="0"/>
              <a:buChar char="•"/>
            </a:pPr>
            <a:r>
              <a:rPr lang="en-US" sz="2800" dirty="0"/>
              <a:t>890 new</a:t>
            </a:r>
          </a:p>
          <a:p>
            <a:pPr marL="457200" indent="-457200">
              <a:buFont typeface="Arial" panose="020B0604020202020204" pitchFamily="34" charset="0"/>
              <a:buChar char="•"/>
            </a:pPr>
            <a:r>
              <a:rPr lang="en-US" sz="2800" dirty="0"/>
              <a:t>Deaths: 9,626</a:t>
            </a:r>
          </a:p>
          <a:p>
            <a:pPr marL="914400" lvl="1" indent="-457200">
              <a:buFont typeface="Arial" panose="020B0604020202020204" pitchFamily="34" charset="0"/>
              <a:buChar char="•"/>
            </a:pPr>
            <a:r>
              <a:rPr lang="en-US" sz="2800" dirty="0"/>
              <a:t>4 new</a:t>
            </a:r>
          </a:p>
          <a:p>
            <a:pPr marL="457200" indent="-457200">
              <a:buFont typeface="Arial" panose="020B0604020202020204" pitchFamily="34" charset="0"/>
              <a:buChar char="•"/>
            </a:pPr>
            <a:r>
              <a:rPr lang="en-US" sz="2800" dirty="0"/>
              <a:t>Hospitalizations: 43,978</a:t>
            </a:r>
          </a:p>
          <a:p>
            <a:pPr lvl="1"/>
            <a:r>
              <a:rPr lang="en-US" sz="2800" dirty="0"/>
              <a:t>Current: 345 (up 8)</a:t>
            </a:r>
          </a:p>
          <a:p>
            <a:pPr marL="457200" indent="-457200">
              <a:buFont typeface="Arial" panose="020B0604020202020204" pitchFamily="34" charset="0"/>
              <a:buChar char="•"/>
            </a:pPr>
            <a:r>
              <a:rPr lang="en-US" sz="2800" dirty="0"/>
              <a:t>Case rate: 10.1 per 100,000</a:t>
            </a:r>
          </a:p>
          <a:p>
            <a:pPr marL="457200" indent="-457200">
              <a:buFont typeface="Arial" panose="020B0604020202020204" pitchFamily="34" charset="0"/>
              <a:buChar char="•"/>
            </a:pPr>
            <a:r>
              <a:rPr lang="en-US" sz="2800" dirty="0"/>
              <a:t>Percent Positivity:  3.90%</a:t>
            </a:r>
          </a:p>
        </p:txBody>
      </p:sp>
      <p:pic>
        <p:nvPicPr>
          <p:cNvPr id="6" name="Picture 5">
            <a:extLst>
              <a:ext uri="{FF2B5EF4-FFF2-40B4-BE49-F238E27FC236}">
                <a16:creationId xmlns:a16="http://schemas.microsoft.com/office/drawing/2014/main" id="{AAE798FD-E905-47A6-9581-185E8ABFB388}"/>
              </a:ext>
            </a:extLst>
          </p:cNvPr>
          <p:cNvPicPr>
            <a:picLocks noChangeAspect="1"/>
          </p:cNvPicPr>
          <p:nvPr/>
        </p:nvPicPr>
        <p:blipFill>
          <a:blip r:embed="rId4"/>
          <a:stretch>
            <a:fillRect/>
          </a:stretch>
        </p:blipFill>
        <p:spPr>
          <a:xfrm>
            <a:off x="5237026" y="1721629"/>
            <a:ext cx="6613374" cy="3635788"/>
          </a:xfrm>
          <a:prstGeom prst="rect">
            <a:avLst/>
          </a:prstGeom>
        </p:spPr>
      </p:pic>
    </p:spTree>
    <p:extLst>
      <p:ext uri="{BB962C8B-B14F-4D97-AF65-F5344CB8AC3E}">
        <p14:creationId xmlns:p14="http://schemas.microsoft.com/office/powerpoint/2010/main" val="2972381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1013-C25B-4B88-82FD-46D4F267A31F}"/>
              </a:ext>
            </a:extLst>
          </p:cNvPr>
          <p:cNvSpPr>
            <a:spLocks noGrp="1"/>
          </p:cNvSpPr>
          <p:nvPr>
            <p:ph type="title"/>
          </p:nvPr>
        </p:nvSpPr>
        <p:spPr/>
        <p:txBody>
          <a:bodyPr>
            <a:normAutofit/>
          </a:bodyPr>
          <a:lstStyle/>
          <a:p>
            <a:r>
              <a:rPr lang="en-US" dirty="0"/>
              <a:t>Maryland: COVID-19</a:t>
            </a:r>
          </a:p>
        </p:txBody>
      </p:sp>
      <p:sp>
        <p:nvSpPr>
          <p:cNvPr id="4" name="Slide Number Placeholder 3">
            <a:extLst>
              <a:ext uri="{FF2B5EF4-FFF2-40B4-BE49-F238E27FC236}">
                <a16:creationId xmlns:a16="http://schemas.microsoft.com/office/drawing/2014/main" id="{A74A36DF-0936-44C4-A227-E151DF846BC9}"/>
              </a:ext>
            </a:extLst>
          </p:cNvPr>
          <p:cNvSpPr>
            <a:spLocks noGrp="1"/>
          </p:cNvSpPr>
          <p:nvPr>
            <p:ph type="sldNum" sz="quarter" idx="12"/>
          </p:nvPr>
        </p:nvSpPr>
        <p:spPr/>
        <p:txBody>
          <a:bodyPr/>
          <a:lstStyle/>
          <a:p>
            <a:fld id="{EB4BE1A8-99A0-BE4B-B404-CE990ED5FA0C}" type="slidenum">
              <a:rPr lang="en-US" smtClean="0"/>
              <a:pPr/>
              <a:t>8</a:t>
            </a:fld>
            <a:endParaRPr lang="en-US" dirty="0"/>
          </a:p>
        </p:txBody>
      </p:sp>
      <p:sp>
        <p:nvSpPr>
          <p:cNvPr id="7" name="Content Placeholder 2">
            <a:extLst>
              <a:ext uri="{FF2B5EF4-FFF2-40B4-BE49-F238E27FC236}">
                <a16:creationId xmlns:a16="http://schemas.microsoft.com/office/drawing/2014/main" id="{406DAE23-609F-4C1B-9BD4-55258CEB15B7}"/>
              </a:ext>
            </a:extLst>
          </p:cNvPr>
          <p:cNvSpPr txBox="1">
            <a:spLocks/>
          </p:cNvSpPr>
          <p:nvPr/>
        </p:nvSpPr>
        <p:spPr>
          <a:xfrm>
            <a:off x="7110552" y="997817"/>
            <a:ext cx="6350524" cy="365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Source: </a:t>
            </a:r>
            <a:r>
              <a:rPr lang="en-US" sz="1400" dirty="0">
                <a:hlinkClick r:id="rId3"/>
              </a:rPr>
              <a:t>https://coronavirus.maryland.gov/</a:t>
            </a:r>
            <a:r>
              <a:rPr lang="en-US" sz="1400" dirty="0"/>
              <a:t>, accessed 8/6/21</a:t>
            </a:r>
            <a:endParaRPr lang="en-US" sz="1200" dirty="0"/>
          </a:p>
        </p:txBody>
      </p:sp>
      <p:pic>
        <p:nvPicPr>
          <p:cNvPr id="5" name="Picture 4">
            <a:extLst>
              <a:ext uri="{FF2B5EF4-FFF2-40B4-BE49-F238E27FC236}">
                <a16:creationId xmlns:a16="http://schemas.microsoft.com/office/drawing/2014/main" id="{04D3E690-144F-4E07-AEB4-3BFE4DD08353}"/>
              </a:ext>
            </a:extLst>
          </p:cNvPr>
          <p:cNvPicPr>
            <a:picLocks noChangeAspect="1"/>
          </p:cNvPicPr>
          <p:nvPr/>
        </p:nvPicPr>
        <p:blipFill>
          <a:blip r:embed="rId4"/>
          <a:stretch>
            <a:fillRect/>
          </a:stretch>
        </p:blipFill>
        <p:spPr>
          <a:xfrm>
            <a:off x="249022" y="1399866"/>
            <a:ext cx="8940133" cy="5360781"/>
          </a:xfrm>
          <a:prstGeom prst="rect">
            <a:avLst/>
          </a:prstGeom>
        </p:spPr>
      </p:pic>
    </p:spTree>
    <p:extLst>
      <p:ext uri="{BB962C8B-B14F-4D97-AF65-F5344CB8AC3E}">
        <p14:creationId xmlns:p14="http://schemas.microsoft.com/office/powerpoint/2010/main" val="290861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1013-C25B-4B88-82FD-46D4F267A31F}"/>
              </a:ext>
            </a:extLst>
          </p:cNvPr>
          <p:cNvSpPr>
            <a:spLocks noGrp="1"/>
          </p:cNvSpPr>
          <p:nvPr>
            <p:ph type="title"/>
          </p:nvPr>
        </p:nvSpPr>
        <p:spPr/>
        <p:txBody>
          <a:bodyPr>
            <a:normAutofit/>
          </a:bodyPr>
          <a:lstStyle/>
          <a:p>
            <a:r>
              <a:rPr lang="en-US" dirty="0"/>
              <a:t>Maryland: COVID-19</a:t>
            </a:r>
          </a:p>
        </p:txBody>
      </p:sp>
      <p:sp>
        <p:nvSpPr>
          <p:cNvPr id="4" name="Slide Number Placeholder 3">
            <a:extLst>
              <a:ext uri="{FF2B5EF4-FFF2-40B4-BE49-F238E27FC236}">
                <a16:creationId xmlns:a16="http://schemas.microsoft.com/office/drawing/2014/main" id="{A74A36DF-0936-44C4-A227-E151DF846BC9}"/>
              </a:ext>
            </a:extLst>
          </p:cNvPr>
          <p:cNvSpPr>
            <a:spLocks noGrp="1"/>
          </p:cNvSpPr>
          <p:nvPr>
            <p:ph type="sldNum" sz="quarter" idx="12"/>
          </p:nvPr>
        </p:nvSpPr>
        <p:spPr/>
        <p:txBody>
          <a:bodyPr/>
          <a:lstStyle/>
          <a:p>
            <a:fld id="{EB4BE1A8-99A0-BE4B-B404-CE990ED5FA0C}" type="slidenum">
              <a:rPr lang="en-US" smtClean="0"/>
              <a:pPr/>
              <a:t>9</a:t>
            </a:fld>
            <a:endParaRPr lang="en-US" dirty="0"/>
          </a:p>
        </p:txBody>
      </p:sp>
      <p:sp>
        <p:nvSpPr>
          <p:cNvPr id="7" name="Content Placeholder 2">
            <a:extLst>
              <a:ext uri="{FF2B5EF4-FFF2-40B4-BE49-F238E27FC236}">
                <a16:creationId xmlns:a16="http://schemas.microsoft.com/office/drawing/2014/main" id="{406DAE23-609F-4C1B-9BD4-55258CEB15B7}"/>
              </a:ext>
            </a:extLst>
          </p:cNvPr>
          <p:cNvSpPr txBox="1">
            <a:spLocks/>
          </p:cNvSpPr>
          <p:nvPr/>
        </p:nvSpPr>
        <p:spPr>
          <a:xfrm>
            <a:off x="1193413" y="6575832"/>
            <a:ext cx="5503048" cy="2821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Source: </a:t>
            </a:r>
            <a:r>
              <a:rPr lang="en-US" sz="1400" dirty="0">
                <a:hlinkClick r:id="rId3"/>
              </a:rPr>
              <a:t>https://coronavirus.maryland.gov/</a:t>
            </a:r>
            <a:r>
              <a:rPr lang="en-US" sz="1400" dirty="0"/>
              <a:t>, accessed 8/6/21</a:t>
            </a:r>
            <a:endParaRPr lang="en-US" sz="1200" dirty="0"/>
          </a:p>
        </p:txBody>
      </p:sp>
      <p:pic>
        <p:nvPicPr>
          <p:cNvPr id="5" name="Picture 4">
            <a:extLst>
              <a:ext uri="{FF2B5EF4-FFF2-40B4-BE49-F238E27FC236}">
                <a16:creationId xmlns:a16="http://schemas.microsoft.com/office/drawing/2014/main" id="{7E0782C5-83E4-4828-AB4E-8C5B2A9DFEDC}"/>
              </a:ext>
            </a:extLst>
          </p:cNvPr>
          <p:cNvPicPr>
            <a:picLocks noChangeAspect="1"/>
          </p:cNvPicPr>
          <p:nvPr/>
        </p:nvPicPr>
        <p:blipFill>
          <a:blip r:embed="rId4"/>
          <a:stretch>
            <a:fillRect/>
          </a:stretch>
        </p:blipFill>
        <p:spPr>
          <a:xfrm>
            <a:off x="715678" y="1532030"/>
            <a:ext cx="7807433" cy="4502623"/>
          </a:xfrm>
          <a:prstGeom prst="rect">
            <a:avLst/>
          </a:prstGeom>
        </p:spPr>
      </p:pic>
    </p:spTree>
    <p:extLst>
      <p:ext uri="{BB962C8B-B14F-4D97-AF65-F5344CB8AC3E}">
        <p14:creationId xmlns:p14="http://schemas.microsoft.com/office/powerpoint/2010/main" val="2848143647"/>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79812B-40D5-472A-B67A-9ADF159622BF}"/>
</file>

<file path=customXml/itemProps2.xml><?xml version="1.0" encoding="utf-8"?>
<ds:datastoreItem xmlns:ds="http://schemas.openxmlformats.org/officeDocument/2006/customXml" ds:itemID="{22909381-A396-4B4A-91DE-C840BA061302}"/>
</file>

<file path=customXml/itemProps3.xml><?xml version="1.0" encoding="utf-8"?>
<ds:datastoreItem xmlns:ds="http://schemas.openxmlformats.org/officeDocument/2006/customXml" ds:itemID="{C10FBA3E-75B9-4EFC-A36B-44A6FA96CF94}"/>
</file>

<file path=docProps/app.xml><?xml version="1.0" encoding="utf-8"?>
<Properties xmlns="http://schemas.openxmlformats.org/officeDocument/2006/extended-properties" xmlns:vt="http://schemas.openxmlformats.org/officeDocument/2006/docPropsVTypes">
  <TotalTime>29291</TotalTime>
  <Words>1484</Words>
  <Application>Microsoft Office PowerPoint</Application>
  <PresentationFormat>Widescreen</PresentationFormat>
  <Paragraphs>180</Paragraphs>
  <Slides>33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Georgia</vt:lpstr>
      <vt:lpstr>Times New Roman</vt:lpstr>
      <vt:lpstr>Office Theme</vt:lpstr>
      <vt:lpstr>Maryland Situation Update on  Coronavirus Disease (COVID-19) for BHA</vt:lpstr>
      <vt:lpstr>Call Agenda </vt:lpstr>
      <vt:lpstr>Worldwide: COVID-19</vt:lpstr>
      <vt:lpstr>Worldwide: COVID-19</vt:lpstr>
      <vt:lpstr>US Case Counts and Rates</vt:lpstr>
      <vt:lpstr>Number of Cases Reported in the USA, by Day</vt:lpstr>
      <vt:lpstr>Maryland: COVID-19 Cases </vt:lpstr>
      <vt:lpstr>Maryland: COVID-19</vt:lpstr>
      <vt:lpstr>Maryland: COVID-19</vt:lpstr>
      <vt:lpstr>Maryland: COVID-19</vt:lpstr>
      <vt:lpstr>Maryland: COVID-19</vt:lpstr>
      <vt:lpstr>Maryland: COVID-19</vt:lpstr>
      <vt:lpstr>US: COVID-19 Vaccinations</vt:lpstr>
      <vt:lpstr>Maryland Vaccine Dashboard</vt:lpstr>
      <vt:lpstr>US: Delta Variant</vt:lpstr>
      <vt:lpstr>CDC Science Update</vt:lpstr>
      <vt:lpstr>CDC: Interim Public Health Recommendations for Fully Vaccinated People</vt:lpstr>
      <vt:lpstr>CDC: Interim Public Health Recommendations for Fully Vaccinated People</vt:lpstr>
      <vt:lpstr>CDC: Interim Public Health Recommendations for Fully Vaccinated People</vt:lpstr>
      <vt:lpstr>PowerPoint Presentation</vt:lpstr>
      <vt:lpstr>Vaccination Requirements</vt:lpstr>
      <vt:lpstr>Facilities this applies to:</vt:lpstr>
      <vt:lpstr>Staff who remain unvaccinated</vt:lpstr>
      <vt:lpstr>Reasonable Accommodation Requests:</vt:lpstr>
      <vt:lpstr>Maryland COVID-19 Post-Vaccination Infections </vt:lpstr>
      <vt:lpstr>Definition of Post-Vaccination Infections</vt:lpstr>
      <vt:lpstr>Post-Vaccination Infections</vt:lpstr>
      <vt:lpstr>Factors that Affect Post-Vaccination Infection Numbers</vt:lpstr>
      <vt:lpstr>Factors that Affect Post-Vaccination Infection Numbers</vt:lpstr>
      <vt:lpstr>Vaccine Effectiveness – Delta</vt:lpstr>
      <vt:lpstr>Post-Vaccination Infections</vt:lpstr>
      <vt:lpstr>Post-Vaccination Infections, Maryland 2021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921</cp:revision>
  <cp:lastPrinted>2020-02-04T16:27:31Z</cp:lastPrinted>
  <dcterms:created xsi:type="dcterms:W3CDTF">2018-02-09T13:05:01Z</dcterms:created>
  <dcterms:modified xsi:type="dcterms:W3CDTF">2021-08-06T12:44:57Z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ies>
</file>