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13" r:id="rId3"/>
    <p:sldId id="339" r:id="rId4"/>
    <p:sldId id="340" r:id="rId5"/>
    <p:sldId id="674" r:id="rId6"/>
    <p:sldId id="342" r:id="rId7"/>
    <p:sldId id="374" r:id="rId8"/>
    <p:sldId id="681" r:id="rId9"/>
    <p:sldId id="634" r:id="rId10"/>
    <p:sldId id="682" r:id="rId11"/>
    <p:sldId id="683" r:id="rId12"/>
    <p:sldId id="819" r:id="rId13"/>
    <p:sldId id="684" r:id="rId14"/>
    <p:sldId id="685" r:id="rId15"/>
    <p:sldId id="686" r:id="rId16"/>
    <p:sldId id="687" r:id="rId17"/>
    <p:sldId id="688" r:id="rId18"/>
    <p:sldId id="689" r:id="rId19"/>
    <p:sldId id="690" r:id="rId20"/>
    <p:sldId id="297" r:id="rId21"/>
    <p:sldId id="27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69" d="100"/>
          <a:sy n="69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07ea0df4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907ea0df42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907ea0df42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18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321269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07ea0df42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907ea0df42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that some of the clinical trials have short time frames and some are interested in nursing home and assisted living residents especially for convelsant plasma.  Also-encoorage them to sign up. </a:t>
            </a:r>
            <a:endParaRPr/>
          </a:p>
        </p:txBody>
      </p:sp>
      <p:sp>
        <p:nvSpPr>
          <p:cNvPr id="106" name="Google Shape;106;g907ea0df42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19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001370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07ea0df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907ea0df4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907ea0df4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7336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07ea0df4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907ea0df42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907ea0df42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15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921712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7ea0df4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907ea0df42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907ea0df42_0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16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040736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7ea0df42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907ea0df42_0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907ea0df42_0_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17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37541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l="2169" r="1407"/>
          <a:stretch/>
        </p:blipFill>
        <p:spPr>
          <a:xfrm>
            <a:off x="0" y="-314074"/>
            <a:ext cx="12192000" cy="748615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0" y="1705295"/>
            <a:ext cx="12192000" cy="4268800"/>
          </a:xfrm>
          <a:prstGeom prst="rect">
            <a:avLst/>
          </a:prstGeom>
          <a:solidFill>
            <a:schemeClr val="lt1">
              <a:alpha val="7294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 t="94260"/>
          <a:stretch/>
        </p:blipFill>
        <p:spPr>
          <a:xfrm>
            <a:off x="-609" y="1701110"/>
            <a:ext cx="12192000" cy="10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96280"/>
          <a:stretch/>
        </p:blipFill>
        <p:spPr>
          <a:xfrm>
            <a:off x="-612" y="5953811"/>
            <a:ext cx="12192000" cy="6095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-612" y="1806531"/>
            <a:ext cx="12192400" cy="414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523695" y="2645487"/>
            <a:ext cx="9144000" cy="1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524000" y="4210379"/>
            <a:ext cx="91440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C40E3E"/>
              </a:buClr>
              <a:buSzPts val="1800"/>
              <a:buNone/>
              <a:defRPr sz="2400" b="1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1524000" y="4777463"/>
            <a:ext cx="9144000" cy="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C40E3E"/>
              </a:buClr>
              <a:buSzPts val="1800"/>
              <a:buNone/>
              <a:defRPr sz="2400">
                <a:solidFill>
                  <a:srgbClr val="C40E3E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7076" y="266296"/>
            <a:ext cx="1636624" cy="1321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740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1_Standard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282148" y="1825625"/>
            <a:ext cx="1007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262626"/>
              </a:buClr>
              <a:buSzPts val="2100"/>
              <a:buChar char="●"/>
              <a:defRPr sz="2800">
                <a:solidFill>
                  <a:srgbClr val="262626"/>
                </a:solidFill>
              </a:defRPr>
            </a:lvl1pPr>
            <a:lvl2pPr marL="1219170" lvl="1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 sz="2400">
                <a:solidFill>
                  <a:srgbClr val="262626"/>
                </a:solidFill>
              </a:defRPr>
            </a:lvl2pPr>
            <a:lvl3pPr marL="1828754" lvl="2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 sz="2400">
                <a:solidFill>
                  <a:srgbClr val="262626"/>
                </a:solidFill>
              </a:defRPr>
            </a:lvl3pPr>
            <a:lvl4pPr marL="2438339" lvl="3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 sz="2400">
                <a:solidFill>
                  <a:srgbClr val="262626"/>
                </a:solidFill>
              </a:defRPr>
            </a:lvl4pPr>
            <a:lvl5pPr marL="3047924" lvl="4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 sz="2400">
                <a:solidFill>
                  <a:srgbClr val="262626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537185" y="6253165"/>
            <a:ext cx="5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884583" y="362021"/>
            <a:ext cx="10469200" cy="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7F7F7F"/>
              </a:buClr>
              <a:buSzPts val="1700"/>
              <a:buNone/>
              <a:defRPr sz="2267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65" name="Google Shape;65;p14"/>
          <p:cNvCxnSpPr/>
          <p:nvPr/>
        </p:nvCxnSpPr>
        <p:spPr>
          <a:xfrm>
            <a:off x="983837" y="1469337"/>
            <a:ext cx="1120840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0907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maryland.gov/covidconnect/Pages/Home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oronavirus.maryland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memory-care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cdc.gov/coronavirus/2019-ncov/hcp/infection-control-faq.html?CDC_AA_refVal=https://www.cdc.gov/coronavirus/2019-ncov/infection-control/infection-prevention-control-faq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August 28th,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21E7-461B-4A74-8623-2AC6DACB6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7EA66-888E-4F6B-8D69-619637736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69" y="363102"/>
            <a:ext cx="10697345" cy="61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Testing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Symptomatic people</a:t>
            </a:r>
          </a:p>
          <a:p>
            <a:r>
              <a:rPr lang="en-US" dirty="0"/>
              <a:t>People who have been in close contact with a known or suspect case</a:t>
            </a:r>
          </a:p>
          <a:p>
            <a:pPr lvl="1"/>
            <a:r>
              <a:rPr lang="en-US" dirty="0"/>
              <a:t>If you test negative, you should continue to quarantine for 14 days after the last known exposure</a:t>
            </a:r>
          </a:p>
          <a:p>
            <a:r>
              <a:rPr lang="en-US" dirty="0"/>
              <a:t>Screening tests for certain settings</a:t>
            </a:r>
          </a:p>
          <a:p>
            <a:pPr lvl="1"/>
            <a:r>
              <a:rPr lang="en-US" dirty="0"/>
              <a:t>Staff and residents of long term care</a:t>
            </a:r>
          </a:p>
          <a:p>
            <a:pPr lvl="1"/>
            <a:r>
              <a:rPr lang="en-US" dirty="0"/>
              <a:t>Corrections facilities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dirty="0"/>
              <a:t>Diagnostic Testing </a:t>
            </a:r>
          </a:p>
          <a:p>
            <a:pPr lvl="1"/>
            <a:r>
              <a:rPr lang="en-US" dirty="0"/>
              <a:t>To identify current infection in individuals</a:t>
            </a:r>
          </a:p>
          <a:p>
            <a:pPr lvl="1"/>
            <a:r>
              <a:rPr lang="en-US" dirty="0"/>
              <a:t>Performed when a person has signs or symptoms consistent with COVID-19, or when a person is asymptomatic but has recent known or suspected exposure to SARS-CoV-2. </a:t>
            </a:r>
          </a:p>
          <a:p>
            <a:r>
              <a:rPr lang="en-US" b="1" i="1" dirty="0"/>
              <a:t>Screening Testing</a:t>
            </a:r>
            <a:endParaRPr lang="en-US" dirty="0"/>
          </a:p>
          <a:p>
            <a:pPr lvl="1"/>
            <a:r>
              <a:rPr lang="en-US" dirty="0"/>
              <a:t>To identify infected persons who are asymptomatic and without known or suspected exposure to SARS-CoV-2. </a:t>
            </a:r>
          </a:p>
          <a:p>
            <a:pPr lvl="1"/>
            <a:r>
              <a:rPr lang="en-US" dirty="0"/>
              <a:t>Ex: testing in congregate settings, such as a LTCF or a correctional facility, a workplace testing its employees, or a school testing its students, faculty, and staff. </a:t>
            </a:r>
          </a:p>
          <a:p>
            <a:r>
              <a:rPr lang="en-US" b="1" i="1" dirty="0"/>
              <a:t>Surveillance Testing</a:t>
            </a:r>
            <a:endParaRPr lang="en-US" dirty="0"/>
          </a:p>
          <a:p>
            <a:pPr lvl="1"/>
            <a:r>
              <a:rPr lang="en-US" dirty="0"/>
              <a:t>To monitor for a community- or population-level infection and disease, or to characterize the incidence and prevalence of disease. </a:t>
            </a:r>
          </a:p>
          <a:p>
            <a:pPr lvl="1"/>
            <a:r>
              <a:rPr lang="en-US" dirty="0"/>
              <a:t>Performed on de-identified specimens; results are not linked to individuals.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5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Recent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8/24, CDC guidance modified to say close contacts “May not need to be tested”</a:t>
            </a:r>
          </a:p>
          <a:p>
            <a:r>
              <a:rPr lang="en-US" dirty="0"/>
              <a:t>Lots of concerns expressed over the risk of undetected cases and asymptomatic transmission- ~40% of cases are asymptomatic</a:t>
            </a:r>
          </a:p>
          <a:p>
            <a:r>
              <a:rPr lang="en-US" dirty="0"/>
              <a:t>On 8/27, CDC director Robert Redfield clarified that “Testing may be considered for all exposed contacts of confirmed or probable cases”</a:t>
            </a:r>
          </a:p>
          <a:p>
            <a:r>
              <a:rPr lang="en-US" dirty="0"/>
              <a:t>Maryland guidance has not changed, and people with known exposures should  still be prioritized for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1375233" y="2184547"/>
            <a:ext cx="9144000" cy="162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>
              <a:buSzPts val="2700"/>
            </a:pPr>
            <a:r>
              <a:rPr lang="en" sz="4667" dirty="0"/>
              <a:t>Maryland CovidCONNECT</a:t>
            </a:r>
            <a:endParaRPr sz="4667"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1524000" y="4699433"/>
            <a:ext cx="9144000" cy="3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2133"/>
              </a:spcAft>
              <a:buSzPts val="1700"/>
            </a:pPr>
            <a:r>
              <a:rPr lang="en" sz="2267" dirty="0"/>
              <a:t>Carrie Durham,  JD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2133"/>
              </a:spcAft>
              <a:buSzPts val="1700"/>
            </a:pPr>
            <a:r>
              <a:rPr lang="en" sz="2267" dirty="0"/>
              <a:t>August 27,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342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/>
              <a:t>CovidCONNECT Overview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537175" y="1591300"/>
            <a:ext cx="11415200" cy="467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457189" indent="-414856">
              <a:lnSpc>
                <a:spcPct val="115000"/>
              </a:lnSpc>
              <a:buSzPts val="2300"/>
            </a:pPr>
            <a:r>
              <a:rPr lang="en" sz="3067"/>
              <a:t>Purpose: create a resource specific to Maryland residents who have been affected by COVID-19</a:t>
            </a:r>
            <a:endParaRPr sz="3067"/>
          </a:p>
          <a:p>
            <a:pPr marL="457189" indent="-414856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300"/>
            </a:pPr>
            <a:r>
              <a:rPr lang="en" sz="3067">
                <a:solidFill>
                  <a:schemeClr val="dk1"/>
                </a:solidFill>
                <a:highlight>
                  <a:srgbClr val="FFFFFF"/>
                </a:highlight>
              </a:rPr>
              <a:t>Current website features:</a:t>
            </a:r>
            <a:endParaRPr sz="3067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377" lvl="1" indent="-372524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Information about plasma donation opportunities and clinical trials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377" lvl="1" indent="-372524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Recovery stories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377" lvl="1" indent="-372524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Resources on such topics as self-care and overcoming stigma after illness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189" indent="-414856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300"/>
            </a:pPr>
            <a:r>
              <a:rPr lang="en" sz="3067">
                <a:solidFill>
                  <a:schemeClr val="dk1"/>
                </a:solidFill>
                <a:highlight>
                  <a:srgbClr val="FFFFFF"/>
                </a:highlight>
              </a:rPr>
              <a:t>Upcoming features: </a:t>
            </a:r>
            <a:endParaRPr sz="3067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377" lvl="1" indent="-372524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Virtual support groups moderated by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behavioral health experts and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peers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377" lvl="1" indent="-372524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More webinars </a:t>
            </a:r>
            <a:endParaRPr sz="3067"/>
          </a:p>
          <a:p>
            <a:pPr marL="457189" lvl="1" indent="0">
              <a:spcAft>
                <a:spcPts val="2133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537185" y="6253165"/>
            <a:ext cx="5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>
                <a:latin typeface="Calibri"/>
                <a:ea typeface="Calibri"/>
                <a:cs typeface="Calibri"/>
                <a:sym typeface="Calibri"/>
              </a:rPr>
              <a:pPr/>
              <a:t>15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30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537185" y="6253165"/>
            <a:ext cx="5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>
                <a:latin typeface="Calibri"/>
                <a:ea typeface="Calibri"/>
                <a:cs typeface="Calibri"/>
                <a:sym typeface="Calibri"/>
              </a:rPr>
              <a:pPr/>
              <a:t>16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00" y="203201"/>
            <a:ext cx="11617269" cy="6175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81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537185" y="6253165"/>
            <a:ext cx="5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>
                <a:latin typeface="Calibri"/>
                <a:ea typeface="Calibri"/>
                <a:cs typeface="Calibri"/>
                <a:sym typeface="Calibri"/>
              </a:rPr>
              <a:pPr/>
              <a:t>17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00" y="798100"/>
            <a:ext cx="11680797" cy="5084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51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/>
              <a:t>CovidCONNECT Highlights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537167" y="1591133"/>
            <a:ext cx="11415200" cy="502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237061" indent="-245527">
              <a:lnSpc>
                <a:spcPct val="115000"/>
              </a:lnSpc>
              <a:spcBef>
                <a:spcPts val="1333"/>
              </a:spcBef>
              <a:buSzPts val="2300"/>
            </a:pPr>
            <a:r>
              <a:rPr lang="en" sz="3067"/>
              <a:t>April 10, 2020 - CovidCONNECT registry opened</a:t>
            </a:r>
            <a:endParaRPr sz="3067"/>
          </a:p>
          <a:p>
            <a:pPr marL="237061" indent="-245527">
              <a:lnSpc>
                <a:spcPct val="115000"/>
              </a:lnSpc>
              <a:spcBef>
                <a:spcPts val="1333"/>
              </a:spcBef>
              <a:buSzPts val="2300"/>
            </a:pPr>
            <a:r>
              <a:rPr lang="en" sz="3067"/>
              <a:t>May 11, 2020 - CovidCONNECT website went live</a:t>
            </a:r>
            <a:endParaRPr sz="3067"/>
          </a:p>
          <a:p>
            <a:pPr marL="237061" indent="-245527">
              <a:lnSpc>
                <a:spcPct val="115000"/>
              </a:lnSpc>
              <a:spcBef>
                <a:spcPts val="1333"/>
              </a:spcBef>
              <a:buSzPts val="2300"/>
            </a:pPr>
            <a:r>
              <a:rPr lang="en" sz="3067"/>
              <a:t>Today: &gt; 2,300 registrants</a:t>
            </a:r>
            <a:endParaRPr sz="3067"/>
          </a:p>
          <a:p>
            <a:pPr marL="237061" indent="-245527">
              <a:lnSpc>
                <a:spcPct val="115000"/>
              </a:lnSpc>
              <a:spcBef>
                <a:spcPts val="1333"/>
              </a:spcBef>
              <a:buSzPts val="2300"/>
            </a:pPr>
            <a:r>
              <a:rPr lang="en" sz="3067"/>
              <a:t>Interviewed and published 14 recovery stories</a:t>
            </a:r>
            <a:endParaRPr sz="3067"/>
          </a:p>
          <a:p>
            <a:pPr marL="237061" indent="-245527">
              <a:lnSpc>
                <a:spcPct val="115000"/>
              </a:lnSpc>
              <a:spcBef>
                <a:spcPts val="1333"/>
              </a:spcBef>
              <a:buSzPts val="2300"/>
            </a:pPr>
            <a:r>
              <a:rPr lang="en" sz="3067"/>
              <a:t>Webinars:</a:t>
            </a:r>
            <a:endParaRPr sz="3067"/>
          </a:p>
          <a:p>
            <a:pPr marL="694249" lvl="1" indent="-270927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2933"/>
              <a:t>Hosted 9 clinical study presentations </a:t>
            </a:r>
            <a:endParaRPr sz="2933"/>
          </a:p>
          <a:p>
            <a:pPr marL="694249" lvl="1" indent="-270927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2933"/>
              <a:t>Held 6 behavioral health-related discussions</a:t>
            </a:r>
            <a:endParaRPr sz="2933"/>
          </a:p>
          <a:p>
            <a:pPr marL="0" indent="0">
              <a:lnSpc>
                <a:spcPct val="150000"/>
              </a:lnSpc>
              <a:buNone/>
            </a:pPr>
            <a:endParaRPr/>
          </a:p>
          <a:p>
            <a:pPr marL="457189" lvl="1" indent="0">
              <a:spcBef>
                <a:spcPts val="5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537185" y="6253165"/>
            <a:ext cx="5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5405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/>
              <a:t>To Join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537167" y="1591133"/>
            <a:ext cx="11415200" cy="502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" sz="3200"/>
              <a:t>Register at: </a:t>
            </a:r>
            <a:endParaRPr sz="3200"/>
          </a:p>
          <a:p>
            <a:pPr marL="0" indent="0" algn="ctr">
              <a:lnSpc>
                <a:spcPct val="100000"/>
              </a:lnSpc>
              <a:buNone/>
            </a:pPr>
            <a:r>
              <a:rPr lang="en" sz="3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https://health.maryland.gov/covidconnect/Pages/Home.aspx</a:t>
            </a:r>
            <a:endParaRPr sz="3200"/>
          </a:p>
          <a:p>
            <a:pPr marL="0" indent="0" algn="ctr">
              <a:lnSpc>
                <a:spcPct val="100000"/>
              </a:lnSpc>
              <a:buNone/>
            </a:pPr>
            <a:r>
              <a:rPr lang="en" sz="3200"/>
              <a:t>OR</a:t>
            </a:r>
            <a:endParaRPr sz="3200"/>
          </a:p>
          <a:p>
            <a:pPr marL="0" indent="0" algn="ctr">
              <a:lnSpc>
                <a:spcPct val="100000"/>
              </a:lnSpc>
              <a:buNone/>
            </a:pPr>
            <a:r>
              <a:rPr lang="en" sz="3200"/>
              <a:t> Find our registry link on: </a:t>
            </a:r>
            <a:endParaRPr sz="3200"/>
          </a:p>
          <a:p>
            <a:pPr marL="0" indent="0" algn="ctr">
              <a:lnSpc>
                <a:spcPct val="100000"/>
              </a:lnSpc>
              <a:buNone/>
            </a:pPr>
            <a:r>
              <a:rPr lang="en" sz="3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https://coronavirus.maryland.gov/</a:t>
            </a:r>
            <a:endParaRPr sz="3200"/>
          </a:p>
          <a:p>
            <a:pPr marL="0" indent="0">
              <a:lnSpc>
                <a:spcPct val="115000"/>
              </a:lnSpc>
              <a:spcBef>
                <a:spcPts val="1333"/>
              </a:spcBef>
              <a:buNone/>
            </a:pPr>
            <a:endParaRPr sz="3067"/>
          </a:p>
          <a:p>
            <a:pPr marL="0" indent="0">
              <a:lnSpc>
                <a:spcPct val="150000"/>
              </a:lnSpc>
              <a:buNone/>
            </a:pPr>
            <a:endParaRPr/>
          </a:p>
          <a:p>
            <a:pPr marL="457189" lvl="1" indent="0">
              <a:spcBef>
                <a:spcPts val="5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537185" y="6253165"/>
            <a:ext cx="5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8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CDC Updates</a:t>
            </a:r>
          </a:p>
          <a:p>
            <a:r>
              <a:rPr lang="en-US" dirty="0" err="1"/>
              <a:t>CovidConnect</a:t>
            </a:r>
            <a:endParaRPr lang="en-US" dirty="0"/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Behavioral Health </a:t>
            </a:r>
            <a:r>
              <a:rPr lang="en-US" sz="2000" dirty="0">
                <a:hlinkClick r:id="rId7"/>
              </a:rPr>
              <a:t>https://www.cdc.gov/coronavirus/2019-ncov/hcp/infection-control-faq.html?CDC_AA_refVal=https%3A%2F%2Fwww.cdc.gov%2Fcoronavirus%2F2019-ncov%2Finfection-control%2Finfection-prevention-control-faq.html</a:t>
            </a:r>
            <a:endParaRPr lang="en-US" sz="2000" dirty="0"/>
          </a:p>
          <a:p>
            <a:r>
              <a:rPr lang="en-US" sz="2000" dirty="0"/>
              <a:t>Memory Care </a:t>
            </a:r>
            <a:r>
              <a:rPr lang="en-US" sz="2000" dirty="0">
                <a:hlinkClick r:id="rId8"/>
              </a:rPr>
              <a:t>https://www.cdc.gov/coronavirus/2019-ncov/hcp/memory-care.html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528F0-68EB-4A81-AD91-919732731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89" y="1295367"/>
            <a:ext cx="11370025" cy="55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315" y="1865533"/>
            <a:ext cx="5502855" cy="3780887"/>
          </a:xfrm>
        </p:spPr>
        <p:txBody>
          <a:bodyPr>
            <a:normAutofit fontScale="32500" lnSpcReduction="20000"/>
          </a:bodyPr>
          <a:lstStyle/>
          <a:p>
            <a:r>
              <a:rPr lang="en-US" sz="11200" dirty="0"/>
              <a:t>5,799,046 Confirmed Cases</a:t>
            </a:r>
          </a:p>
          <a:p>
            <a:pPr lvl="1"/>
            <a:r>
              <a:rPr lang="en-US" sz="10800" dirty="0"/>
              <a:t>46,393 new in 24 hours</a:t>
            </a:r>
          </a:p>
          <a:p>
            <a:pPr lvl="1"/>
            <a:r>
              <a:rPr lang="en-US" sz="10800" dirty="0"/>
              <a:t>292,117 new in the past 7 days</a:t>
            </a:r>
          </a:p>
          <a:p>
            <a:r>
              <a:rPr lang="en-US" sz="11200" dirty="0"/>
              <a:t>178,998 total deaths</a:t>
            </a:r>
          </a:p>
          <a:p>
            <a:pPr lvl="1"/>
            <a:r>
              <a:rPr lang="en-US" sz="10400" dirty="0"/>
              <a:t>1,239 new</a:t>
            </a:r>
          </a:p>
          <a:p>
            <a:pPr lvl="1"/>
            <a:endParaRPr lang="en-US" sz="10400" dirty="0"/>
          </a:p>
          <a:p>
            <a:pPr marL="457200" lvl="1" indent="0">
              <a:buNone/>
            </a:pPr>
            <a:endParaRPr lang="en-US" sz="10400" dirty="0"/>
          </a:p>
          <a:p>
            <a:pPr marL="457200" lvl="1" indent="0">
              <a:buNone/>
            </a:pPr>
            <a:endParaRPr lang="en-US" sz="108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190847" y="6050011"/>
            <a:ext cx="7424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endParaRPr lang="en-US" dirty="0"/>
          </a:p>
          <a:p>
            <a:r>
              <a:rPr lang="en-US" dirty="0"/>
              <a:t>Accessed 8/28/2020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79B84-F4BD-4589-A58A-44C7271D1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362" y="917935"/>
            <a:ext cx="5744190" cy="46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80004-CE8F-4E27-A5CC-A525E41DB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1" y="1354602"/>
            <a:ext cx="10863330" cy="56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8/28/2020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50345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106,664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601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3,593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14,184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412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1,868,927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E58FB-1417-4025-9DDA-FABF41A91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072" y="1874728"/>
            <a:ext cx="6819258" cy="36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733BC-D547-4E70-AD97-C6D62A436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3" y="239710"/>
            <a:ext cx="10593760" cy="566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7CDB-01D6-41B3-AFD6-1EF0EE55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EFDA51-3BFB-4468-A6F2-91FC9261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362022"/>
            <a:ext cx="10515600" cy="59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EEDB2-0E5A-4B4C-8B47-52BE7C79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9FE8F-A544-48DE-9AB9-A490A4AD1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98" y="1392726"/>
            <a:ext cx="9140688" cy="52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9916A-2AD9-4384-A80C-B68A2139E244}"/>
</file>

<file path=customXml/itemProps2.xml><?xml version="1.0" encoding="utf-8"?>
<ds:datastoreItem xmlns:ds="http://schemas.openxmlformats.org/officeDocument/2006/customXml" ds:itemID="{F17108FC-918B-405F-A8FE-393535A792E7}"/>
</file>

<file path=customXml/itemProps3.xml><?xml version="1.0" encoding="utf-8"?>
<ds:datastoreItem xmlns:ds="http://schemas.openxmlformats.org/officeDocument/2006/customXml" ds:itemID="{DBA0A031-4F8B-4D62-BA52-9474C9E827BE}"/>
</file>

<file path=customXml/itemProps4.xml><?xml version="1.0" encoding="utf-8"?>
<ds:datastoreItem xmlns:ds="http://schemas.openxmlformats.org/officeDocument/2006/customXml" ds:itemID="{A176A438-F6E2-41D8-88B2-D38B55BC14C9}"/>
</file>

<file path=docProps/app.xml><?xml version="1.0" encoding="utf-8"?>
<Properties xmlns="http://schemas.openxmlformats.org/officeDocument/2006/extended-properties" xmlns:vt="http://schemas.openxmlformats.org/officeDocument/2006/docPropsVTypes">
  <TotalTime>13052</TotalTime>
  <Words>765</Words>
  <Application>Microsoft Office PowerPoint</Application>
  <PresentationFormat>Widescreen</PresentationFormat>
  <Paragraphs>129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Number of Cases Reported in the USA, by Day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CDC Testing Recommendations</vt:lpstr>
      <vt:lpstr>Definitions</vt:lpstr>
      <vt:lpstr>The Recent Changes</vt:lpstr>
      <vt:lpstr>Maryland CovidCONNECT</vt:lpstr>
      <vt:lpstr>CovidCONNECT Overview</vt:lpstr>
      <vt:lpstr>PowerPoint Presentation</vt:lpstr>
      <vt:lpstr>PowerPoint Presentation</vt:lpstr>
      <vt:lpstr>CovidCONNECT Highlights</vt:lpstr>
      <vt:lpstr>To Join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561</cp:revision>
  <cp:lastPrinted>2020-02-04T16:27:31Z</cp:lastPrinted>
  <dcterms:created xsi:type="dcterms:W3CDTF">2018-02-09T13:05:01Z</dcterms:created>
  <dcterms:modified xsi:type="dcterms:W3CDTF">2020-08-28T12:07:49Z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8257c925-32c9-4ec9-b8a3-9126789e30be</vt:lpwstr>
  </property>
</Properties>
</file>