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313" r:id="rId3"/>
    <p:sldId id="1264" r:id="rId4"/>
    <p:sldId id="1265" r:id="rId5"/>
    <p:sldId id="1259" r:id="rId6"/>
    <p:sldId id="1260" r:id="rId7"/>
    <p:sldId id="1280" r:id="rId8"/>
    <p:sldId id="1261" r:id="rId9"/>
    <p:sldId id="1268" r:id="rId10"/>
    <p:sldId id="1269" r:id="rId11"/>
    <p:sldId id="1270" r:id="rId12"/>
    <p:sldId id="1272" r:id="rId13"/>
    <p:sldId id="1271" r:id="rId14"/>
    <p:sldId id="1273" r:id="rId15"/>
    <p:sldId id="1262" r:id="rId16"/>
    <p:sldId id="1274" r:id="rId17"/>
    <p:sldId id="1275" r:id="rId18"/>
    <p:sldId id="1276" r:id="rId19"/>
    <p:sldId id="1277" r:id="rId20"/>
    <p:sldId id="1278" r:id="rId21"/>
    <p:sldId id="1279" r:id="rId22"/>
    <p:sldId id="1233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Perlmutter" initials="RP" lastIdx="2" clrIdx="0">
    <p:extLst>
      <p:ext uri="{19B8F6BF-5375-455C-9EA6-DF929625EA0E}">
        <p15:presenceInfo xmlns:p15="http://schemas.microsoft.com/office/powerpoint/2012/main" userId="S-1-5-21-3319432526-1753839183-2002525808-78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810"/>
    <a:srgbClr val="F94DE0"/>
    <a:srgbClr val="C40E3E"/>
    <a:srgbClr val="9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68" autoAdjust="0"/>
    <p:restoredTop sz="87350" autoAdjust="0"/>
  </p:normalViewPr>
  <p:slideViewPr>
    <p:cSldViewPr snapToGrid="0" snapToObjects="1">
      <p:cViewPr varScale="1">
        <p:scale>
          <a:sx n="60" d="100"/>
          <a:sy n="60" d="100"/>
        </p:scale>
        <p:origin x="156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80779F-2152-C84C-A2C2-FD36C5CC5AAE}" type="datetimeFigureOut">
              <a:rPr lang="en-US" smtClean="0"/>
              <a:t>8/20/2021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68579C-EAC7-0B4D-AE5F-5E3A5B26F7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0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1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363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360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598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139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742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713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661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052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896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021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1771F8B-A6AA-4C49-A351-1C54F3623C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" r="1406"/>
          <a:stretch/>
        </p:blipFill>
        <p:spPr>
          <a:xfrm>
            <a:off x="0" y="-314075"/>
            <a:ext cx="12192000" cy="74861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960F7A-981E-2849-A4A6-FFB20B3D6491}"/>
              </a:ext>
            </a:extLst>
          </p:cNvPr>
          <p:cNvSpPr/>
          <p:nvPr userDrawn="1"/>
        </p:nvSpPr>
        <p:spPr>
          <a:xfrm>
            <a:off x="0" y="1705295"/>
            <a:ext cx="12192000" cy="426883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7FB37E-432E-7A4F-B863-4B75CE2DBB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61"/>
          <a:stretch/>
        </p:blipFill>
        <p:spPr>
          <a:xfrm>
            <a:off x="-610" y="1701110"/>
            <a:ext cx="12191998" cy="105420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C69780-856D-8549-AC32-E37E32DB0D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81"/>
          <a:stretch/>
        </p:blipFill>
        <p:spPr>
          <a:xfrm>
            <a:off x="-612" y="5953810"/>
            <a:ext cx="12192000" cy="609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F033F58-E2FE-0347-BD76-12FAE70FF602}"/>
              </a:ext>
            </a:extLst>
          </p:cNvPr>
          <p:cNvSpPr/>
          <p:nvPr userDrawn="1"/>
        </p:nvSpPr>
        <p:spPr>
          <a:xfrm>
            <a:off x="-612" y="1806530"/>
            <a:ext cx="12192612" cy="4147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C1CAE-181F-AE45-82F8-A14FDE7962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94" y="2645487"/>
            <a:ext cx="9144000" cy="133856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B1C7E-8E53-164B-8983-F17A528253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10379"/>
            <a:ext cx="9144000" cy="38762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C40E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name, title, office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8BAC13-88FE-C64F-96CA-64033FB21D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777462"/>
            <a:ext cx="9144000" cy="36671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40E3E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1337298-74C7-D143-9804-A644D0613C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76" y="266296"/>
            <a:ext cx="1636624" cy="132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5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8AD7A-692D-214C-B1E6-40FF2519F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19F98-A45F-E94A-B7CD-C1136BEA9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C9E59-65FE-C340-86D6-CB887586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4878ACEC-C273-FC42-8FF0-6A137603AC86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54028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A64AD5-665A-C744-89D9-40F741E5C759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136C4-AA83-DE43-BE00-E228E3F2B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193CF-F9DC-B44A-A876-F2CFF6544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784700B9-E3D3-064D-B1E6-41202D9F58D4}"/>
              </a:ext>
            </a:extLst>
          </p:cNvPr>
          <p:cNvCxnSpPr>
            <a:cxnSpLocks/>
          </p:cNvCxnSpPr>
          <p:nvPr userDrawn="1"/>
        </p:nvCxnSpPr>
        <p:spPr>
          <a:xfrm>
            <a:off x="9263518" y="365125"/>
            <a:ext cx="0" cy="5246535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647689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7890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9F195-B40D-0E4C-B1D2-11C6A5EE0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6349"/>
            <a:ext cx="10515600" cy="994949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71D74-B903-E740-B842-E2BB1355D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48" y="1825625"/>
            <a:ext cx="10071652" cy="4351338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AB431-9F66-664E-9CD0-ED4F8EA2F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186" y="6253165"/>
            <a:ext cx="543338" cy="365125"/>
          </a:xfrm>
        </p:spPr>
        <p:txBody>
          <a:bodyPr/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4DEA67-6A4F-9649-A24B-C40F247C0A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4583" y="362022"/>
            <a:ext cx="10469217" cy="343659"/>
          </a:xfrm>
        </p:spPr>
        <p:txBody>
          <a:bodyPr>
            <a:noAutofit/>
          </a:bodyPr>
          <a:lstStyle>
            <a:lvl1pPr marL="0" indent="0">
              <a:buNone/>
              <a:defRPr sz="22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Reference: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C09A3890-68F3-4E4F-B626-7285D1AA940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65534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2F32DB1-E964-D44B-9D97-3CEFD7EBC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0139" y="3575637"/>
            <a:ext cx="10581860" cy="569913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40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Intro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A0465EC-8468-8947-A27C-8FA981D39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0138" y="4162495"/>
            <a:ext cx="10581861" cy="764217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55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94E87B3F-A490-CE4B-89E0-18FC29BB5205}"/>
              </a:ext>
            </a:extLst>
          </p:cNvPr>
          <p:cNvCxnSpPr>
            <a:cxnSpLocks/>
          </p:cNvCxnSpPr>
          <p:nvPr userDrawn="1"/>
        </p:nvCxnSpPr>
        <p:spPr>
          <a:xfrm>
            <a:off x="1610139" y="4225063"/>
            <a:ext cx="10581861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79640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B2FD7-958A-0C45-B087-7DDC509F8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793A9-78D0-DB44-9842-DF34C4F56FC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850A2-0FAF-1F4F-9CFE-2458DCD44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973325D0-1E67-7343-83E5-FA2188290DAA}"/>
              </a:ext>
            </a:extLst>
          </p:cNvPr>
          <p:cNvCxnSpPr>
            <a:cxnSpLocks/>
          </p:cNvCxnSpPr>
          <p:nvPr userDrawn="1"/>
        </p:nvCxnSpPr>
        <p:spPr>
          <a:xfrm>
            <a:off x="831850" y="4589463"/>
            <a:ext cx="11360150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88751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AF1C-2FEF-6242-ABE9-7D70C8595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26BE8-82C8-4142-AE0F-CE6E9BD0A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2758" y="1825625"/>
            <a:ext cx="483704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D5BAE-18FF-7744-943F-AF4519949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D9767-8F21-2644-BB12-1DA08EE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83DE70EB-F425-BB4F-89B5-AA119946A7DC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69545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95656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7DC57-EA5D-8A44-945E-B158D952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C1A9C-F576-4A47-A383-5DE1DD2F6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3EC18-C9B1-7F4B-BFEA-54F523EF7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2A4D5A-5DB2-484D-88C8-A024BBC26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4C890A-252B-B348-84D8-D857DB0A8D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0C7B4F-6D0B-904C-9885-7CB0869B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hape 99">
            <a:extLst>
              <a:ext uri="{FF2B5EF4-FFF2-40B4-BE49-F238E27FC236}">
                <a16:creationId xmlns:a16="http://schemas.microsoft.com/office/drawing/2014/main" id="{66AD6D74-344E-A54C-9A0C-D9987DFF375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47946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2EC0-F0AE-9445-A41E-5C87D776F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83625D-A756-7F49-AB3B-3B19F7CA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" name="Shape 99">
            <a:extLst>
              <a:ext uri="{FF2B5EF4-FFF2-40B4-BE49-F238E27FC236}">
                <a16:creationId xmlns:a16="http://schemas.microsoft.com/office/drawing/2014/main" id="{D1908872-F504-B444-82AE-1560204653B7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09065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862F8-D10B-E844-A683-3AF7FD775A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C8119-9F97-154F-8D0D-877CCDE63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595C8-2E13-E74D-B6BC-3FE67DB6A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8E6BD-2C0D-0948-8CA6-F12956A02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D27140A5-E15E-BD46-8584-067F29D9D83D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89433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8E29B-A727-0242-95D3-50DD382BCE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02107-0DCE-174F-BD90-B7DDBC0C3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27ABF-7140-B846-BA0A-AD8307DE4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C0212-3F5D-924C-8A51-77A9A144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E4F1C8B1-B262-B54D-A9C0-F0135C46D574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19030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754C78-7612-7841-8168-3168267A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BDA34-773B-E24F-9795-67AB0AAAF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E610F-F9D8-EA47-B076-18F52BB0C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8810" y="6231917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3610A-5E58-E749-8E27-85C5693283B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170" y="5846548"/>
            <a:ext cx="2391950" cy="69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2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ronavirus.maryland.gov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coronavirus.maryland.gov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ronavirus.maryland.gov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.cdc.gov/covid-data-tracker/#vaccination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coronavirus.maryland.gov/#Vaccin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.cdc.gov/covid-data-tracker/#variant-proportions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vidlink.maryland.gov/content/vaccine/govax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vaccines/hcp/admin/administer-vaccines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19.who.in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19.who.in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cases-updates/cases-in-us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ovid.cdc.gov/covid-data-tracker/#trends_dailytrendscase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vid.cdc.gov/covid-data-tracker/#county-view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.maryland.gov/coronaviru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ronavirus.maryland.gov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175A1-2517-744F-9A8B-57E30E174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9347"/>
            <a:ext cx="9144000" cy="1629551"/>
          </a:xfrm>
        </p:spPr>
        <p:txBody>
          <a:bodyPr>
            <a:normAutofit fontScale="90000"/>
          </a:bodyPr>
          <a:lstStyle/>
          <a:p>
            <a:r>
              <a:rPr lang="en-US" dirty="0"/>
              <a:t>Maryland Situation Update on </a:t>
            </a:r>
            <a:br>
              <a:rPr lang="en-US" dirty="0"/>
            </a:br>
            <a:r>
              <a:rPr lang="en-US" dirty="0"/>
              <a:t>Coronavirus Disease (COVID-19)</a:t>
            </a:r>
            <a:br>
              <a:rPr lang="en-US" dirty="0"/>
            </a:br>
            <a:r>
              <a:rPr lang="en-US" dirty="0"/>
              <a:t>for BHA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DE056D8-945A-4B48-A18A-58091677B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9722"/>
            <a:ext cx="9144000" cy="1169437"/>
          </a:xfrm>
        </p:spPr>
        <p:txBody>
          <a:bodyPr>
            <a:normAutofit/>
          </a:bodyPr>
          <a:lstStyle/>
          <a:p>
            <a:pPr lvl="0"/>
            <a:r>
              <a:rPr lang="en-US" sz="2100" dirty="0"/>
              <a:t>Maryland Department of Health</a:t>
            </a:r>
          </a:p>
          <a:p>
            <a:pPr lvl="0"/>
            <a:r>
              <a:rPr lang="en-US" sz="2100" dirty="0"/>
              <a:t>Infectious Disease Epidemiology and Outbreak Response Bureau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A006E-C594-466C-BCBE-4496AED2A4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04010" y="4899990"/>
            <a:ext cx="9144000" cy="3667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August 20, 2021</a:t>
            </a:r>
          </a:p>
        </p:txBody>
      </p:sp>
    </p:spTree>
    <p:extLst>
      <p:ext uri="{BB962C8B-B14F-4D97-AF65-F5344CB8AC3E}">
        <p14:creationId xmlns:p14="http://schemas.microsoft.com/office/powerpoint/2010/main" val="3964148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81013-C25B-4B88-82FD-46D4F267A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Maryland: COVID-19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A36DF-0936-44C4-A227-E151DF84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6DAE23-609F-4C1B-9BD4-55258CEB15B7}"/>
              </a:ext>
            </a:extLst>
          </p:cNvPr>
          <p:cNvSpPr txBox="1">
            <a:spLocks/>
          </p:cNvSpPr>
          <p:nvPr/>
        </p:nvSpPr>
        <p:spPr>
          <a:xfrm>
            <a:off x="1193413" y="6575832"/>
            <a:ext cx="5503048" cy="2821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https://coronavirus.maryland.gov/</a:t>
            </a:r>
            <a:r>
              <a:rPr lang="en-US" sz="1400" dirty="0"/>
              <a:t>, accessed 8/20/21</a:t>
            </a: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502D91-D6E5-4AEA-8F20-1F0506F58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524" y="1591298"/>
            <a:ext cx="7784076" cy="454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43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Maryland: COVID-19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6DAE23-609F-4C1B-9BD4-55258CEB15B7}"/>
              </a:ext>
            </a:extLst>
          </p:cNvPr>
          <p:cNvSpPr txBox="1">
            <a:spLocks/>
          </p:cNvSpPr>
          <p:nvPr/>
        </p:nvSpPr>
        <p:spPr>
          <a:xfrm>
            <a:off x="1216542" y="6328974"/>
            <a:ext cx="5594488" cy="498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Source: </a:t>
            </a:r>
            <a:r>
              <a:rPr lang="en-US" sz="1400" dirty="0">
                <a:hlinkClick r:id="rId2"/>
              </a:rPr>
              <a:t>https://coronavirus.maryland.gov/</a:t>
            </a:r>
            <a:r>
              <a:rPr lang="en-US" sz="1400" dirty="0"/>
              <a:t>, accessed 8/20/21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334407-E6F8-41CF-8F17-5C1578444533}"/>
              </a:ext>
            </a:extLst>
          </p:cNvPr>
          <p:cNvSpPr txBox="1"/>
          <p:nvPr/>
        </p:nvSpPr>
        <p:spPr>
          <a:xfrm>
            <a:off x="10406742" y="3215183"/>
            <a:ext cx="164374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8/20/21:</a:t>
            </a:r>
            <a:r>
              <a:rPr lang="en-US" dirty="0">
                <a:solidFill>
                  <a:srgbClr val="D1F810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15.4 </a:t>
            </a:r>
            <a:r>
              <a:rPr lang="en-US" dirty="0"/>
              <a:t>per 100k</a:t>
            </a:r>
          </a:p>
          <a:p>
            <a:endParaRPr lang="en-US" dirty="0"/>
          </a:p>
          <a:p>
            <a:r>
              <a:rPr lang="en-US" dirty="0"/>
              <a:t>Low:  6/24/21 at</a:t>
            </a:r>
            <a:r>
              <a:rPr lang="en-US" dirty="0">
                <a:solidFill>
                  <a:srgbClr val="00B050"/>
                </a:solidFill>
              </a:rPr>
              <a:t> 0.90 </a:t>
            </a:r>
            <a:r>
              <a:rPr lang="en-US" dirty="0"/>
              <a:t>per 100K</a:t>
            </a:r>
          </a:p>
          <a:p>
            <a:endParaRPr lang="en-US" dirty="0"/>
          </a:p>
          <a:p>
            <a:r>
              <a:rPr lang="en-US" sz="1600" dirty="0"/>
              <a:t>High: 1/12/21 at </a:t>
            </a:r>
            <a:r>
              <a:rPr lang="en-US" sz="1600" b="1" dirty="0">
                <a:solidFill>
                  <a:srgbClr val="FF0000"/>
                </a:solidFill>
              </a:rPr>
              <a:t>53.39</a:t>
            </a:r>
            <a:r>
              <a:rPr lang="en-US" sz="1600" dirty="0"/>
              <a:t> per 100k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F3BD8A-2E0A-48FA-B7F5-F2ACF6355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86" y="1398166"/>
            <a:ext cx="7870214" cy="454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09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81013-C25B-4B88-82FD-46D4F267A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Maryland: COVID-19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A36DF-0936-44C4-A227-E151DF84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6DAE23-609F-4C1B-9BD4-55258CEB15B7}"/>
              </a:ext>
            </a:extLst>
          </p:cNvPr>
          <p:cNvSpPr txBox="1">
            <a:spLocks/>
          </p:cNvSpPr>
          <p:nvPr/>
        </p:nvSpPr>
        <p:spPr>
          <a:xfrm>
            <a:off x="1208325" y="6329365"/>
            <a:ext cx="5785982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https://coronavirus.maryland.gov/</a:t>
            </a:r>
            <a:r>
              <a:rPr lang="en-US" sz="1400" dirty="0"/>
              <a:t>, accessed 8/20/21</a:t>
            </a: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3442D7-26A5-40BA-844C-23CA762AB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93" y="1460734"/>
            <a:ext cx="8910512" cy="486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56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81013-C25B-4B88-82FD-46D4F267A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Maryland: COVID-19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A36DF-0936-44C4-A227-E151DF84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6DAE23-609F-4C1B-9BD4-55258CEB15B7}"/>
              </a:ext>
            </a:extLst>
          </p:cNvPr>
          <p:cNvSpPr txBox="1">
            <a:spLocks/>
          </p:cNvSpPr>
          <p:nvPr/>
        </p:nvSpPr>
        <p:spPr>
          <a:xfrm>
            <a:off x="1544595" y="6369279"/>
            <a:ext cx="5594488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https://coronavirus.maryland.gov/</a:t>
            </a:r>
            <a:r>
              <a:rPr lang="en-US" sz="1400" dirty="0"/>
              <a:t>, accessed  8/20/21</a:t>
            </a: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A28436-82B5-4263-8D9C-02B373067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855" y="1517011"/>
            <a:ext cx="8119245" cy="476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74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81013-C25B-4B88-82FD-46D4F267A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US: COVID-19 Vaccinations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A36DF-0936-44C4-A227-E151DF84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6DAE23-609F-4C1B-9BD4-55258CEB15B7}"/>
              </a:ext>
            </a:extLst>
          </p:cNvPr>
          <p:cNvSpPr txBox="1">
            <a:spLocks/>
          </p:cNvSpPr>
          <p:nvPr/>
        </p:nvSpPr>
        <p:spPr>
          <a:xfrm>
            <a:off x="1080524" y="6463276"/>
            <a:ext cx="6694716" cy="2555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https://covid.cdc.gov/covid-data-tracker/#vaccinations</a:t>
            </a:r>
            <a:r>
              <a:rPr lang="en-US" sz="1400" dirty="0"/>
              <a:t> accessed 8/20/21</a:t>
            </a:r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3BA1D1-10C4-4E91-B84B-983012F911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855" y="1440007"/>
            <a:ext cx="6966385" cy="462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76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1CDEB-3EAF-4C88-978F-9566F2580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Maryland Vaccine Dashboard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48631-154D-4C8C-A6FA-2CFD86BA6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F344B1-BB34-4095-9050-7C8C6AE4F3AE}"/>
              </a:ext>
            </a:extLst>
          </p:cNvPr>
          <p:cNvSpPr txBox="1"/>
          <p:nvPr/>
        </p:nvSpPr>
        <p:spPr>
          <a:xfrm>
            <a:off x="1160837" y="6343433"/>
            <a:ext cx="71721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https://coronavirus.maryland.gov/#Vaccine</a:t>
            </a:r>
            <a:r>
              <a:rPr lang="en-US" dirty="0"/>
              <a:t> accessed 8/6/2021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77DD50-D66E-40FE-94F3-4736D91EF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26" y="1704229"/>
            <a:ext cx="9949473" cy="37646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9D286F-2EA7-46E1-B199-39F3F194D50E}"/>
              </a:ext>
            </a:extLst>
          </p:cNvPr>
          <p:cNvSpPr txBox="1"/>
          <p:nvPr/>
        </p:nvSpPr>
        <p:spPr>
          <a:xfrm>
            <a:off x="1498600" y="5746234"/>
            <a:ext cx="7037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59.1% total population, using 2020 census data (6,177,224 MD residents)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6486A55-7284-4729-9D89-5D4D8ACC3133}"/>
              </a:ext>
            </a:extLst>
          </p:cNvPr>
          <p:cNvCxnSpPr/>
          <p:nvPr/>
        </p:nvCxnSpPr>
        <p:spPr>
          <a:xfrm flipV="1">
            <a:off x="1727200" y="4978400"/>
            <a:ext cx="0" cy="767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661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40675" y="5900161"/>
            <a:ext cx="2332936" cy="64084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16939" y="675589"/>
            <a:ext cx="39763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Calibri"/>
                <a:cs typeface="Calibri"/>
              </a:rPr>
              <a:t>US: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Delta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40" dirty="0">
                <a:latin typeface="Calibri"/>
                <a:cs typeface="Calibri"/>
              </a:rPr>
              <a:t>Variant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5959602" y="741426"/>
            <a:ext cx="57702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https://covid.cdc.gov/covid-data-tracker/#variant-proportions </a:t>
            </a:r>
            <a:r>
              <a:rPr sz="1800" spc="-39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Accessed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8/20</a:t>
            </a:r>
            <a:r>
              <a:rPr sz="1800" dirty="0">
                <a:latin typeface="Calibri"/>
                <a:cs typeface="Calibri"/>
              </a:rPr>
              <a:t>/21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534400" y="2330958"/>
            <a:ext cx="3360547" cy="13901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61.7%</a:t>
            </a:r>
          </a:p>
          <a:p>
            <a:pPr marL="12700" marR="5080">
              <a:lnSpc>
                <a:spcPct val="100000"/>
              </a:lnSpc>
            </a:pP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7/3/21</a:t>
            </a:r>
            <a:endParaRPr lang="en-US" sz="18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endParaRPr lang="en-US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lang="en-US" sz="1800" dirty="0">
                <a:latin typeface="Calibri"/>
                <a:cs typeface="Calibri"/>
              </a:rPr>
              <a:t>86.1% as of </a:t>
            </a:r>
            <a:r>
              <a:rPr lang="en-US" dirty="0">
                <a:latin typeface="Calibri"/>
                <a:cs typeface="Calibri"/>
              </a:rPr>
              <a:t>8/20</a:t>
            </a:r>
            <a:r>
              <a:rPr lang="en-US" sz="1800" dirty="0">
                <a:latin typeface="Calibri"/>
                <a:cs typeface="Calibri"/>
              </a:rPr>
              <a:t>/21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37996E-BE7B-4133-9780-4318149F3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10" y="1339679"/>
            <a:ext cx="7338696" cy="554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65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Updates of Interest</a:t>
            </a:r>
          </a:p>
        </p:txBody>
      </p:sp>
    </p:spTree>
    <p:extLst>
      <p:ext uri="{BB962C8B-B14F-4D97-AF65-F5344CB8AC3E}">
        <p14:creationId xmlns:p14="http://schemas.microsoft.com/office/powerpoint/2010/main" val="4075080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CDC and ACIP: 3</a:t>
            </a:r>
            <a:r>
              <a:rPr lang="en-US" baseline="30000" dirty="0"/>
              <a:t>rd</a:t>
            </a:r>
            <a:r>
              <a:rPr lang="en-US" dirty="0"/>
              <a:t> Dose Approved for Immunocompromised People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CDC recommends people who are moderately to severely immunocompromised should receive an additional dose of mRNA COVID-19 vaccine after the initial 2 doses.</a:t>
            </a:r>
          </a:p>
          <a:p>
            <a:r>
              <a:rPr lang="en-US" dirty="0"/>
              <a:t>Third dose should be administered at least 28 days after the second dose.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CDC does </a:t>
            </a: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not 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recommend additional doses or booster shots for any other population at this time.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57AD27-D889-4F0C-8C0E-045832CD8F5F}"/>
              </a:ext>
            </a:extLst>
          </p:cNvPr>
          <p:cNvSpPr txBox="1"/>
          <p:nvPr/>
        </p:nvSpPr>
        <p:spPr>
          <a:xfrm>
            <a:off x="884583" y="6411290"/>
            <a:ext cx="8452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https://www.cdc.gov/coronavirus/2019-ncov/vaccines/recommendations/immuno.html</a:t>
            </a:r>
          </a:p>
        </p:txBody>
      </p:sp>
    </p:spTree>
    <p:extLst>
      <p:ext uri="{BB962C8B-B14F-4D97-AF65-F5344CB8AC3E}">
        <p14:creationId xmlns:p14="http://schemas.microsoft.com/office/powerpoint/2010/main" val="128039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6F4C6-3E1E-48B3-8CC5-F368BD1D0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  <a:latin typeface="+mn-lt"/>
              </a:rPr>
              <a:t>Who Needs an Additional COVID-19 Vaccine?</a:t>
            </a:r>
            <a:br>
              <a:rPr lang="en-US" b="0" i="0" dirty="0">
                <a:solidFill>
                  <a:srgbClr val="000000"/>
                </a:solidFill>
                <a:effectLst/>
                <a:latin typeface="Merriweather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92268-8E40-49A3-AB35-AC0B81691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000" dirty="0"/>
              <a:t>Been receiving active cancer treatment for tumors or cancers of the blood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000" dirty="0"/>
              <a:t>Received an organ transplant and are taking medicine to suppress the immune system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000" dirty="0"/>
              <a:t>Received a stem cell transplant within the last 2 years or are taking medicine to suppress the immune system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000" dirty="0"/>
              <a:t>Moderate or severe primary immunodeficiency (such as DiGeorge syndrome, </a:t>
            </a:r>
            <a:r>
              <a:rPr lang="en-US" sz="3000" dirty="0" err="1"/>
              <a:t>Wiskott</a:t>
            </a:r>
            <a:r>
              <a:rPr lang="en-US" sz="3000" dirty="0"/>
              <a:t>-Aldrich syndrome)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000" dirty="0"/>
              <a:t>Advanced or untreated HIV infection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000" dirty="0"/>
              <a:t>Active treatment with high-dose corticosteroids or other drugs that may suppress your immune response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AA40C9-7080-4DDE-B93D-49AE579C6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9361AB-FD51-4F4F-9E95-DA2A8D8507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814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Agenda 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423F0F17-B5DA-004F-8EFE-172BCD600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49" y="1910227"/>
            <a:ext cx="6063198" cy="4351338"/>
          </a:xfrm>
        </p:spPr>
        <p:txBody>
          <a:bodyPr>
            <a:normAutofit/>
          </a:bodyPr>
          <a:lstStyle/>
          <a:p>
            <a:r>
              <a:rPr lang="en-US" dirty="0"/>
              <a:t>Epi summary</a:t>
            </a:r>
          </a:p>
          <a:p>
            <a:r>
              <a:rPr lang="en-US" dirty="0" err="1"/>
              <a:t>mAB</a:t>
            </a:r>
            <a:r>
              <a:rPr lang="en-US" dirty="0"/>
              <a:t> Post Exposure Prophylaxis</a:t>
            </a:r>
          </a:p>
          <a:p>
            <a:r>
              <a:rPr lang="en-US" dirty="0"/>
              <a:t>Q and A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52C39F-CDBC-4FB6-98AF-A00F106C2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601" y="2666576"/>
            <a:ext cx="5581650" cy="2047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F7509F-05A4-4891-A18D-BA81AB02A88D}"/>
              </a:ext>
            </a:extLst>
          </p:cNvPr>
          <p:cNvSpPr txBox="1"/>
          <p:nvPr/>
        </p:nvSpPr>
        <p:spPr>
          <a:xfrm>
            <a:off x="6766784" y="2343410"/>
            <a:ext cx="6103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https://covidlink.maryland.gov/content/vaccine/govax/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12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 Doses: HHS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developed a plan to begin offering these booster shots this fall subject to FDA conducting an independent evaluation and determination of the safety and effectiveness of a third dose of the Pfizer and </a:t>
            </a:r>
            <a:r>
              <a:rPr lang="en-US" dirty="0" err="1"/>
              <a:t>Moderna</a:t>
            </a:r>
            <a:r>
              <a:rPr lang="en-US" dirty="0"/>
              <a:t> mRNA vaccines and CDC’s Advisory Committee on Immunization Practices (ACIP) issuing booster dose recommendations based on a thorough review of the evidence. </a:t>
            </a:r>
          </a:p>
          <a:p>
            <a:r>
              <a:rPr lang="en-US" dirty="0"/>
              <a:t>We are prepared to offer booster shots for all Americans beginning the week of September 20 and starting 8 months after an individual’s second dose.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63757" y="6433624"/>
            <a:ext cx="761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https://www.cdc.gov/media/releases/2021/s0818-covid-19-booster-shots.html</a:t>
            </a:r>
          </a:p>
        </p:txBody>
      </p:sp>
    </p:spTree>
    <p:extLst>
      <p:ext uri="{BB962C8B-B14F-4D97-AF65-F5344CB8AC3E}">
        <p14:creationId xmlns:p14="http://schemas.microsoft.com/office/powerpoint/2010/main" val="3485611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D11DB-9E00-4E7C-8B04-CA1EACA97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Coadministration of COVID-19 vaccines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231E7-C598-40C2-B0A0-7F88FABB2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COVID-19 vaccines and other vaccines may now be administered without regard to timing. </a:t>
            </a:r>
          </a:p>
          <a:p>
            <a:r>
              <a:rPr lang="en-US" dirty="0"/>
              <a:t>This includes simultaneous administration of COVID-19 vaccine and other vaccines on the same day, as well as coadministration within 14 days. </a:t>
            </a:r>
          </a:p>
          <a:p>
            <a:pPr algn="l"/>
            <a:r>
              <a:rPr lang="en-US" dirty="0">
                <a:hlinkClick r:id="rId2"/>
              </a:rPr>
              <a:t>Best practices</a:t>
            </a:r>
            <a:r>
              <a:rPr lang="en-US" dirty="0"/>
              <a:t> for multiple injections include:</a:t>
            </a:r>
          </a:p>
          <a:p>
            <a:pPr lvl="1"/>
            <a:r>
              <a:rPr lang="en-US" sz="2800" dirty="0"/>
              <a:t>Label each syringe with the name and the dosage (amount) of the vaccine, lot number, the initials of the preparer, and the exact beyond-use time, if applicable.</a:t>
            </a:r>
          </a:p>
          <a:p>
            <a:pPr lvl="1"/>
            <a:r>
              <a:rPr lang="en-US" sz="2800" dirty="0"/>
              <a:t>Separate injection sites by 1 inch or more, if possible.</a:t>
            </a:r>
          </a:p>
          <a:p>
            <a:pPr lvl="1"/>
            <a:r>
              <a:rPr lang="en-US" sz="2800" dirty="0"/>
              <a:t>Administer the COVID-19 vaccines and vaccines that may be more likely to cause a local reaction (e.g., tetanus-toxoid-containing and adjuvanted vaccines) in different limbs, if possible.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4651C-FFFA-4F72-8FD8-EACC0C38C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036314-32C7-46E3-A30C-0049243DA8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894C0C-9318-403D-851E-72155B649A9E}"/>
              </a:ext>
            </a:extLst>
          </p:cNvPr>
          <p:cNvSpPr txBox="1"/>
          <p:nvPr/>
        </p:nvSpPr>
        <p:spPr>
          <a:xfrm>
            <a:off x="267630" y="6394956"/>
            <a:ext cx="8597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https://www.cdc.gov/vaccines/covid-19/clinical-considerations/covid-19-vaccines-us.html</a:t>
            </a:r>
          </a:p>
        </p:txBody>
      </p:sp>
    </p:spTree>
    <p:extLst>
      <p:ext uri="{BB962C8B-B14F-4D97-AF65-F5344CB8AC3E}">
        <p14:creationId xmlns:p14="http://schemas.microsoft.com/office/powerpoint/2010/main" val="1069445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B93DF4-326D-4D1E-B8A6-B01B54133E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3B67B-A236-4141-A57E-5B7295C398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5983" y="4255260"/>
            <a:ext cx="9562838" cy="1867244"/>
          </a:xfrm>
        </p:spPr>
        <p:txBody>
          <a:bodyPr/>
          <a:lstStyle/>
          <a:p>
            <a:r>
              <a:rPr lang="en-US" dirty="0"/>
              <a:t>mdh.ipcovid@maryland.gov</a:t>
            </a:r>
          </a:p>
        </p:txBody>
      </p:sp>
    </p:spTree>
    <p:extLst>
      <p:ext uri="{BB962C8B-B14F-4D97-AF65-F5344CB8AC3E}">
        <p14:creationId xmlns:p14="http://schemas.microsoft.com/office/powerpoint/2010/main" val="1432847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9B062-A3BF-472A-907F-C161587E7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746" y="329979"/>
            <a:ext cx="8515350" cy="1325563"/>
          </a:xfrm>
        </p:spPr>
        <p:txBody>
          <a:bodyPr/>
          <a:lstStyle/>
          <a:p>
            <a:r>
              <a:rPr lang="en-US" dirty="0"/>
              <a:t>Worldwide: COVID-19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8A5EA-AD8B-49B9-9CDE-6B86B685D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4E5693C-1BE4-469C-8524-15D12714AADB}"/>
              </a:ext>
            </a:extLst>
          </p:cNvPr>
          <p:cNvSpPr txBox="1">
            <a:spLocks/>
          </p:cNvSpPr>
          <p:nvPr/>
        </p:nvSpPr>
        <p:spPr>
          <a:xfrm>
            <a:off x="5308301" y="6552942"/>
            <a:ext cx="6346513" cy="305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https://covid19.who.int/ </a:t>
            </a:r>
            <a:r>
              <a:rPr lang="en-US" sz="1200" dirty="0"/>
              <a:t>accessed 8/20/21</a:t>
            </a:r>
            <a:endParaRPr lang="en-US" sz="11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83322C-5C20-4840-975A-70211E6DB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334" y="1894735"/>
            <a:ext cx="11867266" cy="321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23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9B062-A3BF-472A-907F-C161587E7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746" y="329979"/>
            <a:ext cx="8515350" cy="1325563"/>
          </a:xfrm>
        </p:spPr>
        <p:txBody>
          <a:bodyPr/>
          <a:lstStyle/>
          <a:p>
            <a:r>
              <a:rPr lang="en-US" dirty="0"/>
              <a:t>Worldwide: COVID-19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8A5EA-AD8B-49B9-9CDE-6B86B685D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4E5693C-1BE4-469C-8524-15D12714AADB}"/>
              </a:ext>
            </a:extLst>
          </p:cNvPr>
          <p:cNvSpPr txBox="1">
            <a:spLocks/>
          </p:cNvSpPr>
          <p:nvPr/>
        </p:nvSpPr>
        <p:spPr>
          <a:xfrm>
            <a:off x="7768380" y="1126692"/>
            <a:ext cx="6169351" cy="2552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https://covid19.who.int/ </a:t>
            </a:r>
            <a:r>
              <a:rPr lang="en-US" sz="1200" dirty="0"/>
              <a:t>accessed 8/20/21</a:t>
            </a:r>
            <a:endParaRPr lang="en-US" sz="11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C7266F-E119-4486-997B-9DD8085EE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30" y="1677117"/>
            <a:ext cx="10388970" cy="493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53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 Case Counts and Rates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32CC44-1754-455F-BF7A-CA6C9D23B48E}"/>
              </a:ext>
            </a:extLst>
          </p:cNvPr>
          <p:cNvSpPr txBox="1"/>
          <p:nvPr/>
        </p:nvSpPr>
        <p:spPr>
          <a:xfrm>
            <a:off x="4171559" y="5644065"/>
            <a:ext cx="4400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563C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https://www.cdc.gov/coronavirus/2019-ncov/cases-updates/cases-in-us.html</a:t>
            </a:r>
            <a:r>
              <a:rPr lang="en-US" dirty="0"/>
              <a:t>   8/20/2021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9C459F-65B2-4271-BE53-6EEE71C90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86" y="1591298"/>
            <a:ext cx="10515600" cy="286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40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DC6B0-9A80-4C83-941D-5B77B6AAB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Number of Cases Reported in the USA, by 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1E453-9CF9-4B89-8372-DB3160623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3437A-33CC-44BE-B224-7E0EA214BB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7C1C61-CE6D-4645-A607-3D921C54ABB5}"/>
              </a:ext>
            </a:extLst>
          </p:cNvPr>
          <p:cNvSpPr txBox="1"/>
          <p:nvPr/>
        </p:nvSpPr>
        <p:spPr>
          <a:xfrm>
            <a:off x="1792" y="6464684"/>
            <a:ext cx="10939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https://covid.cdc.gov/covid-data-tracker/#trends_dailytrendscases</a:t>
            </a:r>
            <a:r>
              <a:rPr lang="en-US" dirty="0"/>
              <a:t> Updated 8/20/2021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127750-9FCC-43AB-95D5-E1C92AFC9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5A665-D6AC-443B-AE56-0FF0BDE4C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23" y="1537903"/>
            <a:ext cx="8895377" cy="488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27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994B2-7314-401E-94CC-CCF74A214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Transmission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E962C2A-AFF4-483E-896C-5876CA03F2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186" y="1591298"/>
            <a:ext cx="8275508" cy="437857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DEC969-1870-4D79-AA5D-55EA78D94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995CF1-4E55-49AC-A504-92FE94DE64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88E0ED-0087-4737-9F86-AA7A94B1D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393" y="6116685"/>
            <a:ext cx="5621207" cy="6380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DD1F06-12ED-4F97-90E0-EDB201200109}"/>
              </a:ext>
            </a:extLst>
          </p:cNvPr>
          <p:cNvSpPr txBox="1"/>
          <p:nvPr/>
        </p:nvSpPr>
        <p:spPr>
          <a:xfrm>
            <a:off x="8940800" y="1613523"/>
            <a:ext cx="284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https://covid.cdc.gov/covid-data-tracker/#county-view</a:t>
            </a:r>
            <a:r>
              <a:rPr lang="en-US" dirty="0"/>
              <a:t> 8/20/21</a:t>
            </a:r>
          </a:p>
        </p:txBody>
      </p:sp>
    </p:spTree>
    <p:extLst>
      <p:ext uri="{BB962C8B-B14F-4D97-AF65-F5344CB8AC3E}">
        <p14:creationId xmlns:p14="http://schemas.microsoft.com/office/powerpoint/2010/main" val="1475579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D4B5C-5356-4659-B8E6-4BD2A7E1D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37" y="596349"/>
            <a:ext cx="10515600" cy="994949"/>
          </a:xfrm>
        </p:spPr>
        <p:txBody>
          <a:bodyPr/>
          <a:lstStyle/>
          <a:p>
            <a:r>
              <a:rPr lang="en-US" dirty="0"/>
              <a:t>Maryland: COVID-19 Cases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13527-FAFF-41F7-87BA-840492DD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4986" y="-563159"/>
            <a:ext cx="5347014" cy="15122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http://health.maryland.gov/coronavirus</a:t>
            </a:r>
            <a:endParaRPr lang="en-US" sz="2400" dirty="0"/>
          </a:p>
          <a:p>
            <a:pPr marL="0" indent="0">
              <a:buNone/>
            </a:pPr>
            <a:r>
              <a:rPr lang="en-US" sz="1800" i="1" dirty="0"/>
              <a:t>Data current as of 8/20/2021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F44BC-4DEB-4FDE-A32A-02506982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27D753-1FAD-4730-90E7-BD9CC53892B5}"/>
              </a:ext>
            </a:extLst>
          </p:cNvPr>
          <p:cNvSpPr txBox="1"/>
          <p:nvPr/>
        </p:nvSpPr>
        <p:spPr>
          <a:xfrm>
            <a:off x="341600" y="1721629"/>
            <a:ext cx="53789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Cases: 484,847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1,206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Deaths: 9,701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6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Hospitalizations: 45,235</a:t>
            </a:r>
          </a:p>
          <a:p>
            <a:pPr lvl="1"/>
            <a:r>
              <a:rPr lang="en-US" sz="2800" dirty="0"/>
              <a:t>Current: 656 (up 13)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Case rate: 15.4 per 100,000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Percent Positivity:  5.06%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6B0C7A-62CE-4114-B2DB-3561CB3AF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380" y="1591298"/>
            <a:ext cx="7093639" cy="383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81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81013-C25B-4B88-82FD-46D4F267A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Maryland: COVID-19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A36DF-0936-44C4-A227-E151DF84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6DAE23-609F-4C1B-9BD4-55258CEB15B7}"/>
              </a:ext>
            </a:extLst>
          </p:cNvPr>
          <p:cNvSpPr txBox="1">
            <a:spLocks/>
          </p:cNvSpPr>
          <p:nvPr/>
        </p:nvSpPr>
        <p:spPr>
          <a:xfrm>
            <a:off x="7110552" y="997817"/>
            <a:ext cx="6350524" cy="365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https://coronavirus.maryland.gov/</a:t>
            </a:r>
            <a:r>
              <a:rPr lang="en-US" sz="1400" dirty="0"/>
              <a:t>, accessed 8/20/21</a:t>
            </a: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568C23-89C3-4388-B8D2-3AB33BC98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86" y="1362943"/>
            <a:ext cx="9262245" cy="533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13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DH Pallett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243C363007F4F827DB51D02034FC2" ma:contentTypeVersion="22" ma:contentTypeDescription="Create a new document." ma:contentTypeScope="" ma:versionID="6f4aa861c22db5f2b4eb9d2bf30076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83d4e8e4bb62dc9630bd01492c2b58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176607-FEF4-46BF-9465-E57915687566}"/>
</file>

<file path=customXml/itemProps2.xml><?xml version="1.0" encoding="utf-8"?>
<ds:datastoreItem xmlns:ds="http://schemas.openxmlformats.org/officeDocument/2006/customXml" ds:itemID="{43D3C3FF-8BA5-40A5-A023-458C64A32BC1}"/>
</file>

<file path=customXml/itemProps3.xml><?xml version="1.0" encoding="utf-8"?>
<ds:datastoreItem xmlns:ds="http://schemas.openxmlformats.org/officeDocument/2006/customXml" ds:itemID="{6595177C-6A0E-4683-A50D-32D7BCBCF2AE}"/>
</file>

<file path=docProps/app.xml><?xml version="1.0" encoding="utf-8"?>
<Properties xmlns="http://schemas.openxmlformats.org/officeDocument/2006/extended-properties" xmlns:vt="http://schemas.openxmlformats.org/officeDocument/2006/docPropsVTypes">
  <TotalTime>29393</TotalTime>
  <Words>829</Words>
  <Application>Microsoft Office PowerPoint</Application>
  <PresentationFormat>Widescreen</PresentationFormat>
  <Paragraphs>118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Georgia</vt:lpstr>
      <vt:lpstr>Merriweather</vt:lpstr>
      <vt:lpstr>Open Sans</vt:lpstr>
      <vt:lpstr>Times New Roman</vt:lpstr>
      <vt:lpstr>Office Theme</vt:lpstr>
      <vt:lpstr>Maryland Situation Update on  Coronavirus Disease (COVID-19) for BHA</vt:lpstr>
      <vt:lpstr>Call Agenda </vt:lpstr>
      <vt:lpstr>Worldwide: COVID-19</vt:lpstr>
      <vt:lpstr>Worldwide: COVID-19</vt:lpstr>
      <vt:lpstr>US Case Counts and Rates</vt:lpstr>
      <vt:lpstr>Number of Cases Reported in the USA, by Day</vt:lpstr>
      <vt:lpstr>Community Transmission</vt:lpstr>
      <vt:lpstr>Maryland: COVID-19 Cases </vt:lpstr>
      <vt:lpstr>Maryland: COVID-19</vt:lpstr>
      <vt:lpstr>Maryland: COVID-19</vt:lpstr>
      <vt:lpstr>Maryland: COVID-19</vt:lpstr>
      <vt:lpstr>Maryland: COVID-19</vt:lpstr>
      <vt:lpstr>Maryland: COVID-19</vt:lpstr>
      <vt:lpstr>US: COVID-19 Vaccinations</vt:lpstr>
      <vt:lpstr>Maryland Vaccine Dashboard</vt:lpstr>
      <vt:lpstr>US: Delta Variant</vt:lpstr>
      <vt:lpstr>PowerPoint Presentation</vt:lpstr>
      <vt:lpstr>CDC and ACIP: 3rd Dose Approved for Immunocompromised People </vt:lpstr>
      <vt:lpstr>Who Needs an Additional COVID-19 Vaccine? </vt:lpstr>
      <vt:lpstr>Booster Doses: HHS Statement</vt:lpstr>
      <vt:lpstr>Coadministration of COVID-19 vaccines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Maureen C. Regan -MDH-</dc:creator>
  <cp:lastModifiedBy>Rebecca Perlmutter</cp:lastModifiedBy>
  <cp:revision>927</cp:revision>
  <cp:lastPrinted>2020-02-04T16:27:31Z</cp:lastPrinted>
  <dcterms:created xsi:type="dcterms:W3CDTF">2018-02-09T13:05:01Z</dcterms:created>
  <dcterms:modified xsi:type="dcterms:W3CDTF">2021-08-20T12:49:02Z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0x0101006FA243C363007F4F827DB51D02034FC2</vt:lpwstr>
  </property>
</Properties>
</file>