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docx" ContentType="application/vnd.openxmlformats-officedocument.wordprocessingml.document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339" r:id="rId4"/>
    <p:sldId id="340" r:id="rId5"/>
    <p:sldId id="674" r:id="rId6"/>
    <p:sldId id="342" r:id="rId7"/>
    <p:sldId id="374" r:id="rId8"/>
    <p:sldId id="497" r:id="rId9"/>
    <p:sldId id="634" r:id="rId10"/>
    <p:sldId id="692" r:id="rId11"/>
    <p:sldId id="693" r:id="rId12"/>
    <p:sldId id="694" r:id="rId13"/>
    <p:sldId id="695" r:id="rId14"/>
    <p:sldId id="696" r:id="rId15"/>
    <p:sldId id="697" r:id="rId16"/>
    <p:sldId id="698" r:id="rId17"/>
    <p:sldId id="699" r:id="rId18"/>
    <p:sldId id="700" r:id="rId19"/>
    <p:sldId id="701" r:id="rId20"/>
    <p:sldId id="702" r:id="rId21"/>
    <p:sldId id="703" r:id="rId22"/>
    <p:sldId id="704" r:id="rId23"/>
    <p:sldId id="705" r:id="rId24"/>
    <p:sldId id="706" r:id="rId25"/>
    <p:sldId id="707" r:id="rId26"/>
    <p:sldId id="708" r:id="rId27"/>
    <p:sldId id="709" r:id="rId28"/>
    <p:sldId id="297" r:id="rId29"/>
    <p:sldId id="274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87350" autoAdjust="0"/>
  </p:normalViewPr>
  <p:slideViewPr>
    <p:cSldViewPr snapToGrid="0" snapToObjects="1">
      <p:cViewPr varScale="1">
        <p:scale>
          <a:sx n="63" d="100"/>
          <a:sy n="63" d="100"/>
        </p:scale>
        <p:origin x="1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2D189-9561-B349-9142-68706A7C32F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57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n.cdc.gov/nndss/conditions/coronavirus-disease-2019-covid-19/case-definition/202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mcp.health.maryland.gov/epsdt/healthykids/Documents/Communicable_Diseases_Fact_Sheet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php/public-health-recommendations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mcp.health.maryland.gov/epsdt/healthykids/Documents/Communicable_Diseases_Fact_Sheet.pdf" TargetMode="External"/><Relationship Id="rId2" Type="http://schemas.openxmlformats.org/officeDocument/2006/relationships/hyperlink" Target="https://www.cdc.gov/coronavirus/2019-ncov/php/public-health-recommendations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vid-data-tracker/index.html#test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cation/toolkits/retirement-communitie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coronavirus/2019-ncov/communication/toolkits/people-with-disabilities.html" TargetMode="External"/><Relationship Id="rId4" Type="http://schemas.openxmlformats.org/officeDocument/2006/relationships/hyperlink" Target="https://www.cdc.gov/coronavirus/2019-ncov/need-extra-precautions/other-at-risk-populations/rural-communitie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vid-data/forecasting-us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5585/mmwr.mm6930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vid-19vaccinetracker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.gov/news-events/news-releases/phase-3-clinical-trial-investigational-vaccine-covid-19-begin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memory-care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cdc.gov/coronavirus/2019-ncov/hcp/infection-control-faq.html?CDC_AA_refVal=https://www.cdc.gov/coronavirus/2019-ncov/infection-control/infection-prevention-control-faq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ases-updates/us-cases-death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4010" y="4899990"/>
            <a:ext cx="9144000" cy="366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July 31,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2879557"/>
            <a:ext cx="10363200" cy="1499088"/>
          </a:xfrm>
        </p:spPr>
        <p:txBody>
          <a:bodyPr>
            <a:normAutofit/>
          </a:bodyPr>
          <a:lstStyle/>
          <a:p>
            <a:r>
              <a:rPr lang="en-US" dirty="0"/>
              <a:t>Guidance Update: Response to COVID-19 and </a:t>
            </a:r>
            <a:br>
              <a:rPr lang="en-US" dirty="0"/>
            </a:br>
            <a:r>
              <a:rPr lang="en-US" dirty="0"/>
              <a:t>COVID-19-like Illness in School and Child Care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26169" y="4378645"/>
            <a:ext cx="10363200" cy="437322"/>
          </a:xfrm>
        </p:spPr>
        <p:txBody>
          <a:bodyPr>
            <a:noAutofit/>
          </a:bodyPr>
          <a:lstStyle/>
          <a:p>
            <a:r>
              <a:rPr lang="en-US" sz="2400" dirty="0"/>
              <a:t>Jamie Perry, MD, MPH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53150"/>
            <a:ext cx="666750" cy="365125"/>
          </a:xfrm>
        </p:spPr>
        <p:txBody>
          <a:bodyPr/>
          <a:lstStyle/>
          <a:p>
            <a:fld id="{EB4BE1A8-99A0-BE4B-B404-CE990ED5FA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5C1C-231A-479C-B787-F5A908D0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11" y="710184"/>
            <a:ext cx="10515600" cy="716049"/>
          </a:xfrm>
        </p:spPr>
        <p:txBody>
          <a:bodyPr>
            <a:noAutofit/>
          </a:bodyPr>
          <a:lstStyle/>
          <a:p>
            <a:r>
              <a:rPr lang="en-US" sz="3600" dirty="0"/>
              <a:t>Decision 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9B3F8-B39E-4107-8EEA-BF81A4F7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534EE-0A7B-4347-AB1E-F43AE6C5470D}"/>
              </a:ext>
            </a:extLst>
          </p:cNvPr>
          <p:cNvSpPr txBox="1"/>
          <p:nvPr/>
        </p:nvSpPr>
        <p:spPr>
          <a:xfrm>
            <a:off x="8051321" y="2274838"/>
            <a:ext cx="3037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“Decision Aid: Exclusion and Return for Laboratory Confirmed COVID-19 Cases and Persons with </a:t>
            </a:r>
            <a:br>
              <a:rPr lang="en-US" b="1" i="1" dirty="0"/>
            </a:br>
            <a:r>
              <a:rPr lang="en-US" b="1" i="1" dirty="0"/>
              <a:t>COVID-19-like Illness in School, Child Care Programs, and Youth Camps”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1435947" y="1913856"/>
          <a:ext cx="562133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9834246" imgH="7614098" progId="Word.Document.12">
                  <p:embed/>
                </p:oleObj>
              </mc:Choice>
              <mc:Fallback>
                <p:oleObj name="Document" r:id="rId3" imgW="9834246" imgH="76140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947" y="1913856"/>
                        <a:ext cx="562133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54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4152-DC3E-4D9B-917B-DA140EF66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COVID-19-like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CAAC-6B63-4E01-A233-BD084CD4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00F75-3215-4F19-93E1-6A01E8D3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A61A4F3-98CB-4E13-AF2A-9452F03E2A3C}"/>
              </a:ext>
            </a:extLst>
          </p:cNvPr>
          <p:cNvSpPr txBox="1"/>
          <p:nvPr/>
        </p:nvSpPr>
        <p:spPr>
          <a:xfrm>
            <a:off x="1018674" y="1825625"/>
            <a:ext cx="10684041" cy="25699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the purposes of this decision aid, COVID-19-like illness is defined as: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New onset cough or shortness of breath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At least 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the following: fever of 100.4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higher, chills, shivering, muscle pain, sore throat, headache, loss of sense of taste or smell, and gastrointestinal symptoms (nausea, vomiting or diarrhea).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NOTE: This definition was adapted from the clinical criteria in the </a:t>
            </a:r>
            <a:r>
              <a:rPr lang="en-US" sz="2000" b="1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CDC case definition of a probable case of COVID-19.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1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2F99-EF79-4AC7-9276-EAE0796D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42903"/>
          </a:xfrm>
        </p:spPr>
        <p:txBody>
          <a:bodyPr>
            <a:normAutofit/>
          </a:bodyPr>
          <a:lstStyle/>
          <a:p>
            <a:r>
              <a:rPr lang="en-US" sz="3600" dirty="0"/>
              <a:t>Decision Aid: Ill Persons without COVID-19-like Illness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917EB-7E66-468A-9B92-F07AF4A8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9DADBE16-9D7B-4E5F-A5D4-6EADBDBEBA52}"/>
              </a:ext>
            </a:extLst>
          </p:cNvPr>
          <p:cNvSpPr txBox="1"/>
          <p:nvPr/>
        </p:nvSpPr>
        <p:spPr>
          <a:xfrm>
            <a:off x="599973" y="2550694"/>
            <a:ext cx="3396933" cy="1443789"/>
          </a:xfrm>
          <a:prstGeom prst="rect">
            <a:avLst/>
          </a:prstGeom>
          <a:solidFill>
            <a:srgbClr val="FF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 (child, care provider, educator, other staff) with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NEW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 not meeting the definition of COVID-19-like illness.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6EE3B8C-33E3-4F88-B109-0FC16E6783FF}"/>
              </a:ext>
            </a:extLst>
          </p:cNvPr>
          <p:cNvSpPr/>
          <p:nvPr/>
        </p:nvSpPr>
        <p:spPr>
          <a:xfrm flipV="1">
            <a:off x="4197835" y="3078192"/>
            <a:ext cx="1687812" cy="350808"/>
          </a:xfrm>
          <a:prstGeom prst="rightArrow">
            <a:avLst>
              <a:gd name="adj1" fmla="val 50000"/>
              <a:gd name="adj2" fmla="val 50000"/>
            </a:avLst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48">
            <a:extLst>
              <a:ext uri="{FF2B5EF4-FFF2-40B4-BE49-F238E27FC236}">
                <a16:creationId xmlns:a16="http://schemas.microsoft.com/office/drawing/2014/main" id="{739550F8-FE75-4263-BA0B-F5234B1A53FE}"/>
              </a:ext>
            </a:extLst>
          </p:cNvPr>
          <p:cNvSpPr txBox="1"/>
          <p:nvPr/>
        </p:nvSpPr>
        <p:spPr>
          <a:xfrm>
            <a:off x="6201596" y="2323382"/>
            <a:ext cx="5505450" cy="1818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Exclude person and allow return when symptoms have improved and criteria in the </a:t>
            </a:r>
            <a:r>
              <a:rPr lang="en-US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Communicable Diseases Summary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been met as applicable.  If person develops symptoms of COVID-19-like illness, follow processes below for person with COVID-19-like illness.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4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4DAA-4CAC-4F5C-B8CF-45856B4F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73" y="406418"/>
            <a:ext cx="10515600" cy="994949"/>
          </a:xfrm>
        </p:spPr>
        <p:txBody>
          <a:bodyPr>
            <a:normAutofit/>
          </a:bodyPr>
          <a:lstStyle/>
          <a:p>
            <a:r>
              <a:rPr lang="en-US" sz="3200" dirty="0"/>
              <a:t>Person with COVID-19-like Illness: Positive Test or Not Tested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D4967-170B-4E58-ABFE-D8C725A9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80A549E7-1708-42FB-9A4B-E340CBBB1A36}"/>
              </a:ext>
            </a:extLst>
          </p:cNvPr>
          <p:cNvSpPr txBox="1"/>
          <p:nvPr/>
        </p:nvSpPr>
        <p:spPr>
          <a:xfrm>
            <a:off x="220451" y="1401367"/>
            <a:ext cx="2238950" cy="537324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Person (child, care provider, educator, other staff) with COVID-19-like illness.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Exclude person and recommend that they talk to their health care provider about testing for COVID-19 or whether there is another specific diagnosis.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person </a:t>
            </a:r>
            <a:r>
              <a:rPr lang="en-US" sz="1500" b="1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isolate pending test results or evaluation by their health care provider.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Close contacts of the ill person should quarantine per 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CDC guidelines</a:t>
            </a:r>
            <a:r>
              <a:rPr kumimoji="0" lang="en-US" sz="15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4CFB435-A27A-4270-B72F-F1123DA149C3}"/>
              </a:ext>
            </a:extLst>
          </p:cNvPr>
          <p:cNvSpPr/>
          <p:nvPr/>
        </p:nvSpPr>
        <p:spPr>
          <a:xfrm>
            <a:off x="2582170" y="4727231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5EA8AE0-9C64-4B51-B037-1669DEC944D4}"/>
              </a:ext>
            </a:extLst>
          </p:cNvPr>
          <p:cNvSpPr/>
          <p:nvPr/>
        </p:nvSpPr>
        <p:spPr>
          <a:xfrm>
            <a:off x="5532403" y="2451182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519A2D1-D08C-4B2F-9841-9C8BD69AF6D9}"/>
              </a:ext>
            </a:extLst>
          </p:cNvPr>
          <p:cNvSpPr/>
          <p:nvPr/>
        </p:nvSpPr>
        <p:spPr>
          <a:xfrm>
            <a:off x="5602529" y="4727231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526D712-2671-4384-BDFA-15D53AD1CB04}"/>
              </a:ext>
            </a:extLst>
          </p:cNvPr>
          <p:cNvSpPr/>
          <p:nvPr/>
        </p:nvSpPr>
        <p:spPr>
          <a:xfrm>
            <a:off x="2530710" y="2472865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8FE66CC-FA97-4710-A969-337F36261CCA}"/>
              </a:ext>
            </a:extLst>
          </p:cNvPr>
          <p:cNvSpPr txBox="1"/>
          <p:nvPr/>
        </p:nvSpPr>
        <p:spPr>
          <a:xfrm>
            <a:off x="3673270" y="2017912"/>
            <a:ext cx="1755557" cy="1012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 has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test for COVID-19.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176EA2A-B248-4F18-BEA0-531EC00EF9E4}"/>
              </a:ext>
            </a:extLst>
          </p:cNvPr>
          <p:cNvSpPr txBox="1"/>
          <p:nvPr/>
        </p:nvSpPr>
        <p:spPr>
          <a:xfrm>
            <a:off x="3670612" y="3440284"/>
            <a:ext cx="1806590" cy="2712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does not receive a laboratory test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another specific diagnosis by their health care provider.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4E23D4ED-0FF1-4E46-9FED-88AC8FFE0B10}"/>
              </a:ext>
            </a:extLst>
          </p:cNvPr>
          <p:cNvSpPr txBox="1"/>
          <p:nvPr/>
        </p:nvSpPr>
        <p:spPr>
          <a:xfrm>
            <a:off x="6685620" y="2092540"/>
            <a:ext cx="2238950" cy="3657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ill person should stay home at least 10 days since symptoms first appeared AND until no fever for at least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 hours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without medication AND improvement of other symptoms.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4A5C674D-87A9-4197-B6F6-E4E21294C1B5}"/>
              </a:ext>
            </a:extLst>
          </p:cNvPr>
          <p:cNvSpPr txBox="1"/>
          <p:nvPr/>
        </p:nvSpPr>
        <p:spPr>
          <a:xfrm>
            <a:off x="9799095" y="1759789"/>
            <a:ext cx="2044504" cy="4111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contacts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stay home for 14 days from the date of last exposure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if they have no symptoms or they have a negative    COVID-19 test done during quarantine.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486B908-CC0F-419C-9FAF-8FA0F4DE5FA6}"/>
              </a:ext>
            </a:extLst>
          </p:cNvPr>
          <p:cNvSpPr/>
          <p:nvPr/>
        </p:nvSpPr>
        <p:spPr>
          <a:xfrm>
            <a:off x="9048469" y="3730553"/>
            <a:ext cx="647050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7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4DAA-4CAC-4F5C-B8CF-45856B4F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396"/>
            <a:ext cx="10515600" cy="994949"/>
          </a:xfrm>
        </p:spPr>
        <p:txBody>
          <a:bodyPr>
            <a:normAutofit/>
          </a:bodyPr>
          <a:lstStyle/>
          <a:p>
            <a:r>
              <a:rPr lang="en-US" sz="3200" dirty="0"/>
              <a:t>Person with COVID-19-like Illness: Negative Test or Another Specific Diagnosis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D4967-170B-4E58-ABFE-D8C725A9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80A549E7-1708-42FB-9A4B-E340CBBB1A36}"/>
              </a:ext>
            </a:extLst>
          </p:cNvPr>
          <p:cNvSpPr txBox="1"/>
          <p:nvPr/>
        </p:nvSpPr>
        <p:spPr>
          <a:xfrm>
            <a:off x="220451" y="1401367"/>
            <a:ext cx="2238950" cy="5373244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Person (child, care provider, educator, other staff) with COVID-19-like illness.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Exclude person and recommend that they talk to their health care provider about testing for COVID-19 or whether there is another specific diagnosis.</a:t>
            </a: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person </a:t>
            </a:r>
            <a:r>
              <a:rPr lang="en-US" sz="1500" b="1" kern="0" dirty="0">
                <a:solidFill>
                  <a:sysClr val="windowText" lastClr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isolate pending test results or evaluation by their health care provider.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7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Close contacts of the ill person should quarantine per </a:t>
            </a: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CDC guidelines</a:t>
            </a:r>
            <a:r>
              <a:rPr kumimoji="0" lang="en-US" sz="1500" b="0" i="0" u="sng" strike="noStrike" kern="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4CFB435-A27A-4270-B72F-F1123DA149C3}"/>
              </a:ext>
            </a:extLst>
          </p:cNvPr>
          <p:cNvSpPr/>
          <p:nvPr/>
        </p:nvSpPr>
        <p:spPr>
          <a:xfrm>
            <a:off x="2582170" y="4727231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5EA8AE0-9C64-4B51-B037-1669DEC944D4}"/>
              </a:ext>
            </a:extLst>
          </p:cNvPr>
          <p:cNvSpPr/>
          <p:nvPr/>
        </p:nvSpPr>
        <p:spPr>
          <a:xfrm>
            <a:off x="6186491" y="2552071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519A2D1-D08C-4B2F-9841-9C8BD69AF6D9}"/>
              </a:ext>
            </a:extLst>
          </p:cNvPr>
          <p:cNvSpPr/>
          <p:nvPr/>
        </p:nvSpPr>
        <p:spPr>
          <a:xfrm>
            <a:off x="6264401" y="4639145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526D712-2671-4384-BDFA-15D53AD1CB04}"/>
              </a:ext>
            </a:extLst>
          </p:cNvPr>
          <p:cNvSpPr/>
          <p:nvPr/>
        </p:nvSpPr>
        <p:spPr>
          <a:xfrm>
            <a:off x="2530710" y="2472865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486B908-CC0F-419C-9FAF-8FA0F4DE5FA6}"/>
              </a:ext>
            </a:extLst>
          </p:cNvPr>
          <p:cNvSpPr/>
          <p:nvPr/>
        </p:nvSpPr>
        <p:spPr>
          <a:xfrm>
            <a:off x="9477341" y="3659530"/>
            <a:ext cx="647050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106EB590-CE1C-432B-A1DF-9EFA03A4DC6B}"/>
              </a:ext>
            </a:extLst>
          </p:cNvPr>
          <p:cNvSpPr txBox="1"/>
          <p:nvPr/>
        </p:nvSpPr>
        <p:spPr>
          <a:xfrm>
            <a:off x="3736435" y="2301596"/>
            <a:ext cx="2127294" cy="7246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 has negative test for COVID-19.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45F2B803-A8C1-4EBF-BD5E-2BE1D3ACB60B}"/>
              </a:ext>
            </a:extLst>
          </p:cNvPr>
          <p:cNvSpPr txBox="1"/>
          <p:nvPr/>
        </p:nvSpPr>
        <p:spPr>
          <a:xfrm>
            <a:off x="3689972" y="3565177"/>
            <a:ext cx="2302510" cy="2530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cs typeface="Times New Roman" panose="02020603050405020304" pitchFamily="18" charset="0"/>
              </a:rPr>
              <a:t>Healt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 care provider documents that the person has another specific diagnosis (e.g. influenza, strep throat, otitis) or health care provider documents that symptoms are related to a pre-existing condition.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FE74292A-6A46-46B5-ADD5-E53134F53B64}"/>
              </a:ext>
            </a:extLst>
          </p:cNvPr>
          <p:cNvSpPr txBox="1"/>
          <p:nvPr/>
        </p:nvSpPr>
        <p:spPr>
          <a:xfrm>
            <a:off x="7341833" y="1960728"/>
            <a:ext cx="1985977" cy="3841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ill person should stay home until symptoms have improved and criteria in the </a:t>
            </a:r>
            <a:r>
              <a:rPr lang="en-US" sz="1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Communicable Diseases Summary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have been met as applicable.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The 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erson should consider being tested/retested for COVID-19 if symptoms do not improve.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EEBF194-D42C-48A4-957C-D249424D9FF8}"/>
              </a:ext>
            </a:extLst>
          </p:cNvPr>
          <p:cNvSpPr txBox="1"/>
          <p:nvPr/>
        </p:nvSpPr>
        <p:spPr>
          <a:xfrm>
            <a:off x="10273922" y="2934151"/>
            <a:ext cx="1600502" cy="17105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contacts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need to stay home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long as they remain asymptomatic.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9402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E274-5164-484A-897B-6EF927C26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Decision Aid: Asymptomatic Person Testing Positive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45B24F-0F03-4820-918D-FF4EC214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0ACC535E-69FB-4C98-9F94-AF991837AA2B}"/>
              </a:ext>
            </a:extLst>
          </p:cNvPr>
          <p:cNvSpPr txBox="1"/>
          <p:nvPr/>
        </p:nvSpPr>
        <p:spPr>
          <a:xfrm>
            <a:off x="454529" y="2237746"/>
            <a:ext cx="2065700" cy="2462124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asymptomatic person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(child, care provider, educator, other staff) tests positive for COVID-19.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93155FD-8DAA-4FAC-86BD-0C3490B4359E}"/>
              </a:ext>
            </a:extLst>
          </p:cNvPr>
          <p:cNvSpPr txBox="1"/>
          <p:nvPr/>
        </p:nvSpPr>
        <p:spPr>
          <a:xfrm>
            <a:off x="3815404" y="2821485"/>
            <a:ext cx="2953929" cy="1294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asymptomatic person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should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stay home for 10 days from positive test.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8D438F-F775-4977-83C0-C5BA359DC85D}"/>
              </a:ext>
            </a:extLst>
          </p:cNvPr>
          <p:cNvSpPr/>
          <p:nvPr/>
        </p:nvSpPr>
        <p:spPr>
          <a:xfrm>
            <a:off x="2633669" y="3252517"/>
            <a:ext cx="986941" cy="38208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4E2502E-4CF7-42E5-B3B5-D4BD19B271EF}"/>
              </a:ext>
            </a:extLst>
          </p:cNvPr>
          <p:cNvSpPr/>
          <p:nvPr/>
        </p:nvSpPr>
        <p:spPr>
          <a:xfrm>
            <a:off x="6996214" y="3233736"/>
            <a:ext cx="961383" cy="390527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576BF1B6-6176-441C-B3C6-2AD5A9CA9058}"/>
              </a:ext>
            </a:extLst>
          </p:cNvPr>
          <p:cNvSpPr txBox="1"/>
          <p:nvPr/>
        </p:nvSpPr>
        <p:spPr>
          <a:xfrm>
            <a:off x="8088658" y="2041586"/>
            <a:ext cx="2263040" cy="3381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contacts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stay home for 14 days from the date of last exposure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if they have no symptoms or they have a negative    COVID-19 test done during quarantine.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83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EDCA-CAEE-4F52-B18A-C9D98868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Guidance in Child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32EA-395D-4804-9B79-A8F2E0B5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Quarantine of close contacts of persons with COVID-19 or COVID-19-like illness in child care centers typically leads to partial (classroom) or full (entire site) closure of the program depending on program operations and degree of </a:t>
            </a:r>
            <a:r>
              <a:rPr lang="en-US" dirty="0" err="1"/>
              <a:t>cohorting</a:t>
            </a:r>
            <a:endParaRPr lang="en-US" dirty="0"/>
          </a:p>
          <a:p>
            <a:pPr lvl="1"/>
            <a:r>
              <a:rPr lang="en-US" dirty="0"/>
              <a:t>Local health department and MSDE Licensing Specialist assessment is required to identify close contacts and make quarantine and closure decisions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Quarantine of close contacts of persons with COVID-19 or COVID-19-like illness in family child care homes should result in full closure of the 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8BA2-12B9-4E4E-BC4B-B8BC12CA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EDCA-CAEE-4F52-B18A-C9D98868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Guidance in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32EA-395D-4804-9B79-A8F2E0B5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schools and local health departments should work together to </a:t>
            </a:r>
          </a:p>
          <a:p>
            <a:pPr lvl="1"/>
            <a:r>
              <a:rPr lang="en-US" dirty="0"/>
              <a:t>Identify close contacts of persons with COVID-19 or COVID-19-like illness in school who need to quarantine</a:t>
            </a:r>
          </a:p>
          <a:p>
            <a:pPr lvl="1"/>
            <a:r>
              <a:rPr lang="en-US" dirty="0"/>
              <a:t>Determine whether closure of a classroom or more extensive closure is indicated based on assessment of the exposure risk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8BA2-12B9-4E4E-BC4B-B8BC12CAF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MDH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School  and Childcare guidance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State Travel 7/29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Strongly recommends quarantine for people who have traveled to states with higher than 10%  test positivity</a:t>
            </a:r>
          </a:p>
          <a:p>
            <a:r>
              <a:rPr lang="en-US" dirty="0"/>
              <a:t>Strongly recommends that Marylanders refrain from nonessential travel outside of Maryland</a:t>
            </a:r>
          </a:p>
          <a:p>
            <a:r>
              <a:rPr lang="en-US" dirty="0"/>
              <a:t>Does not include Virginia and Washington DC</a:t>
            </a:r>
          </a:p>
          <a:p>
            <a:r>
              <a:rPr lang="en-US" dirty="0"/>
              <a:t>Essential workers, including healthcare personnel, are exempt from quarantine recommendation</a:t>
            </a:r>
          </a:p>
          <a:p>
            <a:r>
              <a:rPr lang="en-US" dirty="0"/>
              <a:t>Recommend testing for returning travelers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4671" y="6179300"/>
            <a:ext cx="579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https://www.cdc.gov/covid-data-tracker/index.html#testing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2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Masking Order 7/29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persons over the age of 5 must wear masks:</a:t>
            </a:r>
          </a:p>
          <a:p>
            <a:pPr lvl="1"/>
            <a:r>
              <a:rPr lang="en-US" dirty="0"/>
              <a:t>In or on public transportation</a:t>
            </a:r>
          </a:p>
          <a:p>
            <a:pPr lvl="1"/>
            <a:r>
              <a:rPr lang="en-US" dirty="0"/>
              <a:t>Indoors at any location where members of the public are generally permitted</a:t>
            </a:r>
          </a:p>
          <a:p>
            <a:pPr lvl="1"/>
            <a:r>
              <a:rPr lang="en-US" dirty="0"/>
              <a:t>Outdoors and unable  to consistently maintain at least 6 feet of space</a:t>
            </a:r>
          </a:p>
          <a:p>
            <a:pPr lvl="1"/>
            <a:r>
              <a:rPr lang="en-US" dirty="0"/>
              <a:t>Obtaining healthcare services</a:t>
            </a:r>
          </a:p>
          <a:p>
            <a:pPr lvl="1"/>
            <a:r>
              <a:rPr lang="en-US" dirty="0"/>
              <a:t>Engaged in work where</a:t>
            </a:r>
          </a:p>
          <a:p>
            <a:pPr lvl="2"/>
            <a:r>
              <a:rPr lang="en-US" dirty="0"/>
              <a:t>Interaction with others is likely</a:t>
            </a:r>
          </a:p>
          <a:p>
            <a:pPr lvl="2"/>
            <a:r>
              <a:rPr lang="en-US" dirty="0"/>
              <a:t>Food is prepared or packaged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85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66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Updates and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2781" y="1825625"/>
            <a:ext cx="8731404" cy="4351338"/>
          </a:xfrm>
        </p:spPr>
        <p:txBody>
          <a:bodyPr>
            <a:normAutofit/>
          </a:bodyPr>
          <a:lstStyle/>
          <a:p>
            <a:r>
              <a:rPr lang="en-US" dirty="0"/>
              <a:t>Toolkit for Retirement Communities (July 21)</a:t>
            </a:r>
            <a:br>
              <a:rPr lang="en-US" dirty="0"/>
            </a:br>
            <a:r>
              <a:rPr lang="en-US" sz="2000" dirty="0">
                <a:hlinkClick r:id="rId3"/>
              </a:rPr>
              <a:t>https://www.cdc.gov/coronavirus/2019-ncov/communication/toolkits/retirement-communities.html</a:t>
            </a:r>
            <a:endParaRPr lang="en-US" sz="2000" dirty="0"/>
          </a:p>
          <a:p>
            <a:r>
              <a:rPr lang="en-US" dirty="0"/>
              <a:t>New “Rural Communities” page (July 21) </a:t>
            </a:r>
            <a:br>
              <a:rPr lang="en-US" dirty="0"/>
            </a:br>
            <a:r>
              <a:rPr lang="en-US" sz="2000" dirty="0">
                <a:hlinkClick r:id="rId4"/>
              </a:rPr>
              <a:t>https://www.cdc.gov/coronavirus/2019-ncov/need-extra-precautions/other-at-risk-populations/rural-communities.html</a:t>
            </a:r>
            <a:endParaRPr lang="en-US" sz="2000" dirty="0"/>
          </a:p>
          <a:p>
            <a:r>
              <a:rPr lang="en-US" dirty="0"/>
              <a:t>Toolkit for People with Disabilities (July 24) </a:t>
            </a:r>
            <a:r>
              <a:rPr lang="en-US" sz="2000" dirty="0">
                <a:hlinkClick r:id="rId5"/>
              </a:rPr>
              <a:t>https://www.cdc.gov/coronavirus/2019-ncov/communication/toolkits/people-with-disabilities.html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84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CDC: Cumulative Death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928" y="1629602"/>
            <a:ext cx="7886700" cy="15484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Predicts 160,000 - 175,000 total reported COVID-19 deaths by August 15th.</a:t>
            </a:r>
          </a:p>
          <a:p>
            <a:r>
              <a:rPr lang="en-US" dirty="0"/>
              <a:t>Number of new deaths over the next 4 weeks will likely exceed the number reported over the last 4 weeks for the US overall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20" y="3193791"/>
            <a:ext cx="7685630" cy="3141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1712" y="6241673"/>
            <a:ext cx="806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https://www.cdc.gov/coronavirus/2019-ncov/covid-data/forecasting-us.html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537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Prolonged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Multistate telephone survey of symptomatic adults who had a positive outpatient test result for SARS-CoV-2 infection</a:t>
            </a:r>
          </a:p>
          <a:p>
            <a:r>
              <a:rPr lang="en-US" dirty="0"/>
              <a:t>35% had not returned to their usual state of health when interviewed 2–3 weeks after testing. 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 err="1"/>
              <a:t>Tenforde</a:t>
            </a:r>
            <a:r>
              <a:rPr lang="en-US" sz="2000" dirty="0"/>
              <a:t> MW, Kim SS, </a:t>
            </a:r>
            <a:r>
              <a:rPr lang="en-US" sz="2000" dirty="0" err="1"/>
              <a:t>Lindsell</a:t>
            </a:r>
            <a:r>
              <a:rPr lang="en-US" sz="2000" dirty="0"/>
              <a:t> CJ, et al. Symptom Duration and Risk Factors for Delayed Return to Usual Health Among Outpatients with COVID-19 in a Multistate Health Care Systems Network — United States, March–June 2020. MMWR </a:t>
            </a:r>
            <a:r>
              <a:rPr lang="en-US" sz="2000" dirty="0" err="1"/>
              <a:t>Morb</a:t>
            </a:r>
            <a:r>
              <a:rPr lang="en-US" sz="2000" dirty="0"/>
              <a:t> Mortal </a:t>
            </a:r>
            <a:r>
              <a:rPr lang="en-US" sz="2000" dirty="0" err="1"/>
              <a:t>Wkly</a:t>
            </a:r>
            <a:r>
              <a:rPr lang="en-US" sz="2000" dirty="0"/>
              <a:t> Rep. </a:t>
            </a:r>
            <a:r>
              <a:rPr lang="en-US" sz="2000" dirty="0" err="1"/>
              <a:t>ePub</a:t>
            </a:r>
            <a:r>
              <a:rPr lang="en-US" sz="2000" dirty="0"/>
              <a:t>: 24 July 2020. DOI: </a:t>
            </a:r>
            <a:r>
              <a:rPr lang="en-US" sz="2000" dirty="0">
                <a:hlinkClick r:id="rId2"/>
              </a:rPr>
              <a:t>http://dx.doi.org/10.15585/mmwr.mm6930e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4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Vaccine Progress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0632" y="1984607"/>
            <a:ext cx="7886700" cy="32900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50632" y="5528885"/>
            <a:ext cx="556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https://www.covid-19vaccinetracker.org/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5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Press Release (July 27)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Phase 3 clinical trial designed to evaluate if an investigational vaccine (mRNA-1273) can prevent symptomatic COVID-19 in adults has begun </a:t>
            </a:r>
          </a:p>
          <a:p>
            <a:r>
              <a:rPr lang="en-US" dirty="0"/>
              <a:t>Developed by </a:t>
            </a:r>
            <a:r>
              <a:rPr lang="en-US" dirty="0" err="1"/>
              <a:t>Moderna</a:t>
            </a:r>
            <a:r>
              <a:rPr lang="en-US" dirty="0"/>
              <a:t>, Inc. and NIAID</a:t>
            </a:r>
          </a:p>
          <a:p>
            <a:r>
              <a:rPr lang="en-US" dirty="0"/>
              <a:t>Will enroll ~30,000 adult volunteers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https://www.nih.gov/news-events/news-releases/phase-3-clinical-trial-investigational-vaccine-covid-19-begins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Behavioral Health </a:t>
            </a:r>
            <a:r>
              <a:rPr lang="en-US" sz="2000" dirty="0">
                <a:hlinkClick r:id="rId7"/>
              </a:rPr>
              <a:t>https://www.cdc.gov/coronavirus/2019-ncov/hcp/infection-control-faq.html?CDC_AA_refVal=https%3A%2F%2Fwww.cdc.gov%2Fcoronavirus%2F2019-ncov%2Finfection-control%2Finfection-prevention-control-faq.html</a:t>
            </a:r>
            <a:endParaRPr lang="en-US" sz="2000" dirty="0"/>
          </a:p>
          <a:p>
            <a:r>
              <a:rPr lang="en-US" sz="2000" dirty="0"/>
              <a:t>Memory Care </a:t>
            </a:r>
            <a:r>
              <a:rPr lang="en-US" sz="2000" dirty="0">
                <a:hlinkClick r:id="rId8"/>
              </a:rPr>
              <a:t>https://www.cdc.gov/coronavirus/2019-ncov/hcp/memory-care.html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6" y="2601007"/>
            <a:ext cx="11083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5" y="158371"/>
            <a:ext cx="8868071" cy="1681315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1C4EE-1784-4FC6-9662-9198F106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56" y="1341091"/>
            <a:ext cx="11027096" cy="54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315" y="1865533"/>
            <a:ext cx="4276881" cy="2547971"/>
          </a:xfrm>
        </p:spPr>
        <p:txBody>
          <a:bodyPr>
            <a:normAutofit fontScale="32500" lnSpcReduction="20000"/>
          </a:bodyPr>
          <a:lstStyle/>
          <a:p>
            <a:r>
              <a:rPr lang="en-US" sz="11200" dirty="0"/>
              <a:t>4,405,932 Confirmed Cases</a:t>
            </a:r>
          </a:p>
          <a:p>
            <a:pPr lvl="1"/>
            <a:r>
              <a:rPr lang="en-US" sz="10800" dirty="0"/>
              <a:t>65,935 new</a:t>
            </a:r>
          </a:p>
          <a:p>
            <a:r>
              <a:rPr lang="en-US" sz="11200" dirty="0"/>
              <a:t>150,283 total deaths</a:t>
            </a:r>
          </a:p>
          <a:p>
            <a:pPr lvl="1"/>
            <a:r>
              <a:rPr lang="en-US" sz="10400" dirty="0"/>
              <a:t>1,417 new</a:t>
            </a:r>
          </a:p>
          <a:p>
            <a:pPr marL="457200" lvl="1" indent="0">
              <a:buNone/>
            </a:pPr>
            <a:endParaRPr lang="en-US" sz="10400" dirty="0"/>
          </a:p>
          <a:p>
            <a:pPr marL="457200" lvl="1" indent="0">
              <a:buNone/>
            </a:pPr>
            <a:endParaRPr lang="en-US" sz="108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2CC44-1754-455F-BF7A-CA6C9D23B48E}"/>
              </a:ext>
            </a:extLst>
          </p:cNvPr>
          <p:cNvSpPr txBox="1"/>
          <p:nvPr/>
        </p:nvSpPr>
        <p:spPr>
          <a:xfrm>
            <a:off x="1190847" y="6050011"/>
            <a:ext cx="7888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https://www.cdc.gov/coronavirus/2019-ncov/cases-updates/us-cases-deaths.html</a:t>
            </a:r>
            <a:endParaRPr lang="en-US" dirty="0"/>
          </a:p>
          <a:p>
            <a:r>
              <a:rPr lang="en-US" dirty="0"/>
              <a:t>Accessed 7/31/2020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8698C-2983-4AB7-A729-D81052E52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565" y="1804537"/>
            <a:ext cx="7896339" cy="32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C6B0-9A80-4C83-941D-5B77B6AA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E453-9CF9-4B89-8372-DB3160623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3437A-33CC-44BE-B224-7E0EA214BB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4B82CA-233E-4897-A524-D484484F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98F34-53FC-4D13-AC18-57CD3AD5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3755" cy="507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986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7/31/2020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874728"/>
            <a:ext cx="40957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88,348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1,169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3,362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12,593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Current: 590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93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Total tests 1,214,764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8D54D-1F65-424A-B6C6-A1C51BFE6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703" y="1874728"/>
            <a:ext cx="7191710" cy="38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3F52-A584-4654-88C6-0383F917A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FDD4-5F73-4871-A755-0FA75079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06AB2-B0D4-4D98-8A67-06D3CEB25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C3840-9750-4D09-AEAA-1849BB19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E61F90-E548-4A33-A341-5BA5E8E60506}"/>
              </a:ext>
            </a:extLst>
          </p:cNvPr>
          <p:cNvSpPr txBox="1">
            <a:spLocks/>
          </p:cNvSpPr>
          <p:nvPr/>
        </p:nvSpPr>
        <p:spPr>
          <a:xfrm>
            <a:off x="678712" y="681037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8C6ED-29E2-436E-B821-C1821559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712" y="-2860797"/>
            <a:ext cx="10071652" cy="89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6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6003-05E7-469C-9E68-416DF551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4375-DBF3-4264-B095-228C312A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F176E-D2CC-4811-88ED-67F25A21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EB30A-77AB-4C11-A700-50C904757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ECEFD-191A-4023-A9AB-14A1E3C5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6" y="137820"/>
            <a:ext cx="10973426" cy="62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Volume and % Positivity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EDB2-0E5A-4B4C-8B47-52BE7C79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75B161-A25D-4C86-BAB5-DFAC3DE8F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24" y="1489610"/>
            <a:ext cx="8942169" cy="517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9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BC0CE2-329F-4A1D-BD96-109D3A0C720A}"/>
</file>

<file path=customXml/itemProps2.xml><?xml version="1.0" encoding="utf-8"?>
<ds:datastoreItem xmlns:ds="http://schemas.openxmlformats.org/officeDocument/2006/customXml" ds:itemID="{0883A5C0-3B02-4B17-B1D2-EC4B88D63B82}"/>
</file>

<file path=customXml/itemProps3.xml><?xml version="1.0" encoding="utf-8"?>
<ds:datastoreItem xmlns:ds="http://schemas.openxmlformats.org/officeDocument/2006/customXml" ds:itemID="{D8BD2C29-EE7C-4397-83C1-1B3BCEE9F2EF}"/>
</file>

<file path=customXml/itemProps4.xml><?xml version="1.0" encoding="utf-8"?>
<ds:datastoreItem xmlns:ds="http://schemas.openxmlformats.org/officeDocument/2006/customXml" ds:itemID="{CE91B316-48AE-455C-8A67-A81A306407C8}"/>
</file>

<file path=docProps/app.xml><?xml version="1.0" encoding="utf-8"?>
<Properties xmlns="http://schemas.openxmlformats.org/officeDocument/2006/extended-properties" xmlns:vt="http://schemas.openxmlformats.org/officeDocument/2006/docPropsVTypes">
  <TotalTime>12309</TotalTime>
  <Words>1563</Words>
  <Application>Microsoft Office PowerPoint</Application>
  <PresentationFormat>Widescreen</PresentationFormat>
  <Paragraphs>182</Paragraphs>
  <Slides>29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Droid Serif</vt:lpstr>
      <vt:lpstr>Symbol</vt:lpstr>
      <vt:lpstr>Office Theme</vt:lpstr>
      <vt:lpstr>Document</vt:lpstr>
      <vt:lpstr>Maryland Situation Update on  Coronavirus Disease (COVID-19) for BHA</vt:lpstr>
      <vt:lpstr>Call Agenda </vt:lpstr>
      <vt:lpstr>COVID-19 Global Situation Summary</vt:lpstr>
      <vt:lpstr>U.S.: COVID-19 Cases</vt:lpstr>
      <vt:lpstr>PowerPoint Presentation</vt:lpstr>
      <vt:lpstr>Maryland: COVID-19 Cases </vt:lpstr>
      <vt:lpstr>PowerPoint Presentation</vt:lpstr>
      <vt:lpstr>PowerPoint Presentation</vt:lpstr>
      <vt:lpstr>Testing Volume and % Positivity</vt:lpstr>
      <vt:lpstr>Guidance Update: Response to COVID-19 and  COVID-19-like Illness in School and Child Care</vt:lpstr>
      <vt:lpstr>Decision Aid</vt:lpstr>
      <vt:lpstr>COVID-19-like Illness</vt:lpstr>
      <vt:lpstr>Decision Aid: Ill Persons without COVID-19-like Illness</vt:lpstr>
      <vt:lpstr>Person with COVID-19-like Illness: Positive Test or Not Tested</vt:lpstr>
      <vt:lpstr>Person with COVID-19-like Illness: Negative Test or Another Specific Diagnosis</vt:lpstr>
      <vt:lpstr>Decision Aid: Asymptomatic Person Testing Positive</vt:lpstr>
      <vt:lpstr>Application of Guidance in Child Care</vt:lpstr>
      <vt:lpstr>Application of Guidance in Schools</vt:lpstr>
      <vt:lpstr>MDH Updates</vt:lpstr>
      <vt:lpstr>Out of State Travel 7/29</vt:lpstr>
      <vt:lpstr>Universal Masking Order 7/29</vt:lpstr>
      <vt:lpstr>CDC Updates</vt:lpstr>
      <vt:lpstr>CDC Updates and Resources </vt:lpstr>
      <vt:lpstr>CDC: Cumulative Death Forecasts</vt:lpstr>
      <vt:lpstr>Prolonged Symptoms </vt:lpstr>
      <vt:lpstr>COVID-19 Vaccine Progress</vt:lpstr>
      <vt:lpstr>NIH Press Release (July 27)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Rebecca Perlmutter</cp:lastModifiedBy>
  <cp:revision>512</cp:revision>
  <cp:lastPrinted>2020-02-04T16:27:31Z</cp:lastPrinted>
  <dcterms:created xsi:type="dcterms:W3CDTF">2018-02-09T13:05:01Z</dcterms:created>
  <dcterms:modified xsi:type="dcterms:W3CDTF">2020-07-31T14:40:11Z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81653e15-c6ac-46c0-8f1e-08c892e3787d</vt:lpwstr>
  </property>
</Properties>
</file>