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13" r:id="rId3"/>
    <p:sldId id="1264" r:id="rId4"/>
    <p:sldId id="1265" r:id="rId5"/>
    <p:sldId id="1259" r:id="rId6"/>
    <p:sldId id="1260" r:id="rId7"/>
    <p:sldId id="1261" r:id="rId8"/>
    <p:sldId id="1268" r:id="rId9"/>
    <p:sldId id="1269" r:id="rId10"/>
    <p:sldId id="1270" r:id="rId11"/>
    <p:sldId id="1272" r:id="rId12"/>
    <p:sldId id="1271" r:id="rId13"/>
    <p:sldId id="1273" r:id="rId14"/>
    <p:sldId id="1262" r:id="rId15"/>
    <p:sldId id="1274" r:id="rId16"/>
    <p:sldId id="1275" r:id="rId17"/>
    <p:sldId id="1276" r:id="rId18"/>
    <p:sldId id="1277" r:id="rId19"/>
    <p:sldId id="1278" r:id="rId20"/>
    <p:sldId id="1279" r:id="rId21"/>
    <p:sldId id="1280" r:id="rId22"/>
    <p:sldId id="1283" r:id="rId23"/>
    <p:sldId id="1284" r:id="rId24"/>
    <p:sldId id="1281" r:id="rId25"/>
    <p:sldId id="1233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2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68" d="100"/>
          <a:sy n="68" d="100"/>
        </p:scale>
        <p:origin x="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60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4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3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4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1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6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9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789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riant-proportion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utbreak.info/location-reports?loc=USA_US-MD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outbreak.info/location-reports?loc=USA_US-MD" TargetMode="Externa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46305/downloa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media/146305/downloa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link.maryland.gov/content/vaccine/govax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media/146305/downloa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ervices.aap.org/en/news-room/news-releases/aap/2021/american-academy-of-pediatrics-updates-recommendations-for-opening-schools-in-fall-2021/" TargetMode="Externa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July 23,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16542" y="6328974"/>
            <a:ext cx="5594488" cy="498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https://coronavirus.maryland.gov/</a:t>
            </a:r>
            <a:r>
              <a:rPr lang="en-US" sz="1400" dirty="0"/>
              <a:t>, accessed 7/23/21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34407-E6F8-41CF-8F17-5C1578444533}"/>
              </a:ext>
            </a:extLst>
          </p:cNvPr>
          <p:cNvSpPr txBox="1"/>
          <p:nvPr/>
        </p:nvSpPr>
        <p:spPr>
          <a:xfrm>
            <a:off x="10406742" y="3215183"/>
            <a:ext cx="16437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7/23/21:</a:t>
            </a:r>
            <a:r>
              <a:rPr lang="en-US" dirty="0">
                <a:solidFill>
                  <a:srgbClr val="D1F810"/>
                </a:solidFill>
              </a:rPr>
              <a:t> </a:t>
            </a:r>
            <a:r>
              <a:rPr lang="en-US" b="1" dirty="0">
                <a:solidFill>
                  <a:srgbClr val="D1F810"/>
                </a:solidFill>
              </a:rPr>
              <a:t>3.5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dirty="0"/>
              <a:t>Low:  6/24/21 at</a:t>
            </a:r>
            <a:r>
              <a:rPr lang="en-US" dirty="0">
                <a:solidFill>
                  <a:srgbClr val="00B050"/>
                </a:solidFill>
              </a:rPr>
              <a:t> 0.90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sz="1600" dirty="0"/>
              <a:t>High: 1/12/21 at </a:t>
            </a:r>
            <a:r>
              <a:rPr lang="en-US" sz="1600" b="1" dirty="0">
                <a:solidFill>
                  <a:srgbClr val="FF0000"/>
                </a:solidFill>
              </a:rPr>
              <a:t>53.39</a:t>
            </a:r>
            <a:r>
              <a:rPr lang="en-US" sz="1600" dirty="0"/>
              <a:t> per 100k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E849D9-9461-453C-86CE-A7BBBFD01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15" y="1724414"/>
            <a:ext cx="7630196" cy="45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08325" y="6329365"/>
            <a:ext cx="5785982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7/23/21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CAD5C6-BC0A-42DA-B591-01AF4BEFB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5" y="1431187"/>
            <a:ext cx="7726281" cy="41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544595" y="6369279"/>
            <a:ext cx="559448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7/23/21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299FA-D4B9-4D9D-9367-A6C519A65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64" y="1271140"/>
            <a:ext cx="8737376" cy="50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US: COVID-19 Vaccinations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080524" y="6463276"/>
            <a:ext cx="6694716" cy="255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https://covid.cdc.gov/covid-data-tracker/#vaccinations</a:t>
            </a:r>
            <a:r>
              <a:rPr lang="en-US" sz="1400" dirty="0"/>
              <a:t> accessed 7/23/21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AD609-D181-472C-B5ED-047E8F615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5" y="1415299"/>
            <a:ext cx="7350729" cy="48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7/23/2021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EA9935-418E-4256-BB37-345EBFE4B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554608"/>
            <a:ext cx="9905036" cy="44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0675" y="5900161"/>
            <a:ext cx="2332936" cy="64084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675589"/>
            <a:ext cx="3976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US: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Delta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Variant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959602" y="741426"/>
            <a:ext cx="5770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https://covid.cdc.gov/covid-data-tracker/#variant-proportions </a:t>
            </a:r>
            <a:r>
              <a:rPr sz="1800" spc="-39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Accessed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7/2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/21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53521" y="2330958"/>
            <a:ext cx="1241425" cy="166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61.7%</a:t>
            </a:r>
          </a:p>
          <a:p>
            <a:pPr marL="12700" marR="5080">
              <a:lnSpc>
                <a:spcPct val="100000"/>
              </a:lnSpc>
            </a:pP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7/3/21</a:t>
            </a:r>
            <a:endParaRPr lang="en-US"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US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83.2% as of 7/17/21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9B682-4BB5-4153-A1B5-D0F506B43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80" y="1372819"/>
            <a:ext cx="8887751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496566"/>
            <a:ext cx="10628376" cy="53294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75589"/>
            <a:ext cx="3976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US: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Delta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Variant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590702" y="6329121"/>
            <a:ext cx="3206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657592" y="853186"/>
            <a:ext cx="40678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https://outbreak.info/location-reports?loc=USA_US-MD </a:t>
            </a:r>
            <a:r>
              <a:rPr sz="1400" spc="-30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accessed 7/20/21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48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11411" y="0"/>
            <a:ext cx="2719070" cy="6858000"/>
            <a:chOff x="9011411" y="0"/>
            <a:chExt cx="27190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0675" y="5900161"/>
              <a:ext cx="2332936" cy="6408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1411" y="0"/>
              <a:ext cx="2718816" cy="685799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246632" y="0"/>
            <a:ext cx="8077834" cy="6858000"/>
            <a:chOff x="1246632" y="0"/>
            <a:chExt cx="8077834" cy="6858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6632" y="0"/>
              <a:ext cx="2717292" cy="68579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59102" y="4013453"/>
              <a:ext cx="1934210" cy="1348740"/>
            </a:xfrm>
            <a:custGeom>
              <a:avLst/>
              <a:gdLst/>
              <a:ahLst/>
              <a:cxnLst/>
              <a:rect l="l" t="t" r="r" b="b"/>
              <a:pathLst>
                <a:path w="1934210" h="1348739">
                  <a:moveTo>
                    <a:pt x="0" y="224790"/>
                  </a:moveTo>
                  <a:lnTo>
                    <a:pt x="4564" y="179470"/>
                  </a:lnTo>
                  <a:lnTo>
                    <a:pt x="17656" y="137267"/>
                  </a:lnTo>
                  <a:lnTo>
                    <a:pt x="38375" y="99082"/>
                  </a:lnTo>
                  <a:lnTo>
                    <a:pt x="65817" y="65817"/>
                  </a:lnTo>
                  <a:lnTo>
                    <a:pt x="99082" y="38375"/>
                  </a:lnTo>
                  <a:lnTo>
                    <a:pt x="137267" y="17656"/>
                  </a:lnTo>
                  <a:lnTo>
                    <a:pt x="179470" y="4564"/>
                  </a:lnTo>
                  <a:lnTo>
                    <a:pt x="224790" y="0"/>
                  </a:lnTo>
                  <a:lnTo>
                    <a:pt x="1709165" y="0"/>
                  </a:lnTo>
                  <a:lnTo>
                    <a:pt x="1754485" y="4564"/>
                  </a:lnTo>
                  <a:lnTo>
                    <a:pt x="1796688" y="17656"/>
                  </a:lnTo>
                  <a:lnTo>
                    <a:pt x="1834873" y="38375"/>
                  </a:lnTo>
                  <a:lnTo>
                    <a:pt x="1868138" y="65817"/>
                  </a:lnTo>
                  <a:lnTo>
                    <a:pt x="1895580" y="99082"/>
                  </a:lnTo>
                  <a:lnTo>
                    <a:pt x="1916299" y="137267"/>
                  </a:lnTo>
                  <a:lnTo>
                    <a:pt x="1929391" y="179470"/>
                  </a:lnTo>
                  <a:lnTo>
                    <a:pt x="1933956" y="224790"/>
                  </a:lnTo>
                  <a:lnTo>
                    <a:pt x="1933956" y="1123950"/>
                  </a:lnTo>
                  <a:lnTo>
                    <a:pt x="1929391" y="1169269"/>
                  </a:lnTo>
                  <a:lnTo>
                    <a:pt x="1916299" y="1211472"/>
                  </a:lnTo>
                  <a:lnTo>
                    <a:pt x="1895580" y="1249657"/>
                  </a:lnTo>
                  <a:lnTo>
                    <a:pt x="1868138" y="1282922"/>
                  </a:lnTo>
                  <a:lnTo>
                    <a:pt x="1834873" y="1310364"/>
                  </a:lnTo>
                  <a:lnTo>
                    <a:pt x="1796688" y="1331083"/>
                  </a:lnTo>
                  <a:lnTo>
                    <a:pt x="1754485" y="1344175"/>
                  </a:lnTo>
                  <a:lnTo>
                    <a:pt x="1709165" y="1348740"/>
                  </a:lnTo>
                  <a:lnTo>
                    <a:pt x="224790" y="1348740"/>
                  </a:lnTo>
                  <a:lnTo>
                    <a:pt x="179470" y="1344175"/>
                  </a:lnTo>
                  <a:lnTo>
                    <a:pt x="137267" y="1331083"/>
                  </a:lnTo>
                  <a:lnTo>
                    <a:pt x="99082" y="1310364"/>
                  </a:lnTo>
                  <a:lnTo>
                    <a:pt x="65817" y="1282922"/>
                  </a:lnTo>
                  <a:lnTo>
                    <a:pt x="38375" y="1249657"/>
                  </a:lnTo>
                  <a:lnTo>
                    <a:pt x="17656" y="1211472"/>
                  </a:lnTo>
                  <a:lnTo>
                    <a:pt x="4564" y="1169269"/>
                  </a:lnTo>
                  <a:lnTo>
                    <a:pt x="0" y="1123950"/>
                  </a:lnTo>
                  <a:lnTo>
                    <a:pt x="0" y="224790"/>
                  </a:lnTo>
                  <a:close/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1374" y="2432176"/>
              <a:ext cx="5442585" cy="2281555"/>
            </a:xfrm>
            <a:custGeom>
              <a:avLst/>
              <a:gdLst/>
              <a:ahLst/>
              <a:cxnLst/>
              <a:rect l="l" t="t" r="r" b="b"/>
              <a:pathLst>
                <a:path w="5442584" h="2281554">
                  <a:moveTo>
                    <a:pt x="5273231" y="52782"/>
                  </a:moveTo>
                  <a:lnTo>
                    <a:pt x="0" y="2228469"/>
                  </a:lnTo>
                  <a:lnTo>
                    <a:pt x="21843" y="2281301"/>
                  </a:lnTo>
                  <a:lnTo>
                    <a:pt x="5295039" y="105629"/>
                  </a:lnTo>
                  <a:lnTo>
                    <a:pt x="5273231" y="52782"/>
                  </a:lnTo>
                  <a:close/>
                </a:path>
                <a:path w="5442584" h="2281554">
                  <a:moveTo>
                    <a:pt x="5418189" y="41910"/>
                  </a:moveTo>
                  <a:lnTo>
                    <a:pt x="5299583" y="41910"/>
                  </a:lnTo>
                  <a:lnTo>
                    <a:pt x="5321427" y="94742"/>
                  </a:lnTo>
                  <a:lnTo>
                    <a:pt x="5295039" y="105629"/>
                  </a:lnTo>
                  <a:lnTo>
                    <a:pt x="5316855" y="158496"/>
                  </a:lnTo>
                  <a:lnTo>
                    <a:pt x="5418189" y="41910"/>
                  </a:lnTo>
                  <a:close/>
                </a:path>
                <a:path w="5442584" h="2281554">
                  <a:moveTo>
                    <a:pt x="5299583" y="41910"/>
                  </a:moveTo>
                  <a:lnTo>
                    <a:pt x="5273231" y="52782"/>
                  </a:lnTo>
                  <a:lnTo>
                    <a:pt x="5295039" y="105629"/>
                  </a:lnTo>
                  <a:lnTo>
                    <a:pt x="5321427" y="94742"/>
                  </a:lnTo>
                  <a:lnTo>
                    <a:pt x="5299583" y="41910"/>
                  </a:lnTo>
                  <a:close/>
                </a:path>
                <a:path w="5442584" h="2281554">
                  <a:moveTo>
                    <a:pt x="5251450" y="0"/>
                  </a:moveTo>
                  <a:lnTo>
                    <a:pt x="5273231" y="52782"/>
                  </a:lnTo>
                  <a:lnTo>
                    <a:pt x="5299583" y="41910"/>
                  </a:lnTo>
                  <a:lnTo>
                    <a:pt x="5418189" y="41910"/>
                  </a:lnTo>
                  <a:lnTo>
                    <a:pt x="5442584" y="13843"/>
                  </a:lnTo>
                  <a:lnTo>
                    <a:pt x="52514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17575" y="6284163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39132" y="85471"/>
            <a:ext cx="278511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290830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latin typeface="Calibri"/>
                <a:cs typeface="Calibri"/>
              </a:rPr>
              <a:t>Maryland: 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Delta</a:t>
            </a:r>
            <a:r>
              <a:rPr sz="4000" spc="-80" dirty="0">
                <a:latin typeface="Calibri"/>
                <a:cs typeface="Calibri"/>
              </a:rPr>
              <a:t> </a:t>
            </a:r>
            <a:r>
              <a:rPr sz="4000" spc="-40" dirty="0">
                <a:latin typeface="Calibri"/>
                <a:cs typeface="Calibri"/>
              </a:rPr>
              <a:t>Variant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65446" y="6175044"/>
            <a:ext cx="40678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https://outbreak.info/location-reports?loc=USA_US-MD </a:t>
            </a:r>
            <a:r>
              <a:rPr sz="1400" spc="-30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accessed 7/20/21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89769" y="712469"/>
            <a:ext cx="2360930" cy="2494915"/>
          </a:xfrm>
          <a:custGeom>
            <a:avLst/>
            <a:gdLst/>
            <a:ahLst/>
            <a:cxnLst/>
            <a:rect l="l" t="t" r="r" b="b"/>
            <a:pathLst>
              <a:path w="2360929" h="2494915">
                <a:moveTo>
                  <a:pt x="0" y="393445"/>
                </a:moveTo>
                <a:lnTo>
                  <a:pt x="3065" y="344092"/>
                </a:lnTo>
                <a:lnTo>
                  <a:pt x="12016" y="296568"/>
                </a:lnTo>
                <a:lnTo>
                  <a:pt x="26483" y="251242"/>
                </a:lnTo>
                <a:lnTo>
                  <a:pt x="46097" y="208483"/>
                </a:lnTo>
                <a:lnTo>
                  <a:pt x="70491" y="168660"/>
                </a:lnTo>
                <a:lnTo>
                  <a:pt x="99295" y="132141"/>
                </a:lnTo>
                <a:lnTo>
                  <a:pt x="132141" y="99295"/>
                </a:lnTo>
                <a:lnTo>
                  <a:pt x="168660" y="70491"/>
                </a:lnTo>
                <a:lnTo>
                  <a:pt x="208483" y="46097"/>
                </a:lnTo>
                <a:lnTo>
                  <a:pt x="251242" y="26483"/>
                </a:lnTo>
                <a:lnTo>
                  <a:pt x="296568" y="12016"/>
                </a:lnTo>
                <a:lnTo>
                  <a:pt x="344092" y="3065"/>
                </a:lnTo>
                <a:lnTo>
                  <a:pt x="393446" y="0"/>
                </a:lnTo>
                <a:lnTo>
                  <a:pt x="1967229" y="0"/>
                </a:lnTo>
                <a:lnTo>
                  <a:pt x="2016583" y="3065"/>
                </a:lnTo>
                <a:lnTo>
                  <a:pt x="2064107" y="12016"/>
                </a:lnTo>
                <a:lnTo>
                  <a:pt x="2109433" y="26483"/>
                </a:lnTo>
                <a:lnTo>
                  <a:pt x="2152192" y="46097"/>
                </a:lnTo>
                <a:lnTo>
                  <a:pt x="2192015" y="70491"/>
                </a:lnTo>
                <a:lnTo>
                  <a:pt x="2228534" y="99295"/>
                </a:lnTo>
                <a:lnTo>
                  <a:pt x="2261380" y="132141"/>
                </a:lnTo>
                <a:lnTo>
                  <a:pt x="2290184" y="168660"/>
                </a:lnTo>
                <a:lnTo>
                  <a:pt x="2314578" y="208483"/>
                </a:lnTo>
                <a:lnTo>
                  <a:pt x="2334192" y="251242"/>
                </a:lnTo>
                <a:lnTo>
                  <a:pt x="2348659" y="296568"/>
                </a:lnTo>
                <a:lnTo>
                  <a:pt x="2357610" y="344092"/>
                </a:lnTo>
                <a:lnTo>
                  <a:pt x="2360676" y="393445"/>
                </a:lnTo>
                <a:lnTo>
                  <a:pt x="2360676" y="2101341"/>
                </a:lnTo>
                <a:lnTo>
                  <a:pt x="2357610" y="2150695"/>
                </a:lnTo>
                <a:lnTo>
                  <a:pt x="2348659" y="2198219"/>
                </a:lnTo>
                <a:lnTo>
                  <a:pt x="2334192" y="2243545"/>
                </a:lnTo>
                <a:lnTo>
                  <a:pt x="2314578" y="2286304"/>
                </a:lnTo>
                <a:lnTo>
                  <a:pt x="2290184" y="2326127"/>
                </a:lnTo>
                <a:lnTo>
                  <a:pt x="2261380" y="2362646"/>
                </a:lnTo>
                <a:lnTo>
                  <a:pt x="2228534" y="2395492"/>
                </a:lnTo>
                <a:lnTo>
                  <a:pt x="2192015" y="2424296"/>
                </a:lnTo>
                <a:lnTo>
                  <a:pt x="2152192" y="2448690"/>
                </a:lnTo>
                <a:lnTo>
                  <a:pt x="2109433" y="2468304"/>
                </a:lnTo>
                <a:lnTo>
                  <a:pt x="2064107" y="2482771"/>
                </a:lnTo>
                <a:lnTo>
                  <a:pt x="2016583" y="2491722"/>
                </a:lnTo>
                <a:lnTo>
                  <a:pt x="1967229" y="2494788"/>
                </a:lnTo>
                <a:lnTo>
                  <a:pt x="393446" y="2494788"/>
                </a:lnTo>
                <a:lnTo>
                  <a:pt x="344092" y="2491722"/>
                </a:lnTo>
                <a:lnTo>
                  <a:pt x="296568" y="2482771"/>
                </a:lnTo>
                <a:lnTo>
                  <a:pt x="251242" y="2468304"/>
                </a:lnTo>
                <a:lnTo>
                  <a:pt x="208483" y="2448690"/>
                </a:lnTo>
                <a:lnTo>
                  <a:pt x="168660" y="2424296"/>
                </a:lnTo>
                <a:lnTo>
                  <a:pt x="132141" y="2395492"/>
                </a:lnTo>
                <a:lnTo>
                  <a:pt x="99295" y="2362646"/>
                </a:lnTo>
                <a:lnTo>
                  <a:pt x="70491" y="2326127"/>
                </a:lnTo>
                <a:lnTo>
                  <a:pt x="46097" y="2286304"/>
                </a:lnTo>
                <a:lnTo>
                  <a:pt x="26483" y="2243545"/>
                </a:lnTo>
                <a:lnTo>
                  <a:pt x="12016" y="2198219"/>
                </a:lnTo>
                <a:lnTo>
                  <a:pt x="3065" y="2150695"/>
                </a:lnTo>
                <a:lnTo>
                  <a:pt x="0" y="2101341"/>
                </a:lnTo>
                <a:lnTo>
                  <a:pt x="0" y="393445"/>
                </a:lnTo>
                <a:close/>
              </a:path>
            </a:pathLst>
          </a:custGeom>
          <a:ln w="38099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955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0675" y="5900161"/>
            <a:ext cx="2332936" cy="64084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85266" y="1469897"/>
            <a:ext cx="11208385" cy="0"/>
          </a:xfrm>
          <a:custGeom>
            <a:avLst/>
            <a:gdLst/>
            <a:ahLst/>
            <a:cxnLst/>
            <a:rect l="l" t="t" r="r" b="b"/>
            <a:pathLst>
              <a:path w="11208385">
                <a:moveTo>
                  <a:pt x="0" y="0"/>
                </a:moveTo>
                <a:lnTo>
                  <a:pt x="11208131" y="0"/>
                </a:lnTo>
              </a:path>
            </a:pathLst>
          </a:custGeom>
          <a:ln w="28575">
            <a:solidFill>
              <a:srgbClr val="C40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75589"/>
            <a:ext cx="1026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latin typeface="Calibri"/>
                <a:cs typeface="Calibri"/>
              </a:rPr>
              <a:t>FDA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Johnson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&amp;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Johnson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Factsheets Updated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1058" y="2094992"/>
            <a:ext cx="10022205" cy="1604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July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8,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FDA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CDC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updated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Johnson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Johnson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EUA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  <a:hlinkClick r:id="rId3"/>
              </a:rPr>
              <a:t>Fact</a:t>
            </a:r>
            <a:r>
              <a:rPr sz="2800" b="1" spc="25" dirty="0">
                <a:latin typeface="Calibri"/>
                <a:cs typeface="Calibri"/>
                <a:hlinkClick r:id="rId3"/>
              </a:rPr>
              <a:t> </a:t>
            </a:r>
            <a:r>
              <a:rPr sz="2800" b="1" spc="-10" dirty="0">
                <a:latin typeface="Calibri"/>
                <a:cs typeface="Calibri"/>
                <a:hlinkClick r:id="rId3"/>
              </a:rPr>
              <a:t>Sheets</a:t>
            </a:r>
            <a:r>
              <a:rPr sz="2800" b="1" spc="30" dirty="0">
                <a:latin typeface="Calibri"/>
                <a:cs typeface="Calibri"/>
                <a:hlinkClick r:id="rId3"/>
              </a:rPr>
              <a:t> </a:t>
            </a:r>
            <a:r>
              <a:rPr sz="2800" b="1" spc="-20" dirty="0">
                <a:latin typeface="Calibri"/>
                <a:cs typeface="Calibri"/>
                <a:hlinkClick r:id="rId3"/>
              </a:rPr>
              <a:t>for</a:t>
            </a:r>
            <a:r>
              <a:rPr sz="2800" b="1" spc="10" dirty="0">
                <a:solidFill>
                  <a:srgbClr val="05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800" b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Healthcare</a:t>
            </a:r>
            <a:r>
              <a:rPr sz="2800" b="1" u="sng" spc="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b="1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Providers</a:t>
            </a:r>
            <a:r>
              <a:rPr sz="2800" b="1" u="sng" spc="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b="1" spc="-5" dirty="0">
                <a:latin typeface="Calibri"/>
                <a:cs typeface="Calibri"/>
                <a:hlinkClick r:id="rId3"/>
              </a:rPr>
              <a:t>and</a:t>
            </a:r>
            <a:r>
              <a:rPr sz="2800" b="1" spc="10" dirty="0">
                <a:latin typeface="Calibri"/>
                <a:cs typeface="Calibri"/>
                <a:hlinkClick r:id="rId3"/>
              </a:rPr>
              <a:t> </a:t>
            </a:r>
            <a:r>
              <a:rPr sz="2800" b="1" spc="-25" dirty="0">
                <a:latin typeface="Calibri"/>
                <a:cs typeface="Calibri"/>
                <a:hlinkClick r:id="rId3"/>
              </a:rPr>
              <a:t>Fact</a:t>
            </a:r>
            <a:r>
              <a:rPr sz="2800" b="1" spc="25" dirty="0">
                <a:latin typeface="Calibri"/>
                <a:cs typeface="Calibri"/>
                <a:hlinkClick r:id="rId3"/>
              </a:rPr>
              <a:t> </a:t>
            </a:r>
            <a:r>
              <a:rPr sz="2800" b="1" spc="-10" dirty="0">
                <a:latin typeface="Calibri"/>
                <a:cs typeface="Calibri"/>
                <a:hlinkClick r:id="rId3"/>
              </a:rPr>
              <a:t>Sheets</a:t>
            </a:r>
            <a:r>
              <a:rPr sz="2800" b="1" spc="30" dirty="0">
                <a:latin typeface="Calibri"/>
                <a:cs typeface="Calibri"/>
                <a:hlinkClick r:id="rId3"/>
              </a:rPr>
              <a:t> </a:t>
            </a:r>
            <a:r>
              <a:rPr sz="2800" b="1" spc="-20" dirty="0">
                <a:latin typeface="Calibri"/>
                <a:cs typeface="Calibri"/>
                <a:hlinkClick r:id="rId3"/>
              </a:rPr>
              <a:t>for</a:t>
            </a:r>
            <a:r>
              <a:rPr sz="2800" b="1" spc="10" dirty="0">
                <a:solidFill>
                  <a:srgbClr val="05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800" b="1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Vaccine </a:t>
            </a:r>
            <a:r>
              <a:rPr sz="2800" b="1" spc="-20" dirty="0">
                <a:solidFill>
                  <a:srgbClr val="05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800" b="1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Recipients</a:t>
            </a:r>
            <a:r>
              <a:rPr sz="2800" b="1" u="sng" spc="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spc="-20" dirty="0">
                <a:latin typeface="Calibri"/>
                <a:cs typeface="Calibri"/>
                <a:hlinkClick r:id="rId3"/>
              </a:rPr>
              <a:t>to</a:t>
            </a:r>
            <a:r>
              <a:rPr sz="2800" spc="5" dirty="0">
                <a:latin typeface="Calibri"/>
                <a:cs typeface="Calibri"/>
                <a:hlinkClick r:id="rId3"/>
              </a:rPr>
              <a:t> </a:t>
            </a:r>
            <a:r>
              <a:rPr sz="2800" spc="-5" dirty="0">
                <a:latin typeface="Calibri"/>
                <a:cs typeface="Calibri"/>
                <a:hlinkClick r:id="rId3"/>
              </a:rPr>
              <a:t>include</a:t>
            </a:r>
            <a:r>
              <a:rPr sz="2800" spc="30" dirty="0">
                <a:latin typeface="Calibri"/>
                <a:cs typeface="Calibri"/>
                <a:hlinkClick r:id="rId3"/>
              </a:rPr>
              <a:t> </a:t>
            </a:r>
            <a:r>
              <a:rPr sz="2800" spc="-5" dirty="0">
                <a:latin typeface="Calibri"/>
                <a:cs typeface="Calibri"/>
                <a:hlinkClick r:id="rId3"/>
              </a:rPr>
              <a:t>the</a:t>
            </a:r>
            <a:r>
              <a:rPr sz="2800" dirty="0">
                <a:latin typeface="Calibri"/>
                <a:cs typeface="Calibri"/>
                <a:hlinkClick r:id="rId3"/>
              </a:rPr>
              <a:t> </a:t>
            </a:r>
            <a:r>
              <a:rPr sz="2800" spc="-10" dirty="0">
                <a:latin typeface="Calibri"/>
                <a:cs typeface="Calibri"/>
                <a:hlinkClick r:id="rId3"/>
              </a:rPr>
              <a:t>warning</a:t>
            </a:r>
            <a:r>
              <a:rPr sz="2800" spc="15" dirty="0">
                <a:latin typeface="Calibri"/>
                <a:cs typeface="Calibri"/>
                <a:hlinkClick r:id="rId3"/>
              </a:rPr>
              <a:t> </a:t>
            </a:r>
            <a:r>
              <a:rPr sz="2800" spc="-25" dirty="0">
                <a:latin typeface="Calibri"/>
                <a:cs typeface="Calibri"/>
                <a:hlinkClick r:id="rId3"/>
              </a:rPr>
              <a:t>for</a:t>
            </a:r>
            <a:r>
              <a:rPr sz="2800" dirty="0">
                <a:latin typeface="Calibri"/>
                <a:cs typeface="Calibri"/>
                <a:hlinkClick r:id="rId3"/>
              </a:rPr>
              <a:t> </a:t>
            </a:r>
            <a:r>
              <a:rPr sz="2800" spc="-10" dirty="0">
                <a:latin typeface="Calibri"/>
                <a:cs typeface="Calibri"/>
                <a:hlinkClick r:id="rId3"/>
              </a:rPr>
              <a:t>risk</a:t>
            </a:r>
            <a:r>
              <a:rPr sz="2800" spc="30" dirty="0">
                <a:latin typeface="Calibri"/>
                <a:cs typeface="Calibri"/>
                <a:hlinkClick r:id="rId3"/>
              </a:rPr>
              <a:t> </a:t>
            </a:r>
            <a:r>
              <a:rPr sz="2800" spc="-5" dirty="0">
                <a:latin typeface="Calibri"/>
                <a:cs typeface="Calibri"/>
                <a:hlinkClick r:id="rId3"/>
              </a:rPr>
              <a:t>of</a:t>
            </a:r>
            <a:r>
              <a:rPr sz="2800" spc="5" dirty="0">
                <a:latin typeface="Calibri"/>
                <a:cs typeface="Calibri"/>
                <a:hlinkClick r:id="rId3"/>
              </a:rPr>
              <a:t> </a:t>
            </a:r>
            <a:r>
              <a:rPr sz="2800" spc="-15" dirty="0">
                <a:latin typeface="Calibri"/>
                <a:cs typeface="Calibri"/>
                <a:hlinkClick r:id="rId3"/>
              </a:rPr>
              <a:t>developing</a:t>
            </a:r>
            <a:r>
              <a:rPr sz="2800" spc="10" dirty="0">
                <a:latin typeface="Calibri"/>
                <a:cs typeface="Calibri"/>
                <a:hlinkClick r:id="rId3"/>
              </a:rPr>
              <a:t> </a:t>
            </a:r>
            <a:r>
              <a:rPr sz="2800" spc="-5" dirty="0">
                <a:latin typeface="Calibri"/>
                <a:cs typeface="Calibri"/>
                <a:hlinkClick r:id="rId3"/>
              </a:rPr>
              <a:t>the</a:t>
            </a:r>
            <a:r>
              <a:rPr sz="2800" spc="5" dirty="0">
                <a:latin typeface="Calibri"/>
                <a:cs typeface="Calibri"/>
                <a:hlinkClick r:id="rId3"/>
              </a:rPr>
              <a:t> </a:t>
            </a:r>
            <a:r>
              <a:rPr sz="2800" spc="-10" dirty="0">
                <a:latin typeface="Calibri"/>
                <a:cs typeface="Calibri"/>
                <a:hlinkClick r:id="rId3"/>
              </a:rPr>
              <a:t>nerv</a:t>
            </a:r>
            <a:r>
              <a:rPr sz="2800" spc="-10" dirty="0">
                <a:latin typeface="Calibri"/>
                <a:cs typeface="Calibri"/>
              </a:rPr>
              <a:t>ous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system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disorder,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Guillain-Barré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syndrome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(GBS).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102" y="6271971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3574" y="344804"/>
            <a:ext cx="24193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10" dirty="0">
                <a:solidFill>
                  <a:srgbClr val="7E7E7E"/>
                </a:solidFill>
                <a:latin typeface="Calibri"/>
                <a:cs typeface="Calibri"/>
              </a:rPr>
              <a:t>Released </a:t>
            </a:r>
            <a:r>
              <a:rPr sz="2200" i="1" spc="-5" dirty="0">
                <a:solidFill>
                  <a:srgbClr val="7E7E7E"/>
                </a:solidFill>
                <a:latin typeface="Calibri"/>
                <a:cs typeface="Calibri"/>
              </a:rPr>
              <a:t>July</a:t>
            </a:r>
            <a:r>
              <a:rPr sz="2200" i="1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7E7E7E"/>
                </a:solidFill>
                <a:latin typeface="Calibri"/>
                <a:cs typeface="Calibri"/>
              </a:rPr>
              <a:t>8,</a:t>
            </a:r>
            <a:r>
              <a:rPr sz="2200" i="1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7E7E7E"/>
                </a:solidFill>
                <a:latin typeface="Calibri"/>
                <a:cs typeface="Calibri"/>
              </a:rPr>
              <a:t>2021</a:t>
            </a:r>
            <a:endParaRPr sz="2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303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0675" y="5900161"/>
            <a:ext cx="2332936" cy="64084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85266" y="1469897"/>
            <a:ext cx="11208385" cy="0"/>
          </a:xfrm>
          <a:custGeom>
            <a:avLst/>
            <a:gdLst/>
            <a:ahLst/>
            <a:cxnLst/>
            <a:rect l="l" t="t" r="r" b="b"/>
            <a:pathLst>
              <a:path w="11208385">
                <a:moveTo>
                  <a:pt x="0" y="0"/>
                </a:moveTo>
                <a:lnTo>
                  <a:pt x="11208131" y="0"/>
                </a:lnTo>
              </a:path>
            </a:pathLst>
          </a:custGeom>
          <a:ln w="28575">
            <a:solidFill>
              <a:srgbClr val="C40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9139" y="193624"/>
            <a:ext cx="955230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35" dirty="0">
                <a:latin typeface="Calibri"/>
                <a:cs typeface="Calibri"/>
              </a:rPr>
              <a:t>FDA</a:t>
            </a:r>
            <a:r>
              <a:rPr sz="4000" spc="-5" dirty="0">
                <a:latin typeface="Calibri"/>
                <a:cs typeface="Calibri"/>
              </a:rPr>
              <a:t> J&amp;J </a:t>
            </a:r>
            <a:r>
              <a:rPr sz="4000" spc="-25" dirty="0">
                <a:latin typeface="Calibri"/>
                <a:cs typeface="Calibri"/>
              </a:rPr>
              <a:t>Warning</a:t>
            </a:r>
            <a:r>
              <a:rPr sz="4000" spc="10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–EUA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Fact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Sheet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for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Vaccine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Recipients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453133" y="6422390"/>
            <a:ext cx="4416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s://w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ww.f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da.gov/media/146305/download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1058" y="1784350"/>
            <a:ext cx="9990455" cy="4144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3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Guillain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Barré</a:t>
            </a:r>
            <a:r>
              <a:rPr sz="3200" spc="-15" dirty="0">
                <a:latin typeface="Calibri"/>
                <a:cs typeface="Calibri"/>
              </a:rPr>
              <a:t> syndrome</a:t>
            </a:r>
            <a:r>
              <a:rPr sz="3200" spc="-5" dirty="0">
                <a:latin typeface="Calibri"/>
                <a:cs typeface="Calibri"/>
              </a:rPr>
              <a:t> (a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neurological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disorder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</a:t>
            </a:r>
            <a:endParaRPr sz="3200">
              <a:latin typeface="Calibri"/>
              <a:cs typeface="Calibri"/>
            </a:endParaRPr>
          </a:p>
          <a:p>
            <a:pPr marL="241300" marR="5080">
              <a:lnSpc>
                <a:spcPct val="90000"/>
              </a:lnSpc>
              <a:spcBef>
                <a:spcPts val="190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body’s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immune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system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damages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nerve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cells,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causing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muscle </a:t>
            </a:r>
            <a:r>
              <a:rPr sz="3200" spc="-5" dirty="0">
                <a:latin typeface="Calibri"/>
                <a:cs typeface="Calibri"/>
              </a:rPr>
              <a:t>weakness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sometimes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paralysis)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has occurred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some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people</a:t>
            </a:r>
            <a:r>
              <a:rPr sz="3200" dirty="0">
                <a:latin typeface="Calibri"/>
                <a:cs typeface="Calibri"/>
              </a:rPr>
              <a:t> who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have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received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Janssen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COVID-19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Vaccine.</a:t>
            </a:r>
            <a:endParaRPr sz="3200">
              <a:latin typeface="Calibri"/>
              <a:cs typeface="Calibri"/>
            </a:endParaRPr>
          </a:p>
          <a:p>
            <a:pPr marL="241300" marR="362585" indent="-228600">
              <a:lnSpc>
                <a:spcPts val="3460"/>
              </a:lnSpc>
              <a:spcBef>
                <a:spcPts val="224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most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these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people, </a:t>
            </a:r>
            <a:r>
              <a:rPr sz="3200" spc="-20" dirty="0">
                <a:latin typeface="Calibri"/>
                <a:cs typeface="Calibri"/>
              </a:rPr>
              <a:t>symptoms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began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within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42 </a:t>
            </a:r>
            <a:r>
              <a:rPr sz="3200" spc="-25" dirty="0">
                <a:latin typeface="Calibri"/>
                <a:cs typeface="Calibri"/>
              </a:rPr>
              <a:t>days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following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receipt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Janssen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COVID-19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Vaccine.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5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chance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having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this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occur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very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low.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54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Epi summary</a:t>
            </a:r>
          </a:p>
          <a:p>
            <a:r>
              <a:rPr lang="en-US" dirty="0"/>
              <a:t>Delta Variant</a:t>
            </a:r>
          </a:p>
          <a:p>
            <a:r>
              <a:rPr lang="en-US" dirty="0"/>
              <a:t>FDA Updates</a:t>
            </a:r>
          </a:p>
          <a:p>
            <a:r>
              <a:rPr lang="en-US" dirty="0"/>
              <a:t>American Academy of Pediatrics Statement</a:t>
            </a:r>
          </a:p>
          <a:p>
            <a:r>
              <a:rPr lang="en-US" dirty="0"/>
              <a:t>Respiratory Syncytial Virus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2C39F-CDBC-4FB6-98AF-A00F106C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01" y="2666576"/>
            <a:ext cx="55816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7509F-05A4-4891-A18D-BA81AB02A88D}"/>
              </a:ext>
            </a:extLst>
          </p:cNvPr>
          <p:cNvSpPr txBox="1"/>
          <p:nvPr/>
        </p:nvSpPr>
        <p:spPr>
          <a:xfrm>
            <a:off x="6766784" y="2343410"/>
            <a:ext cx="610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https://covidlink.maryland.gov/content/vaccine/govax/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0675" y="5900161"/>
            <a:ext cx="2332936" cy="64084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85266" y="1469897"/>
            <a:ext cx="11208385" cy="0"/>
          </a:xfrm>
          <a:custGeom>
            <a:avLst/>
            <a:gdLst/>
            <a:ahLst/>
            <a:cxnLst/>
            <a:rect l="l" t="t" r="r" b="b"/>
            <a:pathLst>
              <a:path w="11208385">
                <a:moveTo>
                  <a:pt x="0" y="0"/>
                </a:moveTo>
                <a:lnTo>
                  <a:pt x="11208131" y="0"/>
                </a:lnTo>
              </a:path>
            </a:pathLst>
          </a:custGeom>
          <a:ln w="28575">
            <a:solidFill>
              <a:srgbClr val="C40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9139" y="193624"/>
            <a:ext cx="955230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35" dirty="0">
                <a:latin typeface="Calibri"/>
                <a:cs typeface="Calibri"/>
              </a:rPr>
              <a:t>FDA</a:t>
            </a:r>
            <a:r>
              <a:rPr sz="4000" spc="-5" dirty="0">
                <a:latin typeface="Calibri"/>
                <a:cs typeface="Calibri"/>
              </a:rPr>
              <a:t> J&amp;J </a:t>
            </a:r>
            <a:r>
              <a:rPr sz="4000" spc="-25" dirty="0">
                <a:latin typeface="Calibri"/>
                <a:cs typeface="Calibri"/>
              </a:rPr>
              <a:t>Warning</a:t>
            </a:r>
            <a:r>
              <a:rPr sz="4000" spc="10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–EUA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Fact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Sheet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for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Vaccine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Recipients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453133" y="6422390"/>
            <a:ext cx="4416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s://w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ww.f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da.gov/media/146305/download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1058" y="1637741"/>
            <a:ext cx="9608820" cy="45453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23495" algn="just">
              <a:lnSpc>
                <a:spcPct val="90000"/>
              </a:lnSpc>
              <a:spcBef>
                <a:spcPts val="434"/>
              </a:spcBef>
            </a:pPr>
            <a:r>
              <a:rPr sz="2800" spc="-15" dirty="0">
                <a:latin typeface="Calibri"/>
                <a:cs typeface="Calibri"/>
              </a:rPr>
              <a:t>Recipients are </a:t>
            </a:r>
            <a:r>
              <a:rPr sz="2800" spc="-5" dirty="0">
                <a:latin typeface="Calibri"/>
                <a:cs typeface="Calibri"/>
              </a:rPr>
              <a:t>advised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seek </a:t>
            </a:r>
            <a:r>
              <a:rPr sz="2800" spc="-10" dirty="0">
                <a:latin typeface="Calibri"/>
                <a:cs typeface="Calibri"/>
              </a:rPr>
              <a:t>medical </a:t>
            </a:r>
            <a:r>
              <a:rPr sz="2800" spc="-20" dirty="0">
                <a:latin typeface="Calibri"/>
                <a:cs typeface="Calibri"/>
              </a:rPr>
              <a:t>attention </a:t>
            </a:r>
            <a:r>
              <a:rPr sz="2800" spc="-10" dirty="0">
                <a:latin typeface="Calibri"/>
                <a:cs typeface="Calibri"/>
              </a:rPr>
              <a:t>right </a:t>
            </a:r>
            <a:r>
              <a:rPr sz="2800" spc="-30" dirty="0">
                <a:latin typeface="Calibri"/>
                <a:cs typeface="Calibri"/>
              </a:rPr>
              <a:t>away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develop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following </a:t>
            </a:r>
            <a:r>
              <a:rPr sz="2800" spc="-20" dirty="0">
                <a:latin typeface="Calibri"/>
                <a:cs typeface="Calibri"/>
              </a:rPr>
              <a:t>symptoms </a:t>
            </a:r>
            <a:r>
              <a:rPr sz="2800" spc="-10" dirty="0">
                <a:latin typeface="Calibri"/>
                <a:cs typeface="Calibri"/>
              </a:rPr>
              <a:t>after receiving </a:t>
            </a:r>
            <a:r>
              <a:rPr sz="2800" spc="-5" dirty="0">
                <a:latin typeface="Calibri"/>
                <a:cs typeface="Calibri"/>
              </a:rPr>
              <a:t>the Janssen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COVID-19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Vaccine:</a:t>
            </a:r>
            <a:endParaRPr sz="2800">
              <a:latin typeface="Calibri"/>
              <a:cs typeface="Calibri"/>
            </a:endParaRPr>
          </a:p>
          <a:p>
            <a:pPr marL="271145" indent="-259079">
              <a:lnSpc>
                <a:spcPts val="3190"/>
              </a:lnSpc>
              <a:spcBef>
                <a:spcPts val="670"/>
              </a:spcBef>
              <a:buChar char="•"/>
              <a:tabLst>
                <a:tab pos="271780" algn="l"/>
              </a:tabLst>
            </a:pPr>
            <a:r>
              <a:rPr sz="2800" spc="-20" dirty="0">
                <a:latin typeface="Calibri"/>
                <a:cs typeface="Calibri"/>
              </a:rPr>
              <a:t>Weakness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tingling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sensations,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especially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legs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arms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worsening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spreading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other parts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body</a:t>
            </a:r>
            <a:endParaRPr sz="2800">
              <a:latin typeface="Calibri"/>
              <a:cs typeface="Calibri"/>
            </a:endParaRPr>
          </a:p>
          <a:p>
            <a:pPr marL="271145" indent="-259079">
              <a:lnSpc>
                <a:spcPct val="100000"/>
              </a:lnSpc>
              <a:spcBef>
                <a:spcPts val="660"/>
              </a:spcBef>
              <a:buChar char="•"/>
              <a:tabLst>
                <a:tab pos="271780" algn="l"/>
              </a:tabLst>
            </a:pPr>
            <a:r>
              <a:rPr sz="2800" spc="-10" dirty="0">
                <a:latin typeface="Calibri"/>
                <a:cs typeface="Calibri"/>
              </a:rPr>
              <a:t>Difficulty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walking</a:t>
            </a:r>
            <a:endParaRPr sz="2800">
              <a:latin typeface="Calibri"/>
              <a:cs typeface="Calibri"/>
            </a:endParaRPr>
          </a:p>
          <a:p>
            <a:pPr marL="271145" indent="-259079">
              <a:lnSpc>
                <a:spcPts val="3190"/>
              </a:lnSpc>
              <a:spcBef>
                <a:spcPts val="660"/>
              </a:spcBef>
              <a:buChar char="•"/>
              <a:tabLst>
                <a:tab pos="271780" algn="l"/>
              </a:tabLst>
            </a:pPr>
            <a:r>
              <a:rPr sz="2800" spc="-10" dirty="0">
                <a:latin typeface="Calibri"/>
                <a:cs typeface="Calibri"/>
              </a:rPr>
              <a:t>Difficulty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facial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movements,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including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speaking,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chewing,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swallowing</a:t>
            </a:r>
            <a:endParaRPr sz="2800">
              <a:latin typeface="Calibri"/>
              <a:cs typeface="Calibri"/>
            </a:endParaRPr>
          </a:p>
          <a:p>
            <a:pPr marL="271145" indent="-259079">
              <a:lnSpc>
                <a:spcPct val="100000"/>
              </a:lnSpc>
              <a:spcBef>
                <a:spcPts val="675"/>
              </a:spcBef>
              <a:buChar char="•"/>
              <a:tabLst>
                <a:tab pos="271780" algn="l"/>
              </a:tabLst>
            </a:pPr>
            <a:r>
              <a:rPr sz="2800" spc="-10" dirty="0">
                <a:latin typeface="Calibri"/>
                <a:cs typeface="Calibri"/>
              </a:rPr>
              <a:t>Double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vision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inability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eyes</a:t>
            </a:r>
            <a:endParaRPr sz="2800">
              <a:latin typeface="Calibri"/>
              <a:cs typeface="Calibri"/>
            </a:endParaRPr>
          </a:p>
          <a:p>
            <a:pPr marL="271145" indent="-259079">
              <a:lnSpc>
                <a:spcPct val="100000"/>
              </a:lnSpc>
              <a:spcBef>
                <a:spcPts val="660"/>
              </a:spcBef>
              <a:buChar char="•"/>
              <a:tabLst>
                <a:tab pos="271780" algn="l"/>
              </a:tabLst>
            </a:pPr>
            <a:r>
              <a:rPr sz="2800" spc="-10" dirty="0">
                <a:latin typeface="Calibri"/>
                <a:cs typeface="Calibri"/>
              </a:rPr>
              <a:t>Difficulty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bladder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control</a:t>
            </a:r>
            <a:r>
              <a:rPr sz="2800" spc="-5" dirty="0">
                <a:latin typeface="Calibri"/>
                <a:cs typeface="Calibri"/>
              </a:rPr>
              <a:t> 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bowel</a:t>
            </a:r>
            <a:r>
              <a:rPr sz="2800" spc="-5" dirty="0">
                <a:latin typeface="Calibri"/>
                <a:cs typeface="Calibri"/>
              </a:rPr>
              <a:t> function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0832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0675" y="5900161"/>
            <a:ext cx="2332936" cy="64084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85266" y="1469897"/>
            <a:ext cx="11208385" cy="0"/>
          </a:xfrm>
          <a:custGeom>
            <a:avLst/>
            <a:gdLst/>
            <a:ahLst/>
            <a:cxnLst/>
            <a:rect l="l" t="t" r="r" b="b"/>
            <a:pathLst>
              <a:path w="11208385">
                <a:moveTo>
                  <a:pt x="0" y="0"/>
                </a:moveTo>
                <a:lnTo>
                  <a:pt x="11208131" y="0"/>
                </a:lnTo>
              </a:path>
            </a:pathLst>
          </a:custGeom>
          <a:ln w="28575">
            <a:solidFill>
              <a:srgbClr val="C40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75589"/>
            <a:ext cx="7460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Calibri"/>
                <a:cs typeface="Calibri"/>
              </a:rPr>
              <a:t>Return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to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School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Guidance-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AAP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1058" y="1707918"/>
            <a:ext cx="9855835" cy="32232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1B1F27"/>
                </a:solidFill>
                <a:latin typeface="Calibri"/>
                <a:cs typeface="Calibri"/>
              </a:rPr>
              <a:t>Strongly</a:t>
            </a:r>
            <a:r>
              <a:rPr sz="2800" spc="10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B1F27"/>
                </a:solidFill>
                <a:latin typeface="Calibri"/>
                <a:cs typeface="Calibri"/>
              </a:rPr>
              <a:t>recommends</a:t>
            </a:r>
            <a:r>
              <a:rPr sz="2800" spc="30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B1F27"/>
                </a:solidFill>
                <a:latin typeface="Calibri"/>
                <a:cs typeface="Calibri"/>
              </a:rPr>
              <a:t>in-person</a:t>
            </a:r>
            <a:r>
              <a:rPr sz="2800" spc="45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B1F27"/>
                </a:solidFill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1B1F27"/>
                </a:solidFill>
                <a:latin typeface="Calibri"/>
                <a:cs typeface="Calibri"/>
              </a:rPr>
              <a:t>Urges</a:t>
            </a:r>
            <a:r>
              <a:rPr sz="2800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B1F27"/>
                </a:solidFill>
                <a:latin typeface="Calibri"/>
                <a:cs typeface="Calibri"/>
              </a:rPr>
              <a:t>all</a:t>
            </a:r>
            <a:r>
              <a:rPr sz="2800" spc="-15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B1F27"/>
                </a:solidFill>
                <a:latin typeface="Calibri"/>
                <a:cs typeface="Calibri"/>
              </a:rPr>
              <a:t>who</a:t>
            </a:r>
            <a:r>
              <a:rPr sz="2800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B1F27"/>
                </a:solidFill>
                <a:latin typeface="Calibri"/>
                <a:cs typeface="Calibri"/>
              </a:rPr>
              <a:t>are</a:t>
            </a:r>
            <a:r>
              <a:rPr sz="2800" spc="5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B1F27"/>
                </a:solidFill>
                <a:latin typeface="Calibri"/>
                <a:cs typeface="Calibri"/>
              </a:rPr>
              <a:t>eligible</a:t>
            </a:r>
            <a:r>
              <a:rPr sz="2800" spc="-10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B1F27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1B1F27"/>
                </a:solidFill>
                <a:latin typeface="Calibri"/>
                <a:cs typeface="Calibri"/>
              </a:rPr>
              <a:t> be </a:t>
            </a:r>
            <a:r>
              <a:rPr sz="2800" spc="-15" dirty="0">
                <a:solidFill>
                  <a:srgbClr val="1B1F27"/>
                </a:solidFill>
                <a:latin typeface="Calibri"/>
                <a:cs typeface="Calibri"/>
              </a:rPr>
              <a:t>vaccinated</a:t>
            </a:r>
            <a:r>
              <a:rPr sz="2800" spc="5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B1F27"/>
                </a:solidFill>
                <a:latin typeface="Calibri"/>
                <a:cs typeface="Calibri"/>
              </a:rPr>
              <a:t>against</a:t>
            </a:r>
            <a:r>
              <a:rPr sz="2800" spc="10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B1F27"/>
                </a:solidFill>
                <a:latin typeface="Calibri"/>
                <a:cs typeface="Calibri"/>
              </a:rPr>
              <a:t>COVID-19</a:t>
            </a:r>
            <a:endParaRPr sz="2800">
              <a:latin typeface="Calibri"/>
              <a:cs typeface="Calibri"/>
            </a:endParaRPr>
          </a:p>
          <a:p>
            <a:pPr marL="241300" marR="5715" indent="-228600" algn="just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Recommends everyone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older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than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age 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2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wear masks, 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regardless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of </a:t>
            </a:r>
            <a:r>
              <a:rPr sz="2800" spc="-6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vaccination</a:t>
            </a: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status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1B1F27"/>
                </a:solidFill>
                <a:latin typeface="Calibri"/>
                <a:cs typeface="Calibri"/>
              </a:rPr>
              <a:t>“Combining </a:t>
            </a:r>
            <a:r>
              <a:rPr sz="2800" spc="-30" dirty="0">
                <a:solidFill>
                  <a:srgbClr val="1B1F27"/>
                </a:solidFill>
                <a:latin typeface="Calibri"/>
                <a:cs typeface="Calibri"/>
              </a:rPr>
              <a:t>layers </a:t>
            </a:r>
            <a:r>
              <a:rPr sz="2800" spc="-5" dirty="0">
                <a:solidFill>
                  <a:srgbClr val="1B1F27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1B1F27"/>
                </a:solidFill>
                <a:latin typeface="Calibri"/>
                <a:cs typeface="Calibri"/>
              </a:rPr>
              <a:t>protection </a:t>
            </a:r>
            <a:r>
              <a:rPr sz="2800" spc="-10" dirty="0">
                <a:solidFill>
                  <a:srgbClr val="1B1F27"/>
                </a:solidFill>
                <a:latin typeface="Calibri"/>
                <a:cs typeface="Calibri"/>
              </a:rPr>
              <a:t>that </a:t>
            </a:r>
            <a:r>
              <a:rPr sz="2800" spc="-5" dirty="0">
                <a:solidFill>
                  <a:srgbClr val="1B1F27"/>
                </a:solidFill>
                <a:latin typeface="Calibri"/>
                <a:cs typeface="Calibri"/>
              </a:rPr>
              <a:t>include </a:t>
            </a:r>
            <a:r>
              <a:rPr sz="2800" spc="-10" dirty="0">
                <a:solidFill>
                  <a:srgbClr val="1B1F27"/>
                </a:solidFill>
                <a:latin typeface="Calibri"/>
                <a:cs typeface="Calibri"/>
              </a:rPr>
              <a:t>vaccinations, </a:t>
            </a:r>
            <a:r>
              <a:rPr sz="2800" spc="-5" dirty="0">
                <a:solidFill>
                  <a:srgbClr val="1B1F27"/>
                </a:solidFill>
                <a:latin typeface="Calibri"/>
                <a:cs typeface="Calibri"/>
              </a:rPr>
              <a:t>masking </a:t>
            </a:r>
            <a:r>
              <a:rPr sz="2800" spc="-620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B1F27"/>
                </a:solidFill>
                <a:latin typeface="Calibri"/>
                <a:cs typeface="Calibri"/>
              </a:rPr>
              <a:t>and clean </a:t>
            </a:r>
            <a:r>
              <a:rPr sz="2800" spc="-10" dirty="0">
                <a:solidFill>
                  <a:srgbClr val="1B1F27"/>
                </a:solidFill>
                <a:latin typeface="Calibri"/>
                <a:cs typeface="Calibri"/>
              </a:rPr>
              <a:t>hands </a:t>
            </a:r>
            <a:r>
              <a:rPr sz="2800" spc="-5" dirty="0">
                <a:solidFill>
                  <a:srgbClr val="1B1F27"/>
                </a:solidFill>
                <a:latin typeface="Calibri"/>
                <a:cs typeface="Calibri"/>
              </a:rPr>
              <a:t>will </a:t>
            </a:r>
            <a:r>
              <a:rPr sz="2800" spc="-25" dirty="0">
                <a:solidFill>
                  <a:srgbClr val="1B1F27"/>
                </a:solidFill>
                <a:latin typeface="Calibri"/>
                <a:cs typeface="Calibri"/>
              </a:rPr>
              <a:t>make </a:t>
            </a:r>
            <a:r>
              <a:rPr sz="2800" spc="-15" dirty="0">
                <a:solidFill>
                  <a:srgbClr val="1B1F27"/>
                </a:solidFill>
                <a:latin typeface="Calibri"/>
                <a:cs typeface="Calibri"/>
              </a:rPr>
              <a:t>in-person </a:t>
            </a:r>
            <a:r>
              <a:rPr sz="2800" spc="-5" dirty="0">
                <a:solidFill>
                  <a:srgbClr val="1B1F27"/>
                </a:solidFill>
                <a:latin typeface="Calibri"/>
                <a:cs typeface="Calibri"/>
              </a:rPr>
              <a:t>learning </a:t>
            </a:r>
            <a:r>
              <a:rPr sz="2800" spc="-25" dirty="0">
                <a:solidFill>
                  <a:srgbClr val="1B1F27"/>
                </a:solidFill>
                <a:latin typeface="Calibri"/>
                <a:cs typeface="Calibri"/>
              </a:rPr>
              <a:t>safe </a:t>
            </a:r>
            <a:r>
              <a:rPr sz="2800" spc="-5" dirty="0">
                <a:solidFill>
                  <a:srgbClr val="1B1F27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1B1F27"/>
                </a:solidFill>
                <a:latin typeface="Calibri"/>
                <a:cs typeface="Calibri"/>
              </a:rPr>
              <a:t>possible </a:t>
            </a:r>
            <a:r>
              <a:rPr sz="2800" spc="-30" dirty="0">
                <a:solidFill>
                  <a:srgbClr val="1B1F27"/>
                </a:solidFill>
                <a:latin typeface="Calibri"/>
                <a:cs typeface="Calibri"/>
              </a:rPr>
              <a:t>for </a:t>
            </a:r>
            <a:r>
              <a:rPr sz="2800" spc="-25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1B1F27"/>
                </a:solidFill>
                <a:latin typeface="Calibri"/>
                <a:cs typeface="Calibri"/>
              </a:rPr>
              <a:t>everyone.”-</a:t>
            </a:r>
            <a:r>
              <a:rPr sz="2800" spc="25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B1F27"/>
                </a:solidFill>
                <a:latin typeface="Calibri"/>
                <a:cs typeface="Calibri"/>
              </a:rPr>
              <a:t>Sonja</a:t>
            </a:r>
            <a:r>
              <a:rPr sz="2000" spc="-25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B1F27"/>
                </a:solidFill>
                <a:latin typeface="Calibri"/>
                <a:cs typeface="Calibri"/>
              </a:rPr>
              <a:t>O’Leary, MD,</a:t>
            </a:r>
            <a:r>
              <a:rPr sz="2000" spc="-25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rgbClr val="1B1F27"/>
                </a:solidFill>
                <a:latin typeface="Calibri"/>
                <a:cs typeface="Calibri"/>
              </a:rPr>
              <a:t>FAAP,</a:t>
            </a:r>
            <a:r>
              <a:rPr sz="2000" spc="5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B1F27"/>
                </a:solidFill>
                <a:latin typeface="Calibri"/>
                <a:cs typeface="Calibri"/>
              </a:rPr>
              <a:t>chair</a:t>
            </a:r>
            <a:r>
              <a:rPr sz="2000" spc="-5" dirty="0">
                <a:solidFill>
                  <a:srgbClr val="1B1F27"/>
                </a:solidFill>
                <a:latin typeface="Calibri"/>
                <a:cs typeface="Calibri"/>
              </a:rPr>
              <a:t> of</a:t>
            </a:r>
            <a:r>
              <a:rPr sz="2000" dirty="0">
                <a:solidFill>
                  <a:srgbClr val="1B1F27"/>
                </a:solidFill>
                <a:latin typeface="Calibri"/>
                <a:cs typeface="Calibri"/>
              </a:rPr>
              <a:t> the</a:t>
            </a:r>
            <a:r>
              <a:rPr sz="2000" spc="-10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B1F27"/>
                </a:solidFill>
                <a:latin typeface="Calibri"/>
                <a:cs typeface="Calibri"/>
              </a:rPr>
              <a:t>AAP </a:t>
            </a:r>
            <a:r>
              <a:rPr sz="2000" spc="-5" dirty="0">
                <a:solidFill>
                  <a:srgbClr val="1B1F27"/>
                </a:solidFill>
                <a:latin typeface="Calibri"/>
                <a:cs typeface="Calibri"/>
              </a:rPr>
              <a:t>Council</a:t>
            </a:r>
            <a:r>
              <a:rPr sz="2000" spc="-20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B1F27"/>
                </a:solidFill>
                <a:latin typeface="Calibri"/>
                <a:cs typeface="Calibri"/>
              </a:rPr>
              <a:t>on</a:t>
            </a:r>
            <a:r>
              <a:rPr sz="2000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B1F27"/>
                </a:solidFill>
                <a:latin typeface="Calibri"/>
                <a:cs typeface="Calibri"/>
              </a:rPr>
              <a:t>School</a:t>
            </a:r>
            <a:r>
              <a:rPr sz="2000" spc="-30" dirty="0">
                <a:solidFill>
                  <a:srgbClr val="1B1F2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B1F27"/>
                </a:solidFill>
                <a:latin typeface="Calibri"/>
                <a:cs typeface="Calibri"/>
              </a:rPr>
              <a:t>Health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3574" y="314325"/>
            <a:ext cx="101669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5" dirty="0">
                <a:solidFill>
                  <a:srgbClr val="7E7E7E"/>
                </a:solidFill>
                <a:latin typeface="Calibri"/>
                <a:cs typeface="Calibri"/>
              </a:rPr>
              <a:t>American</a:t>
            </a:r>
            <a:r>
              <a:rPr sz="1700" i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7E7E7E"/>
                </a:solidFill>
                <a:latin typeface="Calibri"/>
                <a:cs typeface="Calibri"/>
              </a:rPr>
              <a:t>Academy</a:t>
            </a:r>
            <a:r>
              <a:rPr sz="1700" i="1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sz="1700" i="1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solidFill>
                  <a:srgbClr val="7E7E7E"/>
                </a:solidFill>
                <a:latin typeface="Calibri"/>
                <a:cs typeface="Calibri"/>
              </a:rPr>
              <a:t>Pediatrics</a:t>
            </a:r>
            <a:r>
              <a:rPr sz="1700" i="1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solidFill>
                  <a:srgbClr val="7E7E7E"/>
                </a:solidFill>
                <a:latin typeface="Calibri"/>
                <a:cs typeface="Calibri"/>
              </a:rPr>
              <a:t>(AAP)</a:t>
            </a:r>
            <a:r>
              <a:rPr sz="1700" i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solidFill>
                  <a:srgbClr val="7E7E7E"/>
                </a:solidFill>
                <a:latin typeface="Calibri"/>
                <a:cs typeface="Calibri"/>
              </a:rPr>
              <a:t>Updated</a:t>
            </a:r>
            <a:r>
              <a:rPr sz="1700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solidFill>
                  <a:srgbClr val="7E7E7E"/>
                </a:solidFill>
                <a:latin typeface="Calibri"/>
                <a:cs typeface="Calibri"/>
              </a:rPr>
              <a:t>Recommendations</a:t>
            </a:r>
            <a:r>
              <a:rPr sz="1700" i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i="1" spc="-15" dirty="0">
                <a:solidFill>
                  <a:srgbClr val="7E7E7E"/>
                </a:solidFill>
                <a:latin typeface="Calibri"/>
                <a:cs typeface="Calibri"/>
              </a:rPr>
              <a:t>for</a:t>
            </a:r>
            <a:r>
              <a:rPr sz="1700" i="1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solidFill>
                  <a:srgbClr val="7E7E7E"/>
                </a:solidFill>
                <a:latin typeface="Calibri"/>
                <a:cs typeface="Calibri"/>
              </a:rPr>
              <a:t>Opening</a:t>
            </a:r>
            <a:r>
              <a:rPr sz="1700" i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solidFill>
                  <a:srgbClr val="7E7E7E"/>
                </a:solidFill>
                <a:latin typeface="Calibri"/>
                <a:cs typeface="Calibri"/>
              </a:rPr>
              <a:t>Schools</a:t>
            </a:r>
            <a:r>
              <a:rPr sz="1700" i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7E7E7E"/>
                </a:solidFill>
                <a:latin typeface="Calibri"/>
                <a:cs typeface="Calibri"/>
              </a:rPr>
              <a:t>in </a:t>
            </a:r>
            <a:r>
              <a:rPr sz="1700" i="1" spc="-10" dirty="0">
                <a:solidFill>
                  <a:srgbClr val="7E7E7E"/>
                </a:solidFill>
                <a:latin typeface="Calibri"/>
                <a:cs typeface="Calibri"/>
              </a:rPr>
              <a:t>Fall</a:t>
            </a:r>
            <a:r>
              <a:rPr sz="1700" i="1" dirty="0">
                <a:solidFill>
                  <a:srgbClr val="7E7E7E"/>
                </a:solidFill>
                <a:latin typeface="Calibri"/>
                <a:cs typeface="Calibri"/>
              </a:rPr>
              <a:t> 2021.</a:t>
            </a:r>
            <a:r>
              <a:rPr sz="1700" i="1" spc="39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7E7E7E"/>
                </a:solidFill>
                <a:latin typeface="Calibri"/>
                <a:cs typeface="Calibri"/>
              </a:rPr>
              <a:t>Issued</a:t>
            </a:r>
            <a:r>
              <a:rPr sz="1700" i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7E7E7E"/>
                </a:solidFill>
                <a:latin typeface="Calibri"/>
                <a:cs typeface="Calibri"/>
              </a:rPr>
              <a:t>7/19/21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4128" y="595883"/>
            <a:ext cx="2836164" cy="8641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61058" y="5776976"/>
            <a:ext cx="70973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Calibri"/>
                <a:cs typeface="Calibri"/>
                <a:hlinkClick r:id="rId5"/>
              </a:rPr>
              <a:t>https://services.aap.org/en/news-room/news-releases/aap/2021/american-academy- </a:t>
            </a:r>
            <a:r>
              <a:rPr sz="1600" spc="-350" dirty="0">
                <a:solidFill>
                  <a:srgbClr val="944F7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600" u="sng" spc="-10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Calibri"/>
                <a:cs typeface="Calibri"/>
                <a:hlinkClick r:id="rId5"/>
              </a:rPr>
              <a:t>of-pediatrics-updates-recommendations-for-opening-schools-in-fall-2021/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815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Syncytial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childhood illness</a:t>
            </a:r>
          </a:p>
          <a:p>
            <a:r>
              <a:rPr lang="en-US" dirty="0"/>
              <a:t>Annual outbreaks in all ages</a:t>
            </a:r>
          </a:p>
          <a:p>
            <a:r>
              <a:rPr lang="en-US" dirty="0"/>
              <a:t>Most often seen in fall, winter and spring</a:t>
            </a:r>
          </a:p>
          <a:p>
            <a:r>
              <a:rPr lang="en-US" dirty="0"/>
              <a:t>One of many viruses that causes the common cold</a:t>
            </a:r>
          </a:p>
          <a:p>
            <a:r>
              <a:rPr lang="en-US" dirty="0"/>
              <a:t>May also cause pneumonia and lower respiratory disease in infants and young children, and may lead to hospitalization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2622" y="6380586"/>
            <a:ext cx="432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https://www.cdc.gov/rsv/clinical/index.html</a:t>
            </a:r>
          </a:p>
        </p:txBody>
      </p:sp>
    </p:spTree>
    <p:extLst>
      <p:ext uri="{BB962C8B-B14F-4D97-AF65-F5344CB8AC3E}">
        <p14:creationId xmlns:p14="http://schemas.microsoft.com/office/powerpoint/2010/main" val="338982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362021"/>
            <a:ext cx="11801711" cy="5137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2046" y="6301042"/>
            <a:ext cx="5899727" cy="38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https://www.cdc.gov/surveillance/nrevss/rsv/natl-trend.html</a:t>
            </a:r>
          </a:p>
        </p:txBody>
      </p:sp>
    </p:spTree>
    <p:extLst>
      <p:ext uri="{BB962C8B-B14F-4D97-AF65-F5344CB8AC3E}">
        <p14:creationId xmlns:p14="http://schemas.microsoft.com/office/powerpoint/2010/main" val="1509792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4646" y="3623310"/>
            <a:ext cx="106758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2020 – 2021 season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October 2020 – May 2021 = 28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17 children / 11 adults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4 ICU admissions, 2 pregnant women</a:t>
            </a:r>
          </a:p>
          <a:p>
            <a:pPr lvl="2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June 2021 – Present = 76 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61 children / 15 adults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13 ICU admissions , 3 pregnant women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deaths reported during Oct – May season or during summer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9133" b="45676"/>
          <a:stretch/>
        </p:blipFill>
        <p:spPr>
          <a:xfrm>
            <a:off x="164124" y="51679"/>
            <a:ext cx="12290362" cy="37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9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93DF4-326D-4D1E-B8A6-B01B54133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3B67B-A236-4141-A57E-5B7295C39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983" y="4255260"/>
            <a:ext cx="9562838" cy="1867244"/>
          </a:xfrm>
        </p:spPr>
        <p:txBody>
          <a:bodyPr/>
          <a:lstStyle/>
          <a:p>
            <a:r>
              <a:rPr lang="en-US" dirty="0"/>
              <a:t>mdh.ipcovid@maryland.gov</a:t>
            </a:r>
          </a:p>
        </p:txBody>
      </p:sp>
    </p:spTree>
    <p:extLst>
      <p:ext uri="{BB962C8B-B14F-4D97-AF65-F5344CB8AC3E}">
        <p14:creationId xmlns:p14="http://schemas.microsoft.com/office/powerpoint/2010/main" val="143284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7970375" y="6626241"/>
            <a:ext cx="6346513" cy="30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7/23/21</a:t>
            </a: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23945-1060-47B6-B798-008DA7829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29" y="1655542"/>
            <a:ext cx="11846830" cy="37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7768380" y="1126692"/>
            <a:ext cx="6169351" cy="255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7/23/21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E553EA-52F8-4848-86FE-ACD7866C8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5" y="1486599"/>
            <a:ext cx="10200505" cy="50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6952859" y="2221594"/>
            <a:ext cx="4400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Accessed7/92021 and 7/23/2021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59968-916B-41E3-9CA3-FCF26A50D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25" y="1574787"/>
            <a:ext cx="6492681" cy="1932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2ABC09-247D-47AA-A4E3-11B17E614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25" y="3739223"/>
            <a:ext cx="8710355" cy="26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66" y="2086020"/>
            <a:ext cx="1007165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792" y="6464684"/>
            <a:ext cx="109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r>
              <a:rPr lang="en-US" dirty="0"/>
              <a:t> Updated 7/23/2021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DFADDD-CB20-435E-99CA-0E2AFAE0E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97" y="1437773"/>
            <a:ext cx="7194352" cy="499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2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7/23/2021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Cases: 465,326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288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9,582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43,978</a:t>
            </a:r>
          </a:p>
          <a:p>
            <a:pPr lvl="1"/>
            <a:r>
              <a:rPr lang="en-US" sz="2800" dirty="0"/>
              <a:t>Current: 163 (up 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3.5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Percent Positivity:  1.79%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C882DA-E5ED-4D1B-BD54-44F9C2D76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18" y="1771550"/>
            <a:ext cx="6979715" cy="40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8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7110552" y="997817"/>
            <a:ext cx="635052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7/23/21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20090-491E-4B6E-8F4E-82E6DE5F4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91298"/>
            <a:ext cx="8463844" cy="49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170835" y="6575832"/>
            <a:ext cx="5503048" cy="28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7/23/21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E8D27-C61C-44F5-AFC4-A26EE6DB1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22654"/>
            <a:ext cx="8373533" cy="50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43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EF910B-F875-4586-AC37-2471F9DE1332}"/>
</file>

<file path=customXml/itemProps2.xml><?xml version="1.0" encoding="utf-8"?>
<ds:datastoreItem xmlns:ds="http://schemas.openxmlformats.org/officeDocument/2006/customXml" ds:itemID="{E54235ED-98B7-4592-AE54-71A1178AC1AB}"/>
</file>

<file path=customXml/itemProps3.xml><?xml version="1.0" encoding="utf-8"?>
<ds:datastoreItem xmlns:ds="http://schemas.openxmlformats.org/officeDocument/2006/customXml" ds:itemID="{28DAEA2F-87E9-4B10-AB8A-FB416C69D6CC}"/>
</file>

<file path=docProps/app.xml><?xml version="1.0" encoding="utf-8"?>
<Properties xmlns="http://schemas.openxmlformats.org/officeDocument/2006/extended-properties" xmlns:vt="http://schemas.openxmlformats.org/officeDocument/2006/docPropsVTypes">
  <TotalTime>29222</TotalTime>
  <Words>915</Words>
  <Application>Microsoft Office PowerPoint</Application>
  <PresentationFormat>Widescreen</PresentationFormat>
  <Paragraphs>144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Office Theme</vt:lpstr>
      <vt:lpstr>Maryland Situation Update on  Coronavirus Disease (COVID-19) for BHA</vt:lpstr>
      <vt:lpstr>Call Agenda </vt:lpstr>
      <vt:lpstr>Worldwide: COVID-19</vt:lpstr>
      <vt:lpstr>Worldwide: COVID-19</vt:lpstr>
      <vt:lpstr>US Case Counts and Rates</vt:lpstr>
      <vt:lpstr>Number of Cases Reported in the USA, by Day</vt:lpstr>
      <vt:lpstr>Maryland: COVID-19 Cases </vt:lpstr>
      <vt:lpstr>Maryland: COVID-19</vt:lpstr>
      <vt:lpstr>Maryland: COVID-19</vt:lpstr>
      <vt:lpstr>Maryland: COVID-19</vt:lpstr>
      <vt:lpstr>Maryland: COVID-19</vt:lpstr>
      <vt:lpstr>Maryland: COVID-19</vt:lpstr>
      <vt:lpstr>US: COVID-19 Vaccinations</vt:lpstr>
      <vt:lpstr>Maryland Vaccine Dashboard</vt:lpstr>
      <vt:lpstr>US: Delta Variant</vt:lpstr>
      <vt:lpstr>US: Delta Variant</vt:lpstr>
      <vt:lpstr>Maryland:  Delta Variant</vt:lpstr>
      <vt:lpstr>FDA Johnson &amp; Johnson Factsheets Updated</vt:lpstr>
      <vt:lpstr>FDA J&amp;J Warning –EUA Fact Sheet for Vaccine  Recipients</vt:lpstr>
      <vt:lpstr>FDA J&amp;J Warning –EUA Fact Sheet for Vaccine  Recipients</vt:lpstr>
      <vt:lpstr>Return to School Guidance- AAP</vt:lpstr>
      <vt:lpstr>Respiratory Syncytial Virus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914</cp:revision>
  <cp:lastPrinted>2020-02-04T16:27:31Z</cp:lastPrinted>
  <dcterms:created xsi:type="dcterms:W3CDTF">2018-02-09T13:05:01Z</dcterms:created>
  <dcterms:modified xsi:type="dcterms:W3CDTF">2021-07-23T14:28:44Z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