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313" r:id="rId3"/>
    <p:sldId id="615" r:id="rId4"/>
    <p:sldId id="656" r:id="rId5"/>
    <p:sldId id="659" r:id="rId6"/>
    <p:sldId id="658" r:id="rId7"/>
    <p:sldId id="661" r:id="rId8"/>
    <p:sldId id="655" r:id="rId9"/>
    <p:sldId id="662" r:id="rId10"/>
    <p:sldId id="636" r:id="rId11"/>
    <p:sldId id="637" r:id="rId12"/>
    <p:sldId id="638" r:id="rId13"/>
    <p:sldId id="639" r:id="rId14"/>
    <p:sldId id="641" r:id="rId15"/>
    <p:sldId id="642" r:id="rId16"/>
    <p:sldId id="675" r:id="rId17"/>
    <p:sldId id="645" r:id="rId18"/>
    <p:sldId id="646" r:id="rId19"/>
    <p:sldId id="649" r:id="rId20"/>
    <p:sldId id="660" r:id="rId21"/>
    <p:sldId id="663" r:id="rId22"/>
    <p:sldId id="664" r:id="rId23"/>
    <p:sldId id="657" r:id="rId24"/>
    <p:sldId id="339" r:id="rId25"/>
    <p:sldId id="340" r:id="rId26"/>
    <p:sldId id="674" r:id="rId27"/>
    <p:sldId id="342" r:id="rId28"/>
    <p:sldId id="497" r:id="rId29"/>
    <p:sldId id="374" r:id="rId30"/>
    <p:sldId id="634" r:id="rId31"/>
    <p:sldId id="671" r:id="rId32"/>
    <p:sldId id="672" r:id="rId33"/>
    <p:sldId id="673" r:id="rId34"/>
    <p:sldId id="588" r:id="rId35"/>
    <p:sldId id="643" r:id="rId36"/>
    <p:sldId id="667" r:id="rId37"/>
    <p:sldId id="297" r:id="rId38"/>
    <p:sldId id="274"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92" d="100"/>
          <a:sy n="92" d="100"/>
        </p:scale>
        <p:origin x="6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7/10/2020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coronavirus/2019-ncov/if-you-are-sick/quarantine.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dc.gov/coronavirus/2019-ncov/symptoms-testing/symptoms.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 million new cases this week</a:t>
            </a:r>
          </a:p>
        </p:txBody>
      </p:sp>
      <p:sp>
        <p:nvSpPr>
          <p:cNvPr id="4" name="Slide Number Placeholder 3"/>
          <p:cNvSpPr>
            <a:spLocks noGrp="1"/>
          </p:cNvSpPr>
          <p:nvPr>
            <p:ph type="sldNum" sz="quarter" idx="10"/>
          </p:nvPr>
        </p:nvSpPr>
        <p:spPr/>
        <p:txBody>
          <a:bodyPr/>
          <a:lstStyle/>
          <a:p>
            <a:fld id="{C368579C-EAC7-0B4D-AE5F-5E3A5B26F7DD}" type="slidenum">
              <a:rPr lang="en-US" smtClean="0"/>
              <a:t>24</a:t>
            </a:fld>
            <a:endParaRPr lang="en-US"/>
          </a:p>
        </p:txBody>
      </p:sp>
    </p:spTree>
    <p:extLst>
      <p:ext uri="{BB962C8B-B14F-4D97-AF65-F5344CB8AC3E}">
        <p14:creationId xmlns:p14="http://schemas.microsoft.com/office/powerpoint/2010/main" val="272370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2155572 last week</a:t>
            </a:r>
          </a:p>
        </p:txBody>
      </p:sp>
      <p:sp>
        <p:nvSpPr>
          <p:cNvPr id="4" name="Slide Number Placeholder 3"/>
          <p:cNvSpPr>
            <a:spLocks noGrp="1"/>
          </p:cNvSpPr>
          <p:nvPr>
            <p:ph type="sldNum" sz="quarter" idx="10"/>
          </p:nvPr>
        </p:nvSpPr>
        <p:spPr/>
        <p:txBody>
          <a:bodyPr/>
          <a:lstStyle/>
          <a:p>
            <a:fld id="{C368579C-EAC7-0B4D-AE5F-5E3A5B26F7DD}" type="slidenum">
              <a:rPr lang="en-US" smtClean="0"/>
              <a:t>25</a:t>
            </a:fld>
            <a:endParaRPr lang="en-US"/>
          </a:p>
        </p:txBody>
      </p:sp>
    </p:spTree>
    <p:extLst>
      <p:ext uri="{BB962C8B-B14F-4D97-AF65-F5344CB8AC3E}">
        <p14:creationId xmlns:p14="http://schemas.microsoft.com/office/powerpoint/2010/main" val="74779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27</a:t>
            </a:fld>
            <a:endParaRPr lang="en-US"/>
          </a:p>
        </p:txBody>
      </p:sp>
    </p:spTree>
    <p:extLst>
      <p:ext uri="{BB962C8B-B14F-4D97-AF65-F5344CB8AC3E}">
        <p14:creationId xmlns:p14="http://schemas.microsoft.com/office/powerpoint/2010/main" val="93436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8579C-EAC7-0B4D-AE5F-5E3A5B26F7DD}" type="slidenum">
              <a:rPr lang="en-US" smtClean="0"/>
              <a:t>37</a:t>
            </a:fld>
            <a:endParaRPr lang="en-US"/>
          </a:p>
        </p:txBody>
      </p:sp>
    </p:spTree>
    <p:extLst>
      <p:ext uri="{BB962C8B-B14F-4D97-AF65-F5344CB8AC3E}">
        <p14:creationId xmlns:p14="http://schemas.microsoft.com/office/powerpoint/2010/main" val="755501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38</a:t>
            </a:fld>
            <a:endParaRPr lang="en-US"/>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working with them to interrupt disease spread. This includes asking people with COVID-19 to </a:t>
            </a:r>
            <a:r>
              <a:rPr lang="en-US" sz="1200" b="0" i="0" u="sng" kern="1200" dirty="0">
                <a:solidFill>
                  <a:schemeClr val="tx1"/>
                </a:solidFill>
                <a:effectLst/>
                <a:latin typeface="+mn-lt"/>
                <a:ea typeface="+mn-ea"/>
                <a:cs typeface="+mn-cs"/>
                <a:hlinkClick r:id="rId3"/>
              </a:rPr>
              <a:t>isolate</a:t>
            </a:r>
            <a:r>
              <a:rPr lang="en-US" sz="1200" b="0" i="0" kern="1200" dirty="0">
                <a:solidFill>
                  <a:schemeClr val="tx1"/>
                </a:solidFill>
                <a:effectLst/>
                <a:latin typeface="+mn-lt"/>
                <a:ea typeface="+mn-ea"/>
                <a:cs typeface="+mn-cs"/>
              </a:rPr>
              <a:t> and their contacts to </a:t>
            </a:r>
            <a:r>
              <a:rPr lang="en-US" sz="1200" b="0" i="0" u="sng" kern="1200" dirty="0">
                <a:solidFill>
                  <a:schemeClr val="tx1"/>
                </a:solidFill>
                <a:effectLst/>
                <a:latin typeface="+mn-lt"/>
                <a:ea typeface="+mn-ea"/>
                <a:cs typeface="+mn-cs"/>
                <a:hlinkClick r:id="rId3"/>
              </a:rPr>
              <a:t>quarantine</a:t>
            </a:r>
            <a:r>
              <a:rPr lang="en-US" sz="1200" b="0" i="0" kern="1200" dirty="0">
                <a:solidFill>
                  <a:schemeClr val="tx1"/>
                </a:solidFill>
                <a:effectLst/>
                <a:latin typeface="+mn-lt"/>
                <a:ea typeface="+mn-ea"/>
                <a:cs typeface="+mn-cs"/>
              </a:rPr>
              <a:t> at home voluntarily.</a:t>
            </a:r>
          </a:p>
          <a:p>
            <a:r>
              <a:rPr lang="en-US" sz="1200" b="0" i="0" kern="1200" dirty="0">
                <a:solidFill>
                  <a:schemeClr val="tx1"/>
                </a:solidFill>
                <a:effectLst/>
                <a:latin typeface="+mn-lt"/>
                <a:ea typeface="+mn-ea"/>
                <a:cs typeface="+mn-cs"/>
              </a:rPr>
              <a:t>To prevent the further spread of disease, people who had contact with someone with COVID-19 are encouraged to stay home and maintain social distance (at least 6 feet) from others until 14 days after their last exposure to a person with COVID-19. Contacts should monitor themselves by checking their temperature twice daily and watching for </a:t>
            </a:r>
            <a:r>
              <a:rPr lang="en-US" sz="1200" b="0" i="0" u="sng" kern="1200" dirty="0">
                <a:solidFill>
                  <a:schemeClr val="tx1"/>
                </a:solidFill>
                <a:effectLst/>
                <a:latin typeface="+mn-lt"/>
                <a:ea typeface="+mn-ea"/>
                <a:cs typeface="+mn-cs"/>
                <a:hlinkClick r:id="rId4"/>
              </a:rPr>
              <a:t>symptoms of COVID-19</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4</a:t>
            </a:fld>
            <a:endParaRPr lang="en-US" dirty="0"/>
          </a:p>
        </p:txBody>
      </p:sp>
    </p:spTree>
    <p:extLst>
      <p:ext uri="{BB962C8B-B14F-4D97-AF65-F5344CB8AC3E}">
        <p14:creationId xmlns:p14="http://schemas.microsoft.com/office/powerpoint/2010/main" val="337746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520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059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74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84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68579C-EAC7-0B4D-AE5F-5E3A5B26F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06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32D189-9561-B349-9142-68706A7C32FC}" type="slidenum">
              <a:rPr lang="en-US" smtClean="0"/>
              <a:t>23</a:t>
            </a:fld>
            <a:endParaRPr lang="en-US" dirty="0"/>
          </a:p>
        </p:txBody>
      </p:sp>
    </p:spTree>
    <p:extLst>
      <p:ext uri="{BB962C8B-B14F-4D97-AF65-F5344CB8AC3E}">
        <p14:creationId xmlns:p14="http://schemas.microsoft.com/office/powerpoint/2010/main" val="3151746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hyperlink" Target="https://covidlink.maryland.gov/verify"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 Id="rId4" Type="http://schemas.openxmlformats.org/officeDocument/2006/relationships/image" Target="../media/image20.tmp"/></Relationships>
</file>

<file path=ppt/slides/_rels/slide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ronavirus.maryland.gov/pages/contact-trac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astho.org/COVID-19/Contact-Tracing-and-Disease-Intervention/" TargetMode="External"/><Relationship Id="rId5" Type="http://schemas.openxmlformats.org/officeDocument/2006/relationships/hyperlink" Target="https://coronavirus.jhu.edu/contact-tracing" TargetMode="External"/><Relationship Id="rId4" Type="http://schemas.openxmlformats.org/officeDocument/2006/relationships/hyperlink" Target="https://www.cdc.gov/coronavirus/2019-ncov/php/open-america/contact-tracing-resource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dc.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coronavirus.maryland.gov/pages/cdc-resource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coronavirus.maryland.gov/pages/cdc-resource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coronavirus/2019-ncov/daily-life-coping/youth-sports.html" TargetMode="External"/><Relationship Id="rId2" Type="http://schemas.openxmlformats.org/officeDocument/2006/relationships/hyperlink" Target="https://www.cdc.gov/coronavirus/2019-ncov/daily-life-coping/beaches-pools.html" TargetMode="External"/><Relationship Id="rId1" Type="http://schemas.openxmlformats.org/officeDocument/2006/relationships/slideLayout" Target="../slideLayouts/slideLayout2.xml"/><Relationship Id="rId5" Type="http://schemas.openxmlformats.org/officeDocument/2006/relationships/hyperlink" Target="https://www.youtube.com/watch?v=Nnxk5OGW8PA" TargetMode="External"/><Relationship Id="rId4" Type="http://schemas.openxmlformats.org/officeDocument/2006/relationships/hyperlink" Target="https://www.cdc.gov/coronavirus/2019-ncov/if-you-are-sick/parents-caregiver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coronavirus/2019-ncov/community/colleges-universities/ihe-testing.html" TargetMode="External"/><Relationship Id="rId2" Type="http://schemas.openxmlformats.org/officeDocument/2006/relationships/hyperlink" Target="https://www.cdc.gov/coronavirus/2019-ncov/community/homeless-shelters/testing.html" TargetMode="External"/><Relationship Id="rId1" Type="http://schemas.openxmlformats.org/officeDocument/2006/relationships/slideLayout" Target="../slideLayouts/slideLayout2.xml"/><Relationship Id="rId4" Type="http://schemas.openxmlformats.org/officeDocument/2006/relationships/hyperlink" Target="https://www.cdc.gov/coronavirus/2019-ncov/community/schools-childcare/k-12-testing.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dc.gov/coronavirus/2019-ncov/hcp/memory-care.html" TargetMode="External"/><Relationship Id="rId3" Type="http://schemas.openxmlformats.org/officeDocument/2006/relationships/hyperlink" Target="http://health.maryland.gov/coronavirus" TargetMode="External"/><Relationship Id="rId7" Type="http://schemas.openxmlformats.org/officeDocument/2006/relationships/hyperlink" Target="https://www.cdc.gov/coronavirus/2019-ncov/hcp/infection-control-faq.html?CDC_AA_refVal=https://www.cdc.gov/coronavirus/2019-ncov/infection-control/infection-prevention-control-faq.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cdc.gov/coronavirus/2019-nCoV/infection-control.html" TargetMode="External"/><Relationship Id="rId5" Type="http://schemas.openxmlformats.org/officeDocument/2006/relationships/hyperlink" Target="https://www.cdc.gov/coronavirus/2019-ncov/specific-groups/high-risk-complications.html" TargetMode="External"/><Relationship Id="rId4" Type="http://schemas.openxmlformats.org/officeDocument/2006/relationships/hyperlink" Target="https://health.maryland.gov/laboratories/Pages/Novel-Coronavirus.aspx"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dirty="0"/>
              <a:t>July 10, 2020</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6ADF1C-CF8B-4B47-9B97-AE769F93B50B}"/>
              </a:ext>
            </a:extLst>
          </p:cNvPr>
          <p:cNvPicPr>
            <a:picLocks noChangeAspect="1"/>
          </p:cNvPicPr>
          <p:nvPr/>
        </p:nvPicPr>
        <p:blipFill>
          <a:blip r:embed="rId2"/>
          <a:stretch>
            <a:fillRect/>
          </a:stretch>
        </p:blipFill>
        <p:spPr>
          <a:xfrm>
            <a:off x="1828800" y="167005"/>
            <a:ext cx="5511800" cy="6590684"/>
          </a:xfrm>
          <a:prstGeom prst="rect">
            <a:avLst/>
          </a:prstGeom>
          <a:solidFill>
            <a:schemeClr val="bg1"/>
          </a:solidFill>
        </p:spPr>
      </p:pic>
      <p:sp>
        <p:nvSpPr>
          <p:cNvPr id="5" name="TextBox 4">
            <a:extLst>
              <a:ext uri="{FF2B5EF4-FFF2-40B4-BE49-F238E27FC236}">
                <a16:creationId xmlns:a16="http://schemas.microsoft.com/office/drawing/2014/main" id="{4AF17BFC-7EA6-4176-A6BE-8EF1F9865CCC}"/>
              </a:ext>
            </a:extLst>
          </p:cNvPr>
          <p:cNvSpPr txBox="1"/>
          <p:nvPr/>
        </p:nvSpPr>
        <p:spPr>
          <a:xfrm>
            <a:off x="7607301" y="1917701"/>
            <a:ext cx="2687915" cy="2246769"/>
          </a:xfrm>
          <a:prstGeom prst="rect">
            <a:avLst/>
          </a:prstGeom>
          <a:noFill/>
        </p:spPr>
        <p:txBody>
          <a:bodyPr wrap="none" rtlCol="0">
            <a:spAutoFit/>
          </a:bodyPr>
          <a:lstStyle/>
          <a:p>
            <a:pPr algn="ctr"/>
            <a:r>
              <a:rPr lang="en-US" sz="2800" b="1" dirty="0"/>
              <a:t>Automated</a:t>
            </a:r>
          </a:p>
          <a:p>
            <a:pPr algn="ctr"/>
            <a:r>
              <a:rPr lang="en-US" sz="2800" b="1" dirty="0"/>
              <a:t>COVID-19</a:t>
            </a:r>
          </a:p>
          <a:p>
            <a:pPr algn="ctr"/>
            <a:r>
              <a:rPr lang="en-US" sz="2800" b="1" dirty="0"/>
              <a:t>Contact</a:t>
            </a:r>
          </a:p>
          <a:p>
            <a:pPr algn="ctr"/>
            <a:r>
              <a:rPr lang="en-US" sz="2800" b="1" dirty="0"/>
              <a:t>Tracing (CT)</a:t>
            </a:r>
          </a:p>
          <a:p>
            <a:pPr algn="ctr"/>
            <a:r>
              <a:rPr lang="en-US" sz="2800" b="1" dirty="0"/>
              <a:t>Communications</a:t>
            </a:r>
          </a:p>
        </p:txBody>
      </p:sp>
    </p:spTree>
    <p:extLst>
      <p:ext uri="{BB962C8B-B14F-4D97-AF65-F5344CB8AC3E}">
        <p14:creationId xmlns:p14="http://schemas.microsoft.com/office/powerpoint/2010/main" val="245627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6ADF1C-CF8B-4B47-9B97-AE769F93B50B}"/>
              </a:ext>
            </a:extLst>
          </p:cNvPr>
          <p:cNvPicPr>
            <a:picLocks noChangeAspect="1"/>
          </p:cNvPicPr>
          <p:nvPr/>
        </p:nvPicPr>
        <p:blipFill rotWithShape="1">
          <a:blip r:embed="rId2"/>
          <a:srcRect b="59447"/>
          <a:stretch/>
        </p:blipFill>
        <p:spPr>
          <a:xfrm>
            <a:off x="2260600" y="1774216"/>
            <a:ext cx="8022119" cy="3889985"/>
          </a:xfrm>
          <a:prstGeom prst="rect">
            <a:avLst/>
          </a:prstGeom>
        </p:spPr>
      </p:pic>
      <p:pic>
        <p:nvPicPr>
          <p:cNvPr id="10" name="Picture 9">
            <a:extLst>
              <a:ext uri="{FF2B5EF4-FFF2-40B4-BE49-F238E27FC236}">
                <a16:creationId xmlns:a16="http://schemas.microsoft.com/office/drawing/2014/main" id="{059FEAF5-3524-4344-A6AC-396A97E96948}"/>
              </a:ext>
            </a:extLst>
          </p:cNvPr>
          <p:cNvPicPr>
            <a:picLocks noChangeAspect="1"/>
          </p:cNvPicPr>
          <p:nvPr/>
        </p:nvPicPr>
        <p:blipFill rotWithShape="1">
          <a:blip r:embed="rId3"/>
          <a:srcRect l="14352"/>
          <a:stretch/>
        </p:blipFill>
        <p:spPr>
          <a:xfrm>
            <a:off x="2260601" y="178752"/>
            <a:ext cx="8022565" cy="1116648"/>
          </a:xfrm>
          <a:prstGeom prst="rect">
            <a:avLst/>
          </a:prstGeom>
          <a:ln>
            <a:noFill/>
          </a:ln>
        </p:spPr>
      </p:pic>
    </p:spTree>
    <p:extLst>
      <p:ext uri="{BB962C8B-B14F-4D97-AF65-F5344CB8AC3E}">
        <p14:creationId xmlns:p14="http://schemas.microsoft.com/office/powerpoint/2010/main" val="120497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1EB748-8D4B-4CD3-BA52-5C3E022FD370}"/>
              </a:ext>
            </a:extLst>
          </p:cNvPr>
          <p:cNvPicPr>
            <a:picLocks noChangeAspect="1"/>
          </p:cNvPicPr>
          <p:nvPr/>
        </p:nvPicPr>
        <p:blipFill>
          <a:blip r:embed="rId4"/>
          <a:stretch>
            <a:fillRect/>
          </a:stretch>
        </p:blipFill>
        <p:spPr>
          <a:xfrm>
            <a:off x="2152650" y="285498"/>
            <a:ext cx="7886701" cy="5408541"/>
          </a:xfrm>
          <a:prstGeom prst="rect">
            <a:avLst/>
          </a:prstGeom>
        </p:spPr>
      </p:pic>
    </p:spTree>
    <p:custDataLst>
      <p:tags r:id="rId1"/>
    </p:custDataLst>
    <p:extLst>
      <p:ext uri="{BB962C8B-B14F-4D97-AF65-F5344CB8AC3E}">
        <p14:creationId xmlns:p14="http://schemas.microsoft.com/office/powerpoint/2010/main" val="17821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3B5C87-A32C-4E2C-A79F-219FC0CF1454}"/>
              </a:ext>
            </a:extLst>
          </p:cNvPr>
          <p:cNvPicPr>
            <a:picLocks noChangeAspect="1"/>
          </p:cNvPicPr>
          <p:nvPr/>
        </p:nvPicPr>
        <p:blipFill rotWithShape="1">
          <a:blip r:embed="rId4"/>
          <a:srcRect b="21595"/>
          <a:stretch/>
        </p:blipFill>
        <p:spPr>
          <a:xfrm>
            <a:off x="2250800" y="250383"/>
            <a:ext cx="6797950" cy="5502719"/>
          </a:xfrm>
          <a:prstGeom prst="rect">
            <a:avLst/>
          </a:prstGeom>
        </p:spPr>
      </p:pic>
    </p:spTree>
    <p:custDataLst>
      <p:tags r:id="rId1"/>
    </p:custDataLst>
    <p:extLst>
      <p:ext uri="{BB962C8B-B14F-4D97-AF65-F5344CB8AC3E}">
        <p14:creationId xmlns:p14="http://schemas.microsoft.com/office/powerpoint/2010/main" val="148949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7532B-5323-4B2E-8149-1757875159EC}"/>
              </a:ext>
            </a:extLst>
          </p:cNvPr>
          <p:cNvPicPr>
            <a:picLocks noChangeAspect="1"/>
          </p:cNvPicPr>
          <p:nvPr/>
        </p:nvPicPr>
        <p:blipFill>
          <a:blip r:embed="rId4"/>
          <a:stretch>
            <a:fillRect/>
          </a:stretch>
        </p:blipFill>
        <p:spPr>
          <a:xfrm>
            <a:off x="1704456" y="80963"/>
            <a:ext cx="6064682" cy="6696075"/>
          </a:xfrm>
          <a:prstGeom prst="rect">
            <a:avLst/>
          </a:prstGeom>
        </p:spPr>
      </p:pic>
      <p:sp>
        <p:nvSpPr>
          <p:cNvPr id="5" name="Content Placeholder 2">
            <a:extLst>
              <a:ext uri="{FF2B5EF4-FFF2-40B4-BE49-F238E27FC236}">
                <a16:creationId xmlns:a16="http://schemas.microsoft.com/office/drawing/2014/main" id="{AE82B5FD-6DC2-41ED-819B-B84C7D29DE37}"/>
              </a:ext>
            </a:extLst>
          </p:cNvPr>
          <p:cNvSpPr>
            <a:spLocks noGrp="1"/>
          </p:cNvSpPr>
          <p:nvPr>
            <p:ph idx="1"/>
          </p:nvPr>
        </p:nvSpPr>
        <p:spPr>
          <a:xfrm>
            <a:off x="7877175" y="1657352"/>
            <a:ext cx="2638424" cy="3676649"/>
          </a:xfrm>
        </p:spPr>
        <p:txBody>
          <a:bodyPr>
            <a:normAutofit/>
          </a:bodyPr>
          <a:lstStyle/>
          <a:p>
            <a:pPr marL="0" indent="0">
              <a:buNone/>
            </a:pPr>
            <a:r>
              <a:rPr lang="en-US" sz="1600" b="1" dirty="0"/>
              <a:t>The authenticity of letters generated by the COVID Link system can be verified.</a:t>
            </a:r>
            <a:r>
              <a:rPr lang="en-US" sz="1600" dirty="0"/>
              <a:t>  Employers, schools, or other groups that need to verify that a Work Excuse or Work Clearance letter is authentic can go to </a:t>
            </a:r>
            <a:r>
              <a:rPr lang="en-US" sz="1600" u="sng" dirty="0">
                <a:hlinkClick r:id="rId5"/>
              </a:rPr>
              <a:t>https://covidlink.maryland.gov/verify</a:t>
            </a:r>
            <a:r>
              <a:rPr lang="en-US" sz="1600" dirty="0"/>
              <a:t> to confirm the letter was generated by the system.  They will need to enter the first name, last name, and letter ID printed on the letter.</a:t>
            </a:r>
          </a:p>
        </p:txBody>
      </p:sp>
    </p:spTree>
    <p:custDataLst>
      <p:tags r:id="rId1"/>
    </p:custDataLst>
    <p:extLst>
      <p:ext uri="{BB962C8B-B14F-4D97-AF65-F5344CB8AC3E}">
        <p14:creationId xmlns:p14="http://schemas.microsoft.com/office/powerpoint/2010/main" val="391338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6ADF1C-CF8B-4B47-9B97-AE769F93B50B}"/>
              </a:ext>
            </a:extLst>
          </p:cNvPr>
          <p:cNvPicPr>
            <a:picLocks noChangeAspect="1"/>
          </p:cNvPicPr>
          <p:nvPr/>
        </p:nvPicPr>
        <p:blipFill rotWithShape="1">
          <a:blip r:embed="rId2"/>
          <a:srcRect t="38539" b="23518"/>
          <a:stretch/>
        </p:blipFill>
        <p:spPr>
          <a:xfrm>
            <a:off x="2260600" y="1841500"/>
            <a:ext cx="8005665" cy="3632201"/>
          </a:xfrm>
          <a:prstGeom prst="rect">
            <a:avLst/>
          </a:prstGeom>
        </p:spPr>
      </p:pic>
      <p:pic>
        <p:nvPicPr>
          <p:cNvPr id="10" name="Picture 9">
            <a:extLst>
              <a:ext uri="{FF2B5EF4-FFF2-40B4-BE49-F238E27FC236}">
                <a16:creationId xmlns:a16="http://schemas.microsoft.com/office/drawing/2014/main" id="{059FEAF5-3524-4344-A6AC-396A97E96948}"/>
              </a:ext>
            </a:extLst>
          </p:cNvPr>
          <p:cNvPicPr>
            <a:picLocks noChangeAspect="1"/>
          </p:cNvPicPr>
          <p:nvPr/>
        </p:nvPicPr>
        <p:blipFill rotWithShape="1">
          <a:blip r:embed="rId3"/>
          <a:srcRect l="14352"/>
          <a:stretch/>
        </p:blipFill>
        <p:spPr>
          <a:xfrm>
            <a:off x="2260601" y="178752"/>
            <a:ext cx="8022565" cy="1116648"/>
          </a:xfrm>
          <a:prstGeom prst="rect">
            <a:avLst/>
          </a:prstGeom>
          <a:ln>
            <a:noFill/>
          </a:ln>
        </p:spPr>
      </p:pic>
    </p:spTree>
    <p:extLst>
      <p:ext uri="{BB962C8B-B14F-4D97-AF65-F5344CB8AC3E}">
        <p14:creationId xmlns:p14="http://schemas.microsoft.com/office/powerpoint/2010/main" val="31808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FDB461-192E-46D2-B15B-518F793B8742}"/>
              </a:ext>
            </a:extLst>
          </p:cNvPr>
          <p:cNvPicPr>
            <a:picLocks noChangeAspect="1"/>
          </p:cNvPicPr>
          <p:nvPr/>
        </p:nvPicPr>
        <p:blipFill>
          <a:blip r:embed="rId4"/>
          <a:stretch>
            <a:fillRect/>
          </a:stretch>
        </p:blipFill>
        <p:spPr>
          <a:xfrm>
            <a:off x="2373086" y="459031"/>
            <a:ext cx="7732548" cy="6228408"/>
          </a:xfrm>
          <a:prstGeom prst="rect">
            <a:avLst/>
          </a:prstGeom>
        </p:spPr>
      </p:pic>
    </p:spTree>
    <p:custDataLst>
      <p:tags r:id="rId1"/>
    </p:custDataLst>
    <p:extLst>
      <p:ext uri="{BB962C8B-B14F-4D97-AF65-F5344CB8AC3E}">
        <p14:creationId xmlns:p14="http://schemas.microsoft.com/office/powerpoint/2010/main" val="3098353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6ADF1C-CF8B-4B47-9B97-AE769F93B50B}"/>
              </a:ext>
            </a:extLst>
          </p:cNvPr>
          <p:cNvPicPr>
            <a:picLocks noChangeAspect="1"/>
          </p:cNvPicPr>
          <p:nvPr/>
        </p:nvPicPr>
        <p:blipFill rotWithShape="1">
          <a:blip r:embed="rId2"/>
          <a:srcRect t="74624"/>
          <a:stretch/>
        </p:blipFill>
        <p:spPr>
          <a:xfrm>
            <a:off x="2260600" y="2216150"/>
            <a:ext cx="7994376" cy="2425701"/>
          </a:xfrm>
          <a:prstGeom prst="rect">
            <a:avLst/>
          </a:prstGeom>
        </p:spPr>
      </p:pic>
      <p:pic>
        <p:nvPicPr>
          <p:cNvPr id="10" name="Picture 9">
            <a:extLst>
              <a:ext uri="{FF2B5EF4-FFF2-40B4-BE49-F238E27FC236}">
                <a16:creationId xmlns:a16="http://schemas.microsoft.com/office/drawing/2014/main" id="{059FEAF5-3524-4344-A6AC-396A97E96948}"/>
              </a:ext>
            </a:extLst>
          </p:cNvPr>
          <p:cNvPicPr>
            <a:picLocks noChangeAspect="1"/>
          </p:cNvPicPr>
          <p:nvPr/>
        </p:nvPicPr>
        <p:blipFill rotWithShape="1">
          <a:blip r:embed="rId3"/>
          <a:srcRect l="14352"/>
          <a:stretch/>
        </p:blipFill>
        <p:spPr>
          <a:xfrm>
            <a:off x="2260601" y="178752"/>
            <a:ext cx="8022565" cy="1116648"/>
          </a:xfrm>
          <a:prstGeom prst="rect">
            <a:avLst/>
          </a:prstGeom>
          <a:ln>
            <a:noFill/>
          </a:ln>
        </p:spPr>
      </p:pic>
    </p:spTree>
    <p:extLst>
      <p:ext uri="{BB962C8B-B14F-4D97-AF65-F5344CB8AC3E}">
        <p14:creationId xmlns:p14="http://schemas.microsoft.com/office/powerpoint/2010/main" val="3075045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CFDA72-F070-4D3B-A0ED-997CA15B31AA}"/>
              </a:ext>
            </a:extLst>
          </p:cNvPr>
          <p:cNvPicPr>
            <a:picLocks noChangeAspect="1"/>
          </p:cNvPicPr>
          <p:nvPr/>
        </p:nvPicPr>
        <p:blipFill>
          <a:blip r:embed="rId4"/>
          <a:stretch>
            <a:fillRect/>
          </a:stretch>
        </p:blipFill>
        <p:spPr>
          <a:xfrm>
            <a:off x="1609918" y="410553"/>
            <a:ext cx="6171233" cy="6036894"/>
          </a:xfrm>
          <a:prstGeom prst="rect">
            <a:avLst/>
          </a:prstGeom>
        </p:spPr>
      </p:pic>
    </p:spTree>
    <p:custDataLst>
      <p:tags r:id="rId1"/>
    </p:custDataLst>
    <p:extLst>
      <p:ext uri="{BB962C8B-B14F-4D97-AF65-F5344CB8AC3E}">
        <p14:creationId xmlns:p14="http://schemas.microsoft.com/office/powerpoint/2010/main" val="71844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76037"/>
            <a:ext cx="7886700" cy="909814"/>
          </a:xfrm>
        </p:spPr>
        <p:txBody>
          <a:bodyPr/>
          <a:lstStyle/>
          <a:p>
            <a:r>
              <a:rPr lang="en-US" dirty="0"/>
              <a:t>Contact Tracing Dashboard </a:t>
            </a:r>
          </a:p>
        </p:txBody>
      </p:sp>
      <p:pic>
        <p:nvPicPr>
          <p:cNvPr id="3" name="Picture 2">
            <a:extLst>
              <a:ext uri="{FF2B5EF4-FFF2-40B4-BE49-F238E27FC236}">
                <a16:creationId xmlns:a16="http://schemas.microsoft.com/office/drawing/2014/main" id="{2835C5FC-40AE-47BD-8591-CD2D430D265B}"/>
              </a:ext>
            </a:extLst>
          </p:cNvPr>
          <p:cNvPicPr>
            <a:picLocks noChangeAspect="1"/>
          </p:cNvPicPr>
          <p:nvPr/>
        </p:nvPicPr>
        <p:blipFill>
          <a:blip r:embed="rId2"/>
          <a:stretch>
            <a:fillRect/>
          </a:stretch>
        </p:blipFill>
        <p:spPr>
          <a:xfrm>
            <a:off x="1689451" y="1162050"/>
            <a:ext cx="8816625" cy="5519914"/>
          </a:xfrm>
          <a:prstGeom prst="rect">
            <a:avLst/>
          </a:prstGeom>
        </p:spPr>
      </p:pic>
    </p:spTree>
    <p:extLst>
      <p:ext uri="{BB962C8B-B14F-4D97-AF65-F5344CB8AC3E}">
        <p14:creationId xmlns:p14="http://schemas.microsoft.com/office/powerpoint/2010/main" val="82944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Contact Tracing</a:t>
            </a:r>
          </a:p>
          <a:p>
            <a:r>
              <a:rPr lang="en-US" dirty="0"/>
              <a:t>Review current situation of COVID-19</a:t>
            </a:r>
          </a:p>
          <a:p>
            <a:r>
              <a:rPr lang="en-US"/>
              <a:t>Questions </a:t>
            </a:r>
            <a:r>
              <a:rPr lang="en-US" dirty="0"/>
              <a:t>and Answers</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C3B25A-381D-4931-90CE-6C57FC02E376}"/>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91651CCA-D8B9-421C-83F4-F15E0EC59A9A}"/>
              </a:ext>
            </a:extLst>
          </p:cNvPr>
          <p:cNvPicPr>
            <a:picLocks noGrp="1" noChangeAspect="1"/>
          </p:cNvPicPr>
          <p:nvPr>
            <p:ph idx="1"/>
          </p:nvPr>
        </p:nvPicPr>
        <p:blipFill>
          <a:blip r:embed="rId2"/>
          <a:stretch>
            <a:fillRect/>
          </a:stretch>
        </p:blipFill>
        <p:spPr>
          <a:xfrm>
            <a:off x="6092190" y="3997484"/>
            <a:ext cx="7621" cy="7621"/>
          </a:xfrm>
        </p:spPr>
      </p:pic>
      <p:sp>
        <p:nvSpPr>
          <p:cNvPr id="4" name="Slide Number Placeholder 3">
            <a:extLst>
              <a:ext uri="{FF2B5EF4-FFF2-40B4-BE49-F238E27FC236}">
                <a16:creationId xmlns:a16="http://schemas.microsoft.com/office/drawing/2014/main" id="{FC362F07-CD71-44AC-A2C2-A90623365149}"/>
              </a:ext>
            </a:extLst>
          </p:cNvPr>
          <p:cNvSpPr>
            <a:spLocks noGrp="1"/>
          </p:cNvSpPr>
          <p:nvPr>
            <p:ph type="sldNum" sz="quarter" idx="12"/>
          </p:nvPr>
        </p:nvSpPr>
        <p:spPr/>
        <p:txBody>
          <a:bodyPr/>
          <a:lstStyle/>
          <a:p>
            <a:fld id="{EB4BE1A8-99A0-BE4B-B404-CE990ED5FA0C}" type="slidenum">
              <a:rPr lang="en-US" smtClean="0"/>
              <a:pPr/>
              <a:t>20</a:t>
            </a:fld>
            <a:endParaRPr lang="en-US" dirty="0"/>
          </a:p>
        </p:txBody>
      </p:sp>
      <p:sp>
        <p:nvSpPr>
          <p:cNvPr id="8" name="Text Placeholder 7">
            <a:extLst>
              <a:ext uri="{FF2B5EF4-FFF2-40B4-BE49-F238E27FC236}">
                <a16:creationId xmlns:a16="http://schemas.microsoft.com/office/drawing/2014/main" id="{90968BFF-49C6-4545-9087-526C1EC2EEEB}"/>
              </a:ext>
            </a:extLst>
          </p:cNvPr>
          <p:cNvSpPr>
            <a:spLocks noGrp="1"/>
          </p:cNvSpPr>
          <p:nvPr>
            <p:ph type="body" sz="quarter" idx="13"/>
          </p:nvPr>
        </p:nvSpPr>
        <p:spPr/>
        <p:txBody>
          <a:bodyPr/>
          <a:lstStyle/>
          <a:p>
            <a:endParaRPr lang="en-US"/>
          </a:p>
        </p:txBody>
      </p:sp>
      <p:pic>
        <p:nvPicPr>
          <p:cNvPr id="12" name="Picture 11" descr="A screenshot of a cell phone&#10;&#10;Description automatically generated">
            <a:extLst>
              <a:ext uri="{FF2B5EF4-FFF2-40B4-BE49-F238E27FC236}">
                <a16:creationId xmlns:a16="http://schemas.microsoft.com/office/drawing/2014/main" id="{6B5506F5-C8FE-4278-BFF3-50E771582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552" y="514727"/>
            <a:ext cx="9117964" cy="6343274"/>
          </a:xfrm>
          <a:prstGeom prst="rect">
            <a:avLst/>
          </a:prstGeom>
        </p:spPr>
      </p:pic>
      <p:pic>
        <p:nvPicPr>
          <p:cNvPr id="14" name="Picture 13">
            <a:extLst>
              <a:ext uri="{FF2B5EF4-FFF2-40B4-BE49-F238E27FC236}">
                <a16:creationId xmlns:a16="http://schemas.microsoft.com/office/drawing/2014/main" id="{CE184F56-2AF6-49E7-ADCB-E23BD305E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552" y="149312"/>
            <a:ext cx="6171514" cy="447675"/>
          </a:xfrm>
          <a:prstGeom prst="rect">
            <a:avLst/>
          </a:prstGeom>
        </p:spPr>
      </p:pic>
    </p:spTree>
    <p:extLst>
      <p:ext uri="{BB962C8B-B14F-4D97-AF65-F5344CB8AC3E}">
        <p14:creationId xmlns:p14="http://schemas.microsoft.com/office/powerpoint/2010/main" val="2295954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social media post&#10;&#10;Description automatically generated">
            <a:extLst>
              <a:ext uri="{FF2B5EF4-FFF2-40B4-BE49-F238E27FC236}">
                <a16:creationId xmlns:a16="http://schemas.microsoft.com/office/drawing/2014/main" id="{33F0A925-02C8-40B4-9DDF-65A3BCFC9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274" y="340380"/>
            <a:ext cx="8863726" cy="5571904"/>
          </a:xfrm>
        </p:spPr>
      </p:pic>
      <p:sp>
        <p:nvSpPr>
          <p:cNvPr id="4" name="Slide Number Placeholder 3">
            <a:extLst>
              <a:ext uri="{FF2B5EF4-FFF2-40B4-BE49-F238E27FC236}">
                <a16:creationId xmlns:a16="http://schemas.microsoft.com/office/drawing/2014/main" id="{FF2791CC-F9C1-47F3-B915-4F86C48FDF1F}"/>
              </a:ext>
            </a:extLst>
          </p:cNvPr>
          <p:cNvSpPr>
            <a:spLocks noGrp="1"/>
          </p:cNvSpPr>
          <p:nvPr>
            <p:ph type="sldNum" sz="quarter" idx="12"/>
          </p:nvPr>
        </p:nvSpPr>
        <p:spPr/>
        <p:txBody>
          <a:bodyPr/>
          <a:lstStyle/>
          <a:p>
            <a:fld id="{EB4BE1A8-99A0-BE4B-B404-CE990ED5FA0C}" type="slidenum">
              <a:rPr lang="en-US" smtClean="0"/>
              <a:pPr/>
              <a:t>21</a:t>
            </a:fld>
            <a:endParaRPr lang="en-US" dirty="0"/>
          </a:p>
        </p:txBody>
      </p:sp>
    </p:spTree>
    <p:extLst>
      <p:ext uri="{BB962C8B-B14F-4D97-AF65-F5344CB8AC3E}">
        <p14:creationId xmlns:p14="http://schemas.microsoft.com/office/powerpoint/2010/main" val="238460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3CF09-9DC9-436A-B51B-38FB31776926}"/>
              </a:ext>
            </a:extLst>
          </p:cNvPr>
          <p:cNvSpPr>
            <a:spLocks noGrp="1"/>
          </p:cNvSpPr>
          <p:nvPr>
            <p:ph type="title"/>
          </p:nvPr>
        </p:nvSpPr>
        <p:spPr/>
        <p:txBody>
          <a:bodyPr/>
          <a:lstStyle/>
          <a:p>
            <a:r>
              <a:rPr lang="en-US" dirty="0"/>
              <a:t>How Is Contact Tracing Going?</a:t>
            </a:r>
          </a:p>
        </p:txBody>
      </p:sp>
      <p:sp>
        <p:nvSpPr>
          <p:cNvPr id="3" name="Content Placeholder 2">
            <a:extLst>
              <a:ext uri="{FF2B5EF4-FFF2-40B4-BE49-F238E27FC236}">
                <a16:creationId xmlns:a16="http://schemas.microsoft.com/office/drawing/2014/main" id="{629E5465-6F3D-4DBF-AE16-CF59B0B89F85}"/>
              </a:ext>
            </a:extLst>
          </p:cNvPr>
          <p:cNvSpPr>
            <a:spLocks noGrp="1"/>
          </p:cNvSpPr>
          <p:nvPr>
            <p:ph idx="1"/>
          </p:nvPr>
        </p:nvSpPr>
        <p:spPr/>
        <p:txBody>
          <a:bodyPr/>
          <a:lstStyle/>
          <a:p>
            <a:r>
              <a:rPr lang="en-US" dirty="0"/>
              <a:t>During June 15 - July 5</a:t>
            </a:r>
          </a:p>
          <a:p>
            <a:pPr lvl="1"/>
            <a:r>
              <a:rPr lang="en-US" dirty="0"/>
              <a:t>7,242 cases entered into </a:t>
            </a:r>
            <a:r>
              <a:rPr lang="en-US" dirty="0" err="1"/>
              <a:t>covidLINK</a:t>
            </a:r>
            <a:endParaRPr lang="en-US" dirty="0"/>
          </a:p>
          <a:p>
            <a:pPr lvl="1"/>
            <a:r>
              <a:rPr lang="en-US" dirty="0"/>
              <a:t>4,084 cases completed interview</a:t>
            </a:r>
          </a:p>
          <a:p>
            <a:pPr lvl="1"/>
            <a:r>
              <a:rPr lang="en-US" dirty="0"/>
              <a:t>Median time to interview: 18 hours</a:t>
            </a:r>
          </a:p>
          <a:p>
            <a:pPr lvl="1"/>
            <a:endParaRPr lang="en-US" dirty="0"/>
          </a:p>
          <a:p>
            <a:pPr lvl="1"/>
            <a:r>
              <a:rPr lang="en-US" dirty="0"/>
              <a:t>8,693 contacts entered into </a:t>
            </a:r>
            <a:r>
              <a:rPr lang="en-US" dirty="0" err="1"/>
              <a:t>covidLINK</a:t>
            </a:r>
            <a:endParaRPr lang="en-US" dirty="0"/>
          </a:p>
          <a:p>
            <a:pPr lvl="1"/>
            <a:r>
              <a:rPr lang="en-US" dirty="0"/>
              <a:t>3,873 contacts completed interview</a:t>
            </a:r>
          </a:p>
          <a:p>
            <a:pPr lvl="1"/>
            <a:r>
              <a:rPr lang="en-US" dirty="0"/>
              <a:t>Median time to interview: 16 hours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47F7101-FBB5-445B-AA4A-5DF6E0413C80}"/>
              </a:ext>
            </a:extLst>
          </p:cNvPr>
          <p:cNvSpPr>
            <a:spLocks noGrp="1"/>
          </p:cNvSpPr>
          <p:nvPr>
            <p:ph type="sldNum" sz="quarter" idx="12"/>
          </p:nvPr>
        </p:nvSpPr>
        <p:spPr/>
        <p:txBody>
          <a:bodyPr/>
          <a:lstStyle/>
          <a:p>
            <a:fld id="{EB4BE1A8-99A0-BE4B-B404-CE990ED5FA0C}" type="slidenum">
              <a:rPr lang="en-US" smtClean="0"/>
              <a:pPr/>
              <a:t>22</a:t>
            </a:fld>
            <a:endParaRPr lang="en-US" dirty="0"/>
          </a:p>
        </p:txBody>
      </p:sp>
    </p:spTree>
    <p:extLst>
      <p:ext uri="{BB962C8B-B14F-4D97-AF65-F5344CB8AC3E}">
        <p14:creationId xmlns:p14="http://schemas.microsoft.com/office/powerpoint/2010/main" val="2483586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8C36B-725D-4321-B348-C5BCB16F8E9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84CCB0-B8F9-4C7F-9E06-508ECC7C635A}"/>
              </a:ext>
            </a:extLst>
          </p:cNvPr>
          <p:cNvSpPr>
            <a:spLocks noGrp="1"/>
          </p:cNvSpPr>
          <p:nvPr>
            <p:ph idx="1"/>
          </p:nvPr>
        </p:nvSpPr>
        <p:spPr>
          <a:xfrm>
            <a:off x="2152650" y="1690689"/>
            <a:ext cx="7886700" cy="4351338"/>
          </a:xfrm>
        </p:spPr>
        <p:txBody>
          <a:bodyPr>
            <a:normAutofit fontScale="92500" lnSpcReduction="10000"/>
          </a:bodyPr>
          <a:lstStyle/>
          <a:p>
            <a:r>
              <a:rPr lang="en-US" dirty="0"/>
              <a:t>MDH Contact Tracing </a:t>
            </a:r>
            <a:r>
              <a:rPr lang="en-US" dirty="0">
                <a:hlinkClick r:id="rId3"/>
              </a:rPr>
              <a:t>https://coronavirus.maryland.gov/pages/contact-tracing</a:t>
            </a:r>
            <a:endParaRPr lang="en-US" dirty="0"/>
          </a:p>
          <a:p>
            <a:r>
              <a:rPr lang="en-US" dirty="0"/>
              <a:t>CDC Contact Tracing </a:t>
            </a:r>
            <a:r>
              <a:rPr lang="en-US" dirty="0">
                <a:hlinkClick r:id="rId4"/>
              </a:rPr>
              <a:t>https://www.cdc.gov/coronavirus/2019-ncov/php/open-america/contact-tracing-resources.html</a:t>
            </a:r>
            <a:endParaRPr lang="en-US" dirty="0"/>
          </a:p>
          <a:p>
            <a:r>
              <a:rPr lang="en-US" dirty="0"/>
              <a:t>Johns Hopkins Contact Tracing resources, including a free course </a:t>
            </a:r>
            <a:r>
              <a:rPr lang="en-US" dirty="0">
                <a:hlinkClick r:id="rId5"/>
              </a:rPr>
              <a:t>https://coronavirus.jhu.edu/contact-tracing</a:t>
            </a:r>
            <a:endParaRPr lang="en-US" dirty="0"/>
          </a:p>
          <a:p>
            <a:r>
              <a:rPr lang="en-US" dirty="0"/>
              <a:t>ASTHO training </a:t>
            </a:r>
            <a:r>
              <a:rPr lang="en-US" dirty="0">
                <a:hlinkClick r:id="rId6"/>
              </a:rPr>
              <a:t>https://www.astho.org/COVID-19/Contact-Tracing-and-Disease-Intervention/</a:t>
            </a:r>
            <a:endParaRPr lang="en-US" dirty="0"/>
          </a:p>
          <a:p>
            <a:endParaRPr lang="en-US" dirty="0"/>
          </a:p>
        </p:txBody>
      </p:sp>
      <p:sp>
        <p:nvSpPr>
          <p:cNvPr id="4" name="Slide Number Placeholder 3">
            <a:extLst>
              <a:ext uri="{FF2B5EF4-FFF2-40B4-BE49-F238E27FC236}">
                <a16:creationId xmlns:a16="http://schemas.microsoft.com/office/drawing/2014/main" id="{B595CE0F-799C-49FD-92C8-F400AA088FD7}"/>
              </a:ext>
            </a:extLst>
          </p:cNvPr>
          <p:cNvSpPr>
            <a:spLocks noGrp="1"/>
          </p:cNvSpPr>
          <p:nvPr>
            <p:ph type="sldNum" sz="quarter" idx="12"/>
          </p:nvPr>
        </p:nvSpPr>
        <p:spPr/>
        <p:txBody>
          <a:bodyPr/>
          <a:lstStyle/>
          <a:p>
            <a:fld id="{EB4BE1A8-99A0-BE4B-B404-CE990ED5FA0C}" type="slidenum">
              <a:rPr lang="en-US" smtClean="0"/>
              <a:pPr/>
              <a:t>23</a:t>
            </a:fld>
            <a:endParaRPr lang="en-US" dirty="0"/>
          </a:p>
        </p:txBody>
      </p:sp>
    </p:spTree>
    <p:extLst>
      <p:ext uri="{BB962C8B-B14F-4D97-AF65-F5344CB8AC3E}">
        <p14:creationId xmlns:p14="http://schemas.microsoft.com/office/powerpoint/2010/main" val="282454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6" y="158371"/>
            <a:ext cx="2697504" cy="4927979"/>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24</a:t>
            </a:fld>
            <a:endParaRPr lang="en-US"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CB34F54-5B8E-4005-82B1-E3A922F87B7F}"/>
              </a:ext>
            </a:extLst>
          </p:cNvPr>
          <p:cNvPicPr>
            <a:picLocks noChangeAspect="1"/>
          </p:cNvPicPr>
          <p:nvPr/>
        </p:nvPicPr>
        <p:blipFill>
          <a:blip r:embed="rId3"/>
          <a:stretch>
            <a:fillRect/>
          </a:stretch>
        </p:blipFill>
        <p:spPr>
          <a:xfrm>
            <a:off x="3334885" y="11506"/>
            <a:ext cx="8713446" cy="6688123"/>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COVID-19 Cases</a:t>
            </a:r>
          </a:p>
        </p:txBody>
      </p:sp>
      <p:sp>
        <p:nvSpPr>
          <p:cNvPr id="3" name="Content Placeholder 2"/>
          <p:cNvSpPr>
            <a:spLocks noGrp="1"/>
          </p:cNvSpPr>
          <p:nvPr>
            <p:ph idx="1"/>
          </p:nvPr>
        </p:nvSpPr>
        <p:spPr>
          <a:xfrm>
            <a:off x="124997" y="2151931"/>
            <a:ext cx="4703797" cy="4585665"/>
          </a:xfrm>
        </p:spPr>
        <p:txBody>
          <a:bodyPr>
            <a:normAutofit fontScale="25000" lnSpcReduction="20000"/>
          </a:bodyPr>
          <a:lstStyle/>
          <a:p>
            <a:r>
              <a:rPr lang="en-US" sz="11200" dirty="0"/>
              <a:t>3,047,671 Confirmed Cases</a:t>
            </a:r>
          </a:p>
          <a:p>
            <a:pPr lvl="1"/>
            <a:r>
              <a:rPr lang="en-US" sz="10800" dirty="0"/>
              <a:t>64,771 new</a:t>
            </a:r>
          </a:p>
          <a:p>
            <a:r>
              <a:rPr lang="en-US" sz="11200" dirty="0"/>
              <a:t>132,056 total deaths</a:t>
            </a:r>
          </a:p>
          <a:p>
            <a:pPr lvl="1"/>
            <a:r>
              <a:rPr lang="en-US" sz="10800" dirty="0"/>
              <a:t>991new</a:t>
            </a:r>
          </a:p>
          <a:p>
            <a:pPr marL="457200" lvl="1" indent="0">
              <a:buNone/>
            </a:pPr>
            <a:endParaRPr lang="en-US" sz="10800" dirty="0"/>
          </a:p>
          <a:p>
            <a:r>
              <a:rPr lang="en-US" sz="11200" dirty="0"/>
              <a:t>US states and territories with no cases:</a:t>
            </a:r>
          </a:p>
          <a:p>
            <a:pPr lvl="1"/>
            <a:r>
              <a:rPr lang="en-US" sz="10800" dirty="0"/>
              <a:t>American Samoa</a:t>
            </a:r>
          </a:p>
          <a:p>
            <a:pPr lvl="1"/>
            <a:r>
              <a:rPr lang="en-US" sz="10800" dirty="0"/>
              <a:t>Marshall Islands</a:t>
            </a:r>
          </a:p>
          <a:p>
            <a:pPr lvl="1"/>
            <a:r>
              <a:rPr lang="en-US" sz="10800" dirty="0"/>
              <a:t>Micronesia</a:t>
            </a:r>
          </a:p>
          <a:p>
            <a:pPr lvl="1"/>
            <a:r>
              <a:rPr lang="en-US" sz="10800" dirty="0"/>
              <a:t>Palau</a:t>
            </a:r>
          </a:p>
          <a:p>
            <a:pPr marL="0" indent="0">
              <a:buNone/>
            </a:pPr>
            <a:endParaRPr lang="en-US" sz="11200" dirty="0"/>
          </a:p>
          <a:p>
            <a:pPr marL="0" indent="0">
              <a:buNone/>
            </a:pPr>
            <a:endParaRPr lang="en-US" sz="11200" dirty="0"/>
          </a:p>
          <a:p>
            <a:pPr marL="0" indent="0">
              <a:buNone/>
            </a:pPr>
            <a:endParaRPr lang="en-US" sz="11200" dirty="0"/>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25</a:t>
            </a:fld>
            <a:endParaRPr lang="en-US" dirty="0"/>
          </a:p>
        </p:txBody>
      </p:sp>
      <p:pic>
        <p:nvPicPr>
          <p:cNvPr id="7" name="Picture 6">
            <a:extLst>
              <a:ext uri="{FF2B5EF4-FFF2-40B4-BE49-F238E27FC236}">
                <a16:creationId xmlns:a16="http://schemas.microsoft.com/office/drawing/2014/main" id="{CEA7A8CF-2005-4F55-9E5F-72A284C5F12D}"/>
              </a:ext>
            </a:extLst>
          </p:cNvPr>
          <p:cNvPicPr>
            <a:picLocks noChangeAspect="1"/>
          </p:cNvPicPr>
          <p:nvPr/>
        </p:nvPicPr>
        <p:blipFill>
          <a:blip r:embed="rId3"/>
          <a:stretch>
            <a:fillRect/>
          </a:stretch>
        </p:blipFill>
        <p:spPr>
          <a:xfrm>
            <a:off x="4888992" y="2025638"/>
            <a:ext cx="6903494" cy="3095002"/>
          </a:xfrm>
          <a:prstGeom prst="rect">
            <a:avLst/>
          </a:prstGeom>
        </p:spPr>
      </p:pic>
      <p:sp>
        <p:nvSpPr>
          <p:cNvPr id="10" name="TextBox 9">
            <a:extLst>
              <a:ext uri="{FF2B5EF4-FFF2-40B4-BE49-F238E27FC236}">
                <a16:creationId xmlns:a16="http://schemas.microsoft.com/office/drawing/2014/main" id="{32B6E7C4-89A8-4827-B45E-975AE5201681}"/>
              </a:ext>
            </a:extLst>
          </p:cNvPr>
          <p:cNvSpPr txBox="1"/>
          <p:nvPr/>
        </p:nvSpPr>
        <p:spPr>
          <a:xfrm>
            <a:off x="3143249" y="6080760"/>
            <a:ext cx="4703797" cy="369332"/>
          </a:xfrm>
          <a:prstGeom prst="rect">
            <a:avLst/>
          </a:prstGeom>
          <a:noFill/>
        </p:spPr>
        <p:txBody>
          <a:bodyPr wrap="square" rtlCol="0">
            <a:spAutoFit/>
          </a:bodyPr>
          <a:lstStyle/>
          <a:p>
            <a:r>
              <a:rPr lang="en-US" dirty="0"/>
              <a:t>Source: </a:t>
            </a:r>
            <a:r>
              <a:rPr lang="en-US" dirty="0">
                <a:hlinkClick r:id="rId4"/>
              </a:rPr>
              <a:t>www.cdc.gov</a:t>
            </a:r>
            <a:r>
              <a:rPr lang="en-US" dirty="0"/>
              <a:t>, accessed July 10, 2020</a:t>
            </a:r>
          </a:p>
        </p:txBody>
      </p:sp>
    </p:spTree>
    <p:extLst>
      <p:ext uri="{BB962C8B-B14F-4D97-AF65-F5344CB8AC3E}">
        <p14:creationId xmlns:p14="http://schemas.microsoft.com/office/powerpoint/2010/main" val="423129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23F2386-759C-44CF-BB85-5A7B162935DB}"/>
              </a:ext>
            </a:extLst>
          </p:cNvPr>
          <p:cNvPicPr>
            <a:picLocks noGrp="1" noChangeAspect="1"/>
          </p:cNvPicPr>
          <p:nvPr>
            <p:ph idx="1"/>
          </p:nvPr>
        </p:nvPicPr>
        <p:blipFill>
          <a:blip r:embed="rId2"/>
          <a:stretch>
            <a:fillRect/>
          </a:stretch>
        </p:blipFill>
        <p:spPr>
          <a:xfrm>
            <a:off x="808855" y="705681"/>
            <a:ext cx="11277710" cy="5162804"/>
          </a:xfrm>
          <a:prstGeom prst="rect">
            <a:avLst/>
          </a:prstGeom>
        </p:spPr>
      </p:pic>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26</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8018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7/10/2020</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27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537186" y="1874728"/>
            <a:ext cx="4095774"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Cases</a:t>
            </a:r>
            <a:r>
              <a:rPr lang="en-US" dirty="0"/>
              <a:t>: </a:t>
            </a:r>
            <a:r>
              <a:rPr lang="en-US" sz="2800" dirty="0"/>
              <a:t>71,910</a:t>
            </a:r>
          </a:p>
          <a:p>
            <a:pPr marL="914400" lvl="1" indent="-457200">
              <a:buFont typeface="Arial" panose="020B0604020202020204" pitchFamily="34" charset="0"/>
              <a:buChar char="•"/>
            </a:pPr>
            <a:r>
              <a:rPr lang="en-US" sz="2800" dirty="0"/>
              <a:t>463 new</a:t>
            </a:r>
          </a:p>
          <a:p>
            <a:pPr marL="457200" indent="-457200">
              <a:buFont typeface="Arial" panose="020B0604020202020204" pitchFamily="34" charset="0"/>
              <a:buChar char="•"/>
            </a:pPr>
            <a:r>
              <a:rPr lang="en-US" sz="2800" dirty="0"/>
              <a:t>Deaths: 3,172</a:t>
            </a:r>
          </a:p>
          <a:p>
            <a:pPr marL="914400" lvl="1" indent="-457200">
              <a:buFont typeface="Arial" panose="020B0604020202020204" pitchFamily="34" charset="0"/>
              <a:buChar char="•"/>
            </a:pPr>
            <a:r>
              <a:rPr lang="en-US" sz="2800" dirty="0"/>
              <a:t>12 new</a:t>
            </a:r>
          </a:p>
          <a:p>
            <a:pPr marL="457200" indent="-457200">
              <a:buFont typeface="Arial" panose="020B0604020202020204" pitchFamily="34" charset="0"/>
              <a:buChar char="•"/>
            </a:pPr>
            <a:r>
              <a:rPr lang="en-US" sz="2800" dirty="0"/>
              <a:t>Hospitalizations: 10,725</a:t>
            </a:r>
          </a:p>
          <a:p>
            <a:pPr marL="914400" lvl="1" indent="-457200">
              <a:buFont typeface="Arial" panose="020B0604020202020204" pitchFamily="34" charset="0"/>
              <a:buChar char="•"/>
            </a:pPr>
            <a:r>
              <a:rPr lang="en-US" sz="2800" dirty="0"/>
              <a:t>42 new</a:t>
            </a:r>
          </a:p>
          <a:p>
            <a:pPr marL="457200" indent="-457200">
              <a:buFont typeface="Arial" panose="020B0604020202020204" pitchFamily="34" charset="0"/>
              <a:buChar char="•"/>
            </a:pPr>
            <a:r>
              <a:rPr lang="en-US" sz="2800" dirty="0"/>
              <a:t>Total tests 613,513</a:t>
            </a:r>
          </a:p>
        </p:txBody>
      </p:sp>
      <p:pic>
        <p:nvPicPr>
          <p:cNvPr id="6" name="Picture 5">
            <a:extLst>
              <a:ext uri="{FF2B5EF4-FFF2-40B4-BE49-F238E27FC236}">
                <a16:creationId xmlns:a16="http://schemas.microsoft.com/office/drawing/2014/main" id="{92DE2A2F-DA57-4398-8837-5954525904C6}"/>
              </a:ext>
            </a:extLst>
          </p:cNvPr>
          <p:cNvPicPr>
            <a:picLocks noChangeAspect="1"/>
          </p:cNvPicPr>
          <p:nvPr/>
        </p:nvPicPr>
        <p:blipFill>
          <a:blip r:embed="rId4"/>
          <a:stretch>
            <a:fillRect/>
          </a:stretch>
        </p:blipFill>
        <p:spPr>
          <a:xfrm>
            <a:off x="4783597" y="1638189"/>
            <a:ext cx="7062963" cy="3812173"/>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66003-05E7-469C-9E68-416DF55155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244375-DBF3-4264-B095-228C312A9B6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04FF176E-D2CC-4811-88ED-67F25A211CFC}"/>
              </a:ext>
            </a:extLst>
          </p:cNvPr>
          <p:cNvSpPr>
            <a:spLocks noGrp="1"/>
          </p:cNvSpPr>
          <p:nvPr>
            <p:ph type="sldNum" sz="quarter" idx="12"/>
          </p:nvPr>
        </p:nvSpPr>
        <p:spPr/>
        <p:txBody>
          <a:bodyPr/>
          <a:lstStyle/>
          <a:p>
            <a:fld id="{D275CE6D-5C38-C543-B8AD-F8110668FDF9}" type="slidenum">
              <a:rPr lang="en-US" smtClean="0"/>
              <a:pPr/>
              <a:t>28</a:t>
            </a:fld>
            <a:endParaRPr lang="en-US" dirty="0"/>
          </a:p>
        </p:txBody>
      </p:sp>
      <p:sp>
        <p:nvSpPr>
          <p:cNvPr id="5" name="Text Placeholder 4">
            <a:extLst>
              <a:ext uri="{FF2B5EF4-FFF2-40B4-BE49-F238E27FC236}">
                <a16:creationId xmlns:a16="http://schemas.microsoft.com/office/drawing/2014/main" id="{0DCEB30A-77AB-4C11-A700-50C904757A42}"/>
              </a:ext>
            </a:extLst>
          </p:cNvPr>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B5B1D1CC-88B2-449E-8759-A3229CFE39AD}"/>
              </a:ext>
            </a:extLst>
          </p:cNvPr>
          <p:cNvPicPr>
            <a:picLocks noChangeAspect="1"/>
          </p:cNvPicPr>
          <p:nvPr/>
        </p:nvPicPr>
        <p:blipFill>
          <a:blip r:embed="rId2"/>
          <a:stretch>
            <a:fillRect/>
          </a:stretch>
        </p:blipFill>
        <p:spPr>
          <a:xfrm>
            <a:off x="295018" y="152533"/>
            <a:ext cx="11264191" cy="6552933"/>
          </a:xfrm>
          <a:prstGeom prst="rect">
            <a:avLst/>
          </a:prstGeom>
        </p:spPr>
      </p:pic>
    </p:spTree>
    <p:extLst>
      <p:ext uri="{BB962C8B-B14F-4D97-AF65-F5344CB8AC3E}">
        <p14:creationId xmlns:p14="http://schemas.microsoft.com/office/powerpoint/2010/main" val="168999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29</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a:p>
        </p:txBody>
      </p:sp>
      <p:pic>
        <p:nvPicPr>
          <p:cNvPr id="3" name="Picture 2">
            <a:extLst>
              <a:ext uri="{FF2B5EF4-FFF2-40B4-BE49-F238E27FC236}">
                <a16:creationId xmlns:a16="http://schemas.microsoft.com/office/drawing/2014/main" id="{261AFAEA-0CE1-4C93-B009-1C9289890950}"/>
              </a:ext>
            </a:extLst>
          </p:cNvPr>
          <p:cNvPicPr>
            <a:picLocks noChangeAspect="1"/>
          </p:cNvPicPr>
          <p:nvPr/>
        </p:nvPicPr>
        <p:blipFill>
          <a:blip r:embed="rId2"/>
          <a:stretch>
            <a:fillRect/>
          </a:stretch>
        </p:blipFill>
        <p:spPr>
          <a:xfrm>
            <a:off x="537186" y="239709"/>
            <a:ext cx="11035210" cy="5937253"/>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Tracing</a:t>
            </a:r>
          </a:p>
        </p:txBody>
      </p:sp>
      <p:sp>
        <p:nvSpPr>
          <p:cNvPr id="3" name="Text Placeholder 2"/>
          <p:cNvSpPr>
            <a:spLocks noGrp="1"/>
          </p:cNvSpPr>
          <p:nvPr>
            <p:ph type="body" idx="1"/>
          </p:nvPr>
        </p:nvSpPr>
        <p:spPr>
          <a:xfrm>
            <a:off x="2147888" y="4643895"/>
            <a:ext cx="7886700" cy="1500187"/>
          </a:xfrm>
        </p:spPr>
        <p:txBody>
          <a:bodyPr/>
          <a:lstStyle/>
          <a:p>
            <a:r>
              <a:rPr lang="en-US" dirty="0"/>
              <a:t>Katherine Feldman, DVM, MPH</a:t>
            </a:r>
          </a:p>
          <a:p>
            <a:r>
              <a:rPr lang="en-US" dirty="0"/>
              <a:t>Chief Public Health Scientist</a:t>
            </a:r>
          </a:p>
        </p:txBody>
      </p:sp>
      <p:sp>
        <p:nvSpPr>
          <p:cNvPr id="4" name="Slide Number Placeholder 3"/>
          <p:cNvSpPr>
            <a:spLocks noGrp="1"/>
          </p:cNvSpPr>
          <p:nvPr>
            <p:ph type="sldNum" sz="quarter" idx="12"/>
          </p:nvPr>
        </p:nvSpPr>
        <p:spPr/>
        <p:txBody>
          <a:bodyPr/>
          <a:lstStyle/>
          <a:p>
            <a:fld id="{EB4BE1A8-99A0-BE4B-B404-CE990ED5FA0C}" type="slidenum">
              <a:rPr lang="en-US" smtClean="0"/>
              <a:t>3</a:t>
            </a:fld>
            <a:endParaRPr lang="en-US" dirty="0"/>
          </a:p>
        </p:txBody>
      </p:sp>
      <p:pic>
        <p:nvPicPr>
          <p:cNvPr id="5" name="Picture 4" descr="A picture containing device, clock&#10;&#10;Description automatically generated">
            <a:extLst>
              <a:ext uri="{FF2B5EF4-FFF2-40B4-BE49-F238E27FC236}">
                <a16:creationId xmlns:a16="http://schemas.microsoft.com/office/drawing/2014/main" id="{9D1D01A8-F936-449D-9A80-F25BE30721EF}"/>
              </a:ext>
            </a:extLst>
          </p:cNvPr>
          <p:cNvPicPr>
            <a:picLocks noChangeAspect="1"/>
          </p:cNvPicPr>
          <p:nvPr/>
        </p:nvPicPr>
        <p:blipFill rotWithShape="1">
          <a:blip r:embed="rId2">
            <a:extLst>
              <a:ext uri="{28A0092B-C50C-407E-A947-70E740481C1C}">
                <a14:useLocalDpi xmlns:a14="http://schemas.microsoft.com/office/drawing/2010/main" val="0"/>
              </a:ext>
            </a:extLst>
          </a:blip>
          <a:srcRect l="1697" b="3226"/>
          <a:stretch/>
        </p:blipFill>
        <p:spPr>
          <a:xfrm>
            <a:off x="2699029" y="504880"/>
            <a:ext cx="6784419" cy="2714061"/>
          </a:xfrm>
          <a:prstGeom prst="rect">
            <a:avLst/>
          </a:prstGeom>
        </p:spPr>
      </p:pic>
    </p:spTree>
    <p:extLst>
      <p:ext uri="{BB962C8B-B14F-4D97-AF65-F5344CB8AC3E}">
        <p14:creationId xmlns:p14="http://schemas.microsoft.com/office/powerpoint/2010/main" val="666374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30</a:t>
            </a:fld>
            <a:endParaRPr lang="en-US" dirty="0"/>
          </a:p>
        </p:txBody>
      </p:sp>
      <p:sp>
        <p:nvSpPr>
          <p:cNvPr id="5" name="Text Placeholder 4"/>
          <p:cNvSpPr>
            <a:spLocks noGrp="1"/>
          </p:cNvSpPr>
          <p:nvPr>
            <p:ph type="body" sz="quarter" idx="13"/>
          </p:nvPr>
        </p:nvSpPr>
        <p:spPr/>
        <p:txBody>
          <a:bodyPr/>
          <a:lstStyle/>
          <a:p>
            <a:endParaRPr lang="en-US"/>
          </a:p>
        </p:txBody>
      </p:sp>
      <p:sp>
        <p:nvSpPr>
          <p:cNvPr id="6" name="Content Placeholder 5">
            <a:extLst>
              <a:ext uri="{FF2B5EF4-FFF2-40B4-BE49-F238E27FC236}">
                <a16:creationId xmlns:a16="http://schemas.microsoft.com/office/drawing/2014/main" id="{B47EEDB2-0E5A-4B4C-8B47-52BE7C79CBDB}"/>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6DE89251-DB72-46B7-8E0F-C86F038A388F}"/>
              </a:ext>
            </a:extLst>
          </p:cNvPr>
          <p:cNvPicPr>
            <a:picLocks noChangeAspect="1"/>
          </p:cNvPicPr>
          <p:nvPr/>
        </p:nvPicPr>
        <p:blipFill>
          <a:blip r:embed="rId2"/>
          <a:stretch>
            <a:fillRect/>
          </a:stretch>
        </p:blipFill>
        <p:spPr>
          <a:xfrm>
            <a:off x="1494183" y="1399356"/>
            <a:ext cx="8675977" cy="5218934"/>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MDH Updates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B4BE1A8-99A0-BE4B-B404-CE990ED5FA0C}" type="slidenum">
              <a:rPr lang="en-US" smtClean="0"/>
              <a:t>31</a:t>
            </a:fld>
            <a:endParaRPr lang="en-US" dirty="0"/>
          </a:p>
        </p:txBody>
      </p:sp>
    </p:spTree>
    <p:extLst>
      <p:ext uri="{BB962C8B-B14F-4D97-AF65-F5344CB8AC3E}">
        <p14:creationId xmlns:p14="http://schemas.microsoft.com/office/powerpoint/2010/main" val="274529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59406"/>
            <a:ext cx="7886700" cy="1325563"/>
          </a:xfrm>
        </p:spPr>
        <p:txBody>
          <a:bodyPr>
            <a:normAutofit fontScale="90000"/>
          </a:bodyPr>
          <a:lstStyle/>
          <a:p>
            <a:r>
              <a:rPr lang="en-US" dirty="0"/>
              <a:t>Amended Directive and Order Regarding Various Healthcare Matters (July 1)</a:t>
            </a:r>
          </a:p>
        </p:txBody>
      </p:sp>
      <p:sp>
        <p:nvSpPr>
          <p:cNvPr id="3" name="Content Placeholder 2"/>
          <p:cNvSpPr>
            <a:spLocks noGrp="1"/>
          </p:cNvSpPr>
          <p:nvPr>
            <p:ph idx="1"/>
          </p:nvPr>
        </p:nvSpPr>
        <p:spPr/>
        <p:txBody>
          <a:bodyPr>
            <a:normAutofit/>
          </a:bodyPr>
          <a:lstStyle/>
          <a:p>
            <a:r>
              <a:rPr lang="en-US" sz="3200" dirty="0"/>
              <a:t>Healthcare providers shall order a COVID-19 test for any individual who believes it necessary, regardless of symptoms.</a:t>
            </a:r>
            <a:br>
              <a:rPr lang="en-US" sz="3200" dirty="0"/>
            </a:br>
            <a:endParaRPr lang="en-US" sz="3200" dirty="0"/>
          </a:p>
          <a:p>
            <a:pPr marL="0" indent="0">
              <a:buNone/>
            </a:pPr>
            <a:br>
              <a:rPr lang="en-US" sz="1200" dirty="0"/>
            </a:br>
            <a:endParaRPr lang="en-US" sz="1200" dirty="0"/>
          </a:p>
          <a:p>
            <a:pPr marL="0" indent="0">
              <a:buNone/>
            </a:pPr>
            <a:r>
              <a:rPr lang="en-US" sz="2400" dirty="0">
                <a:hlinkClick r:id="rId2"/>
              </a:rPr>
              <a:t>https://coronavirus.maryland.gov/pages/cdc-resources</a:t>
            </a: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32</a:t>
            </a:fld>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64794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sz="3200" dirty="0"/>
              <a:t>Any individual who is in one of the following categories should contact their healthcare provider to arrange to be tested: </a:t>
            </a:r>
          </a:p>
          <a:p>
            <a:r>
              <a:rPr lang="en-US" sz="3200" dirty="0" err="1"/>
              <a:t>i</a:t>
            </a:r>
            <a:r>
              <a:rPr lang="en-US" sz="3200" dirty="0"/>
              <a:t>. Any symptomatic individual; and </a:t>
            </a:r>
          </a:p>
          <a:p>
            <a:r>
              <a:rPr lang="en-US" sz="3200" dirty="0"/>
              <a:t>ii. Asymptomatic individuals where COVID-19 exposure may be possible, including: </a:t>
            </a:r>
          </a:p>
          <a:p>
            <a:pPr lvl="1"/>
            <a:r>
              <a:rPr lang="en-US" sz="2800" dirty="0"/>
              <a:t>a. Contacts of confirmed COVID-19 cases </a:t>
            </a:r>
          </a:p>
          <a:p>
            <a:pPr lvl="1"/>
            <a:r>
              <a:rPr lang="en-US" sz="2800" dirty="0"/>
              <a:t>b. Residents and staff of congregate living settings and long-term care facilities </a:t>
            </a:r>
          </a:p>
          <a:p>
            <a:pPr lvl="1"/>
            <a:r>
              <a:rPr lang="en-US" sz="2800" dirty="0"/>
              <a:t>c. Healthcare workers and first responders </a:t>
            </a:r>
          </a:p>
          <a:p>
            <a:pPr lvl="1"/>
            <a:r>
              <a:rPr lang="en-US" sz="2800" dirty="0"/>
              <a:t>d. Patients, especially high-risk unstable patients, whose care would be altered by a diagnosis of COVID-19; </a:t>
            </a:r>
          </a:p>
          <a:p>
            <a:pPr lvl="1"/>
            <a:r>
              <a:rPr lang="en-US" sz="2800" dirty="0"/>
              <a:t>e. Individuals employed in close contact settings </a:t>
            </a:r>
          </a:p>
          <a:p>
            <a:pPr lvl="1"/>
            <a:r>
              <a:rPr lang="en-US" sz="2800" dirty="0"/>
              <a:t>f. Individuals previously in a large gathering</a:t>
            </a:r>
            <a:endParaRPr lang="en-US" sz="3200" dirty="0"/>
          </a:p>
          <a:p>
            <a:r>
              <a:rPr lang="en-US" sz="3200" dirty="0"/>
              <a:t>iii. Individuals who have traveled to or returned to Maryland from out-of-state travel.</a:t>
            </a:r>
            <a:br>
              <a:rPr lang="en-US" sz="1200" dirty="0"/>
            </a:br>
            <a:endParaRPr lang="en-US" sz="1200" dirty="0"/>
          </a:p>
          <a:p>
            <a:pPr marL="0" indent="0">
              <a:buNone/>
            </a:pPr>
            <a:r>
              <a:rPr lang="en-US" sz="2400" dirty="0">
                <a:hlinkClick r:id="rId2"/>
              </a:rPr>
              <a:t>https://coronavirus.maryland.gov/pages/cdc-resources</a:t>
            </a: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33</a:t>
            </a:fld>
            <a:endParaRPr lang="en-US" dirty="0"/>
          </a:p>
        </p:txBody>
      </p:sp>
      <p:sp>
        <p:nvSpPr>
          <p:cNvPr id="5" name="Text Placeholder 4"/>
          <p:cNvSpPr>
            <a:spLocks noGrp="1"/>
          </p:cNvSpPr>
          <p:nvPr>
            <p:ph type="body" sz="quarter" idx="13"/>
          </p:nvPr>
        </p:nvSpPr>
        <p:spPr/>
        <p:txBody>
          <a:bodyPr/>
          <a:lstStyle/>
          <a:p>
            <a:endParaRPr lang="en-US" dirty="0"/>
          </a:p>
        </p:txBody>
      </p:sp>
      <p:sp>
        <p:nvSpPr>
          <p:cNvPr id="8" name="Title 1"/>
          <p:cNvSpPr>
            <a:spLocks noGrp="1"/>
          </p:cNvSpPr>
          <p:nvPr>
            <p:ph type="title"/>
          </p:nvPr>
        </p:nvSpPr>
        <p:spPr>
          <a:xfrm>
            <a:off x="2152650" y="159406"/>
            <a:ext cx="7886700" cy="1325563"/>
          </a:xfrm>
        </p:spPr>
        <p:txBody>
          <a:bodyPr>
            <a:normAutofit fontScale="90000"/>
          </a:bodyPr>
          <a:lstStyle/>
          <a:p>
            <a:r>
              <a:rPr lang="en-US" dirty="0"/>
              <a:t>Amended Directive and Order Regarding Various Healthcare Matters (July 1)</a:t>
            </a:r>
          </a:p>
        </p:txBody>
      </p:sp>
    </p:spTree>
    <p:extLst>
      <p:ext uri="{BB962C8B-B14F-4D97-AF65-F5344CB8AC3E}">
        <p14:creationId xmlns:p14="http://schemas.microsoft.com/office/powerpoint/2010/main" val="957500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Updates </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EB4BE1A8-99A0-BE4B-B404-CE990ED5FA0C}" type="slidenum">
              <a:rPr lang="en-US" smtClean="0"/>
              <a:t>34</a:t>
            </a:fld>
            <a:endParaRPr lang="en-US" dirty="0"/>
          </a:p>
        </p:txBody>
      </p:sp>
    </p:spTree>
    <p:extLst>
      <p:ext uri="{BB962C8B-B14F-4D97-AF65-F5344CB8AC3E}">
        <p14:creationId xmlns:p14="http://schemas.microsoft.com/office/powerpoint/2010/main" val="1072263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Resources (NEW)</a:t>
            </a:r>
          </a:p>
        </p:txBody>
      </p:sp>
      <p:sp>
        <p:nvSpPr>
          <p:cNvPr id="3" name="Content Placeholder 2"/>
          <p:cNvSpPr>
            <a:spLocks noGrp="1"/>
          </p:cNvSpPr>
          <p:nvPr>
            <p:ph idx="1"/>
          </p:nvPr>
        </p:nvSpPr>
        <p:spPr/>
        <p:txBody>
          <a:bodyPr>
            <a:normAutofit fontScale="92500"/>
          </a:bodyPr>
          <a:lstStyle/>
          <a:p>
            <a:r>
              <a:rPr lang="en-US" dirty="0"/>
              <a:t>Visiting Beaches and Pools</a:t>
            </a:r>
            <a:br>
              <a:rPr lang="en-US" dirty="0"/>
            </a:br>
            <a:r>
              <a:rPr lang="en-US" sz="2400" dirty="0">
                <a:hlinkClick r:id="rId2"/>
              </a:rPr>
              <a:t>https://www.cdc.gov/coronavirus/2019-ncov/daily-life-coping/beaches-pools.html</a:t>
            </a:r>
            <a:br>
              <a:rPr lang="en-US" dirty="0"/>
            </a:br>
            <a:endParaRPr lang="en-US" dirty="0"/>
          </a:p>
          <a:p>
            <a:r>
              <a:rPr lang="en-US" dirty="0"/>
              <a:t>Playing Youth Sports</a:t>
            </a:r>
            <a:br>
              <a:rPr lang="en-US" dirty="0"/>
            </a:br>
            <a:r>
              <a:rPr lang="en-US" sz="2400" dirty="0">
                <a:hlinkClick r:id="rId3"/>
              </a:rPr>
              <a:t>https://www.cdc.gov/coronavirus/2019-ncov/daily-life-coping/youth-sports.html</a:t>
            </a:r>
            <a:br>
              <a:rPr lang="en-US" dirty="0"/>
            </a:br>
            <a:endParaRPr lang="en-US" dirty="0"/>
          </a:p>
          <a:p>
            <a:r>
              <a:rPr lang="en-US" dirty="0"/>
              <a:t>Sick Parents and Caregivers</a:t>
            </a:r>
            <a:br>
              <a:rPr lang="en-US" dirty="0"/>
            </a:br>
            <a:r>
              <a:rPr lang="en-US" sz="2400" dirty="0">
                <a:hlinkClick r:id="rId4"/>
              </a:rPr>
              <a:t>https://www.cdc.gov/coronavirus/2019-ncov/if-you-are-sick/parents-caregivers.html</a:t>
            </a:r>
            <a:br>
              <a:rPr lang="en-US" dirty="0"/>
            </a:br>
            <a:endParaRPr lang="en-US" dirty="0"/>
          </a:p>
          <a:p>
            <a:r>
              <a:rPr lang="en-US" dirty="0"/>
              <a:t>Visiting friends and family with higher risk for severe illness (video)</a:t>
            </a:r>
            <a:br>
              <a:rPr lang="en-US" dirty="0"/>
            </a:br>
            <a:r>
              <a:rPr lang="en-US" sz="2400" dirty="0">
                <a:hlinkClick r:id="rId5"/>
              </a:rPr>
              <a:t>https://www.youtube.com/watch?v=Nnxk5OGW8PA</a:t>
            </a:r>
            <a:endParaRPr lang="en-US" sz="24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35</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72758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 Interim Considerations (NEW)</a:t>
            </a:r>
          </a:p>
        </p:txBody>
      </p:sp>
      <p:sp>
        <p:nvSpPr>
          <p:cNvPr id="3" name="Content Placeholder 2"/>
          <p:cNvSpPr>
            <a:spLocks noGrp="1"/>
          </p:cNvSpPr>
          <p:nvPr>
            <p:ph idx="1"/>
          </p:nvPr>
        </p:nvSpPr>
        <p:spPr/>
        <p:txBody>
          <a:bodyPr>
            <a:normAutofit fontScale="92500" lnSpcReduction="10000"/>
          </a:bodyPr>
          <a:lstStyle/>
          <a:p>
            <a:r>
              <a:rPr lang="en-US" dirty="0"/>
              <a:t>Interim Considerations for Health Departments for SARS-CoV-2 Testing in Homeless Shelters and Encampments</a:t>
            </a:r>
            <a:br>
              <a:rPr lang="en-US" dirty="0"/>
            </a:br>
            <a:r>
              <a:rPr lang="en-US" sz="2400" dirty="0">
                <a:hlinkClick r:id="rId2"/>
              </a:rPr>
              <a:t>https://www.cdc.gov/coronavirus/2019-ncov/community/homeless-shelters/testing.html</a:t>
            </a:r>
            <a:br>
              <a:rPr lang="en-US" dirty="0"/>
            </a:br>
            <a:endParaRPr lang="en-US" dirty="0"/>
          </a:p>
          <a:p>
            <a:r>
              <a:rPr lang="en-US" dirty="0"/>
              <a:t>Interim Considerations for Institutions of Higher Education Administrators for SARS-CoV-2 Testing</a:t>
            </a:r>
            <a:br>
              <a:rPr lang="en-US" dirty="0"/>
            </a:br>
            <a:r>
              <a:rPr lang="en-US" sz="2400" dirty="0">
                <a:hlinkClick r:id="rId3"/>
              </a:rPr>
              <a:t>https://www.cdc.gov/coronavirus/2019-ncov/community/colleges-universities/ihe-testing.html</a:t>
            </a:r>
            <a:br>
              <a:rPr lang="en-US" dirty="0"/>
            </a:br>
            <a:endParaRPr lang="en-US" dirty="0"/>
          </a:p>
          <a:p>
            <a:r>
              <a:rPr lang="en-US" dirty="0"/>
              <a:t>Interim Considerations for K-12 School Administrators for SARS-CoV-2 Testing</a:t>
            </a:r>
            <a:br>
              <a:rPr lang="en-US" dirty="0"/>
            </a:br>
            <a:r>
              <a:rPr lang="en-US" sz="2200" dirty="0">
                <a:hlinkClick r:id="rId4"/>
              </a:rPr>
              <a:t>https://www.cdc.gov/coronavirus/2019-ncov/community/schools-childcare/k-12-testing.html</a:t>
            </a:r>
            <a:endParaRPr lang="en-US" sz="2200" dirty="0"/>
          </a:p>
          <a:p>
            <a:endParaRPr lang="en-US" dirty="0"/>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36</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61106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3184634" y="1513489"/>
            <a:ext cx="7408115" cy="3323343"/>
          </a:xfrm>
        </p:spPr>
        <p:txBody>
          <a:bodyPr>
            <a:noAutofit/>
          </a:bodyPr>
          <a:lstStyle/>
          <a:p>
            <a:r>
              <a:rPr lang="en-US" sz="2000" dirty="0"/>
              <a:t>MDH Novel Coronavirus: </a:t>
            </a:r>
            <a:r>
              <a:rPr lang="en-US" sz="2000" dirty="0">
                <a:hlinkClick r:id="rId3"/>
              </a:rPr>
              <a:t>http://health.maryland.gov/coronavirus</a:t>
            </a:r>
            <a:endParaRPr lang="en-US" sz="2000" dirty="0"/>
          </a:p>
          <a:p>
            <a:r>
              <a:rPr lang="en-US" sz="2000" dirty="0"/>
              <a:t>MDH Laboratory Coronavirus: </a:t>
            </a:r>
            <a:r>
              <a:rPr lang="en-US" sz="2000" dirty="0">
                <a:hlinkClick r:id="rId4"/>
              </a:rPr>
              <a:t>https://health.maryland.gov/laboratories/Pages/Novel-Coronavirus.aspx</a:t>
            </a:r>
            <a:endParaRPr lang="en-US" sz="2000" dirty="0"/>
          </a:p>
          <a:p>
            <a:r>
              <a:rPr lang="en-US" sz="2000" dirty="0"/>
              <a:t>COVID-19 People at risk                                    </a:t>
            </a:r>
            <a:r>
              <a:rPr lang="en-US" sz="2000" dirty="0">
                <a:hlinkClick r:id="rId5"/>
              </a:rPr>
              <a:t>https://www.cdc.gov/coronavirus/2019-ncov/specific-groups/high-risk-complications.html</a:t>
            </a:r>
            <a:endParaRPr lang="en-US" sz="2000" dirty="0"/>
          </a:p>
          <a:p>
            <a:r>
              <a:rPr lang="en-US" sz="2000" dirty="0"/>
              <a:t>CDC Guidance for Infection Control </a:t>
            </a:r>
            <a:r>
              <a:rPr lang="en-US" sz="2000" dirty="0">
                <a:hlinkClick r:id="rId6"/>
              </a:rPr>
              <a:t>https://www.cdc.gov/coronavirus/2019-nCoV/infection-control.html</a:t>
            </a:r>
            <a:endParaRPr lang="en-US" sz="2000" dirty="0"/>
          </a:p>
          <a:p>
            <a:r>
              <a:rPr lang="en-US" sz="2000" dirty="0"/>
              <a:t>Behavioral Health </a:t>
            </a:r>
            <a:r>
              <a:rPr lang="en-US" sz="2000" dirty="0">
                <a:hlinkClick r:id="rId7"/>
              </a:rPr>
              <a:t>https://www.cdc.gov/coronavirus/2019-ncov/hcp/infection-control-faq.html?CDC_AA_refVal=https%3A%2F%2Fwww.cdc.gov%2Fcoronavirus%2F2019-ncov%2Finfection-control%2Finfection-prevention-control-faq.html</a:t>
            </a:r>
            <a:endParaRPr lang="en-US" sz="2000" dirty="0"/>
          </a:p>
          <a:p>
            <a:r>
              <a:rPr lang="en-US" sz="2000" dirty="0"/>
              <a:t>Memory Care </a:t>
            </a:r>
            <a:r>
              <a:rPr lang="en-US" sz="2000" dirty="0">
                <a:hlinkClick r:id="rId8"/>
              </a:rPr>
              <a:t>https://www.cdc.gov/coronavirus/2019-ncov/hcp/memory-care.html</a:t>
            </a:r>
            <a:endParaRPr lang="en-US" sz="20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37</a:t>
            </a:fld>
            <a:endParaRPr lang="en-US" dirty="0"/>
          </a:p>
        </p:txBody>
      </p:sp>
    </p:spTree>
    <p:extLst>
      <p:ext uri="{BB962C8B-B14F-4D97-AF65-F5344CB8AC3E}">
        <p14:creationId xmlns:p14="http://schemas.microsoft.com/office/powerpoint/2010/main" val="3024075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38</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537186" y="2601007"/>
            <a:ext cx="11083313" cy="1569660"/>
          </a:xfrm>
          <a:prstGeom prst="rect">
            <a:avLst/>
          </a:prstGeom>
          <a:noFill/>
        </p:spPr>
        <p:txBody>
          <a:bodyPr wrap="square" rtlCol="0">
            <a:spAutoFit/>
          </a:bodyPr>
          <a:lstStyle/>
          <a:p>
            <a:r>
              <a:rPr lang="en-US" sz="3200" dirty="0"/>
              <a:t>Email : mdh.ipcovid@Maryland.gov </a:t>
            </a:r>
          </a:p>
          <a:p>
            <a:r>
              <a:rPr lang="en-US" sz="3200" dirty="0">
                <a:hlinkClick r:id="rId3"/>
              </a:rPr>
              <a:t>https://www.cdc.gov/coronavirus/2019-ncov/hcp/guidance-risk-assesment-hcp.html</a:t>
            </a:r>
            <a:endParaRPr lang="en-US" sz="3200" dirty="0"/>
          </a:p>
        </p:txBody>
      </p:sp>
    </p:spTree>
    <p:extLst>
      <p:ext uri="{BB962C8B-B14F-4D97-AF65-F5344CB8AC3E}">
        <p14:creationId xmlns:p14="http://schemas.microsoft.com/office/powerpoint/2010/main" val="448033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C12E-F719-4F72-8F94-9A936FEC1C9F}"/>
              </a:ext>
            </a:extLst>
          </p:cNvPr>
          <p:cNvSpPr>
            <a:spLocks noGrp="1"/>
          </p:cNvSpPr>
          <p:nvPr>
            <p:ph type="title"/>
          </p:nvPr>
        </p:nvSpPr>
        <p:spPr/>
        <p:txBody>
          <a:bodyPr/>
          <a:lstStyle/>
          <a:p>
            <a:r>
              <a:rPr lang="en-US" dirty="0"/>
              <a:t>What is Contact Tracing?</a:t>
            </a:r>
          </a:p>
        </p:txBody>
      </p:sp>
      <p:sp>
        <p:nvSpPr>
          <p:cNvPr id="3" name="Content Placeholder 2">
            <a:extLst>
              <a:ext uri="{FF2B5EF4-FFF2-40B4-BE49-F238E27FC236}">
                <a16:creationId xmlns:a16="http://schemas.microsoft.com/office/drawing/2014/main" id="{EA56E55E-B76F-45F6-B206-7321A03AAC81}"/>
              </a:ext>
            </a:extLst>
          </p:cNvPr>
          <p:cNvSpPr>
            <a:spLocks noGrp="1"/>
          </p:cNvSpPr>
          <p:nvPr>
            <p:ph idx="1"/>
          </p:nvPr>
        </p:nvSpPr>
        <p:spPr/>
        <p:txBody>
          <a:bodyPr>
            <a:normAutofit/>
          </a:bodyPr>
          <a:lstStyle/>
          <a:p>
            <a:r>
              <a:rPr lang="en-US" dirty="0">
                <a:solidFill>
                  <a:schemeClr val="tx1"/>
                </a:solidFill>
              </a:rPr>
              <a:t>Contact tracing involves identifying people who have an infectious disease (cases) and people with whom they came in contact (contacts) </a:t>
            </a:r>
          </a:p>
          <a:p>
            <a:r>
              <a:rPr lang="en-US" dirty="0">
                <a:solidFill>
                  <a:schemeClr val="tx1"/>
                </a:solidFill>
              </a:rPr>
              <a:t>To prevent further spread of disease </a:t>
            </a:r>
          </a:p>
          <a:p>
            <a:pPr lvl="1"/>
            <a:r>
              <a:rPr lang="en-US" dirty="0">
                <a:solidFill>
                  <a:schemeClr val="tx1"/>
                </a:solidFill>
              </a:rPr>
              <a:t>Cases are asked to isolate at home, and</a:t>
            </a:r>
          </a:p>
          <a:p>
            <a:pPr lvl="1"/>
            <a:r>
              <a:rPr lang="en-US" dirty="0">
                <a:solidFill>
                  <a:schemeClr val="tx1"/>
                </a:solidFill>
              </a:rPr>
              <a:t>Contacts are asked to stay home and monitor themselves for signs and symptoms of COVID-19</a:t>
            </a:r>
          </a:p>
        </p:txBody>
      </p:sp>
      <p:sp>
        <p:nvSpPr>
          <p:cNvPr id="4" name="Slide Number Placeholder 3">
            <a:extLst>
              <a:ext uri="{FF2B5EF4-FFF2-40B4-BE49-F238E27FC236}">
                <a16:creationId xmlns:a16="http://schemas.microsoft.com/office/drawing/2014/main" id="{2D9E509A-7C6D-4B2A-BEB8-13887A07516E}"/>
              </a:ext>
            </a:extLst>
          </p:cNvPr>
          <p:cNvSpPr>
            <a:spLocks noGrp="1"/>
          </p:cNvSpPr>
          <p:nvPr>
            <p:ph type="sldNum" sz="quarter" idx="12"/>
          </p:nvPr>
        </p:nvSpPr>
        <p:spPr/>
        <p:txBody>
          <a:bodyPr/>
          <a:lstStyle/>
          <a:p>
            <a:fld id="{EB4BE1A8-99A0-BE4B-B404-CE990ED5FA0C}" type="slidenum">
              <a:rPr lang="en-US" smtClean="0"/>
              <a:pPr/>
              <a:t>4</a:t>
            </a:fld>
            <a:endParaRPr lang="en-US" dirty="0"/>
          </a:p>
        </p:txBody>
      </p:sp>
      <p:pic>
        <p:nvPicPr>
          <p:cNvPr id="1026" name="Picture 2" descr="People wearing masks connected by lines.">
            <a:extLst>
              <a:ext uri="{FF2B5EF4-FFF2-40B4-BE49-F238E27FC236}">
                <a16:creationId xmlns:a16="http://schemas.microsoft.com/office/drawing/2014/main" id="{8E3024A4-7CFD-4506-88DE-032B31159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93620"/>
            <a:ext cx="914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693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631B-0452-45C0-82E5-729D8E245BA2}"/>
              </a:ext>
            </a:extLst>
          </p:cNvPr>
          <p:cNvSpPr>
            <a:spLocks noGrp="1"/>
          </p:cNvSpPr>
          <p:nvPr>
            <p:ph type="title"/>
          </p:nvPr>
        </p:nvSpPr>
        <p:spPr/>
        <p:txBody>
          <a:bodyPr/>
          <a:lstStyle/>
          <a:p>
            <a:r>
              <a:rPr lang="en-US" dirty="0"/>
              <a:t>Contact Tracing – An Essential Tool</a:t>
            </a:r>
          </a:p>
        </p:txBody>
      </p:sp>
      <p:sp>
        <p:nvSpPr>
          <p:cNvPr id="3" name="Content Placeholder 2">
            <a:extLst>
              <a:ext uri="{FF2B5EF4-FFF2-40B4-BE49-F238E27FC236}">
                <a16:creationId xmlns:a16="http://schemas.microsoft.com/office/drawing/2014/main" id="{CA6C9C92-212A-4294-AAB5-351EFC55690C}"/>
              </a:ext>
            </a:extLst>
          </p:cNvPr>
          <p:cNvSpPr>
            <a:spLocks noGrp="1"/>
          </p:cNvSpPr>
          <p:nvPr>
            <p:ph idx="1"/>
          </p:nvPr>
        </p:nvSpPr>
        <p:spPr/>
        <p:txBody>
          <a:bodyPr/>
          <a:lstStyle/>
          <a:p>
            <a:r>
              <a:rPr lang="en-US" dirty="0"/>
              <a:t>An essential public health tool used for decades by public health practitioners to slow or stop the spread of infectious disease</a:t>
            </a:r>
          </a:p>
          <a:p>
            <a:pPr lvl="1"/>
            <a:r>
              <a:rPr lang="en-US" dirty="0"/>
              <a:t>Sexually transmitted infections</a:t>
            </a:r>
          </a:p>
          <a:p>
            <a:pPr lvl="1"/>
            <a:r>
              <a:rPr lang="en-US" dirty="0"/>
              <a:t>Ebola in Africa</a:t>
            </a:r>
          </a:p>
          <a:p>
            <a:pPr lvl="1"/>
            <a:endParaRPr lang="en-US" dirty="0"/>
          </a:p>
          <a:p>
            <a:r>
              <a:rPr lang="en-US" dirty="0"/>
              <a:t>Effective use of contact tracing is a critical step in decreasing the number of COVID-19 cases </a:t>
            </a:r>
          </a:p>
        </p:txBody>
      </p:sp>
      <p:sp>
        <p:nvSpPr>
          <p:cNvPr id="4" name="Slide Number Placeholder 3">
            <a:extLst>
              <a:ext uri="{FF2B5EF4-FFF2-40B4-BE49-F238E27FC236}">
                <a16:creationId xmlns:a16="http://schemas.microsoft.com/office/drawing/2014/main" id="{0035E3FF-5713-4164-89BF-C540DCD23508}"/>
              </a:ext>
            </a:extLst>
          </p:cNvPr>
          <p:cNvSpPr>
            <a:spLocks noGrp="1"/>
          </p:cNvSpPr>
          <p:nvPr>
            <p:ph type="sldNum" sz="quarter" idx="12"/>
          </p:nvPr>
        </p:nvSpPr>
        <p:spPr/>
        <p:txBody>
          <a:bodyPr/>
          <a:lstStyle/>
          <a:p>
            <a:fld id="{EB4BE1A8-99A0-BE4B-B404-CE990ED5FA0C}" type="slidenum">
              <a:rPr lang="en-US" smtClean="0"/>
              <a:pPr/>
              <a:t>5</a:t>
            </a:fld>
            <a:endParaRPr lang="en-US" dirty="0"/>
          </a:p>
        </p:txBody>
      </p:sp>
    </p:spTree>
    <p:extLst>
      <p:ext uri="{BB962C8B-B14F-4D97-AF65-F5344CB8AC3E}">
        <p14:creationId xmlns:p14="http://schemas.microsoft.com/office/powerpoint/2010/main" val="236525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8EAB-BDA7-4B1A-A327-94E6FAAB46FF}"/>
              </a:ext>
            </a:extLst>
          </p:cNvPr>
          <p:cNvSpPr>
            <a:spLocks noGrp="1"/>
          </p:cNvSpPr>
          <p:nvPr>
            <p:ph type="title"/>
          </p:nvPr>
        </p:nvSpPr>
        <p:spPr/>
        <p:txBody>
          <a:bodyPr/>
          <a:lstStyle/>
          <a:p>
            <a:r>
              <a:rPr lang="en-US" dirty="0"/>
              <a:t>Contact Tracing Involves</a:t>
            </a:r>
          </a:p>
        </p:txBody>
      </p:sp>
      <p:sp>
        <p:nvSpPr>
          <p:cNvPr id="3" name="Content Placeholder 2">
            <a:extLst>
              <a:ext uri="{FF2B5EF4-FFF2-40B4-BE49-F238E27FC236}">
                <a16:creationId xmlns:a16="http://schemas.microsoft.com/office/drawing/2014/main" id="{BFE9B792-5B1C-4F25-9B34-31083F1DC73E}"/>
              </a:ext>
            </a:extLst>
          </p:cNvPr>
          <p:cNvSpPr>
            <a:spLocks noGrp="1"/>
          </p:cNvSpPr>
          <p:nvPr>
            <p:ph idx="1"/>
          </p:nvPr>
        </p:nvSpPr>
        <p:spPr/>
        <p:txBody>
          <a:bodyPr/>
          <a:lstStyle/>
          <a:p>
            <a:r>
              <a:rPr lang="en-US" dirty="0"/>
              <a:t>Interviewing people with COVID-19 to identify everyone they had close contact with during the time they may have been infectious</a:t>
            </a:r>
          </a:p>
          <a:p>
            <a:r>
              <a:rPr lang="en-US" dirty="0"/>
              <a:t>Notifying contacts of their potential exposure</a:t>
            </a:r>
          </a:p>
          <a:p>
            <a:r>
              <a:rPr lang="en-US" dirty="0"/>
              <a:t>Referring contacts for testing</a:t>
            </a:r>
          </a:p>
          <a:p>
            <a:r>
              <a:rPr lang="en-US" dirty="0"/>
              <a:t>Monitoring contacts for signs and symptoms of COVID-19</a:t>
            </a:r>
          </a:p>
          <a:p>
            <a:r>
              <a:rPr lang="en-US" dirty="0"/>
              <a:t>Connecting contacts with services they might need during the self-quarantine period</a:t>
            </a:r>
          </a:p>
        </p:txBody>
      </p:sp>
      <p:sp>
        <p:nvSpPr>
          <p:cNvPr id="4" name="Slide Number Placeholder 3">
            <a:extLst>
              <a:ext uri="{FF2B5EF4-FFF2-40B4-BE49-F238E27FC236}">
                <a16:creationId xmlns:a16="http://schemas.microsoft.com/office/drawing/2014/main" id="{D184302E-786E-4F07-8360-DB111298592F}"/>
              </a:ext>
            </a:extLst>
          </p:cNvPr>
          <p:cNvSpPr>
            <a:spLocks noGrp="1"/>
          </p:cNvSpPr>
          <p:nvPr>
            <p:ph type="sldNum" sz="quarter" idx="12"/>
          </p:nvPr>
        </p:nvSpPr>
        <p:spPr/>
        <p:txBody>
          <a:bodyPr/>
          <a:lstStyle/>
          <a:p>
            <a:fld id="{EB4BE1A8-99A0-BE4B-B404-CE990ED5FA0C}" type="slidenum">
              <a:rPr lang="en-US" smtClean="0"/>
              <a:pPr/>
              <a:t>6</a:t>
            </a:fld>
            <a:endParaRPr lang="en-US" dirty="0"/>
          </a:p>
        </p:txBody>
      </p:sp>
    </p:spTree>
    <p:extLst>
      <p:ext uri="{BB962C8B-B14F-4D97-AF65-F5344CB8AC3E}">
        <p14:creationId xmlns:p14="http://schemas.microsoft.com/office/powerpoint/2010/main" val="213858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F14A-9B34-4EAF-B513-6A6C6CF93937}"/>
              </a:ext>
            </a:extLst>
          </p:cNvPr>
          <p:cNvSpPr>
            <a:spLocks noGrp="1"/>
          </p:cNvSpPr>
          <p:nvPr>
            <p:ph type="title"/>
          </p:nvPr>
        </p:nvSpPr>
        <p:spPr/>
        <p:txBody>
          <a:bodyPr/>
          <a:lstStyle/>
          <a:p>
            <a:r>
              <a:rPr lang="en-US" dirty="0"/>
              <a:t>Isolation and Quarantine</a:t>
            </a:r>
          </a:p>
        </p:txBody>
      </p:sp>
      <p:sp>
        <p:nvSpPr>
          <p:cNvPr id="3" name="Content Placeholder 2">
            <a:extLst>
              <a:ext uri="{FF2B5EF4-FFF2-40B4-BE49-F238E27FC236}">
                <a16:creationId xmlns:a16="http://schemas.microsoft.com/office/drawing/2014/main" id="{DC465645-9B43-47B4-BA3B-40BD2C32C68B}"/>
              </a:ext>
            </a:extLst>
          </p:cNvPr>
          <p:cNvSpPr>
            <a:spLocks noGrp="1"/>
          </p:cNvSpPr>
          <p:nvPr>
            <p:ph idx="1"/>
          </p:nvPr>
        </p:nvSpPr>
        <p:spPr>
          <a:xfrm>
            <a:off x="2152650" y="1836511"/>
            <a:ext cx="8221436" cy="4351338"/>
          </a:xfrm>
        </p:spPr>
        <p:txBody>
          <a:bodyPr/>
          <a:lstStyle/>
          <a:p>
            <a:r>
              <a:rPr lang="en-US" dirty="0"/>
              <a:t>Individuals monitored by text, secure web survey or telephone</a:t>
            </a:r>
          </a:p>
          <a:p>
            <a:r>
              <a:rPr lang="en-US" dirty="0"/>
              <a:t>Contacts referred for testing if symptoms develop</a:t>
            </a:r>
          </a:p>
          <a:p>
            <a:r>
              <a:rPr lang="en-US" dirty="0"/>
              <a:t>Cases released from isolation when meet recovery definition</a:t>
            </a:r>
          </a:p>
          <a:p>
            <a:pPr lvl="1"/>
            <a:r>
              <a:rPr lang="en-US" dirty="0"/>
              <a:t>&gt;10 days since symptom onset</a:t>
            </a:r>
          </a:p>
          <a:p>
            <a:pPr lvl="1"/>
            <a:r>
              <a:rPr lang="en-US" dirty="0"/>
              <a:t>&gt;3 days have passed since</a:t>
            </a:r>
          </a:p>
          <a:p>
            <a:pPr lvl="2"/>
            <a:r>
              <a:rPr lang="en-US" dirty="0"/>
              <a:t>Resolution of fever without use of fever-reducing meds</a:t>
            </a:r>
          </a:p>
          <a:p>
            <a:pPr lvl="2"/>
            <a:r>
              <a:rPr lang="en-US" dirty="0"/>
              <a:t>Improvement in COVID-19 symptoms</a:t>
            </a:r>
          </a:p>
          <a:p>
            <a:endParaRPr lang="en-US" dirty="0"/>
          </a:p>
          <a:p>
            <a:endParaRPr lang="en-US" dirty="0"/>
          </a:p>
        </p:txBody>
      </p:sp>
      <p:sp>
        <p:nvSpPr>
          <p:cNvPr id="4" name="Slide Number Placeholder 3">
            <a:extLst>
              <a:ext uri="{FF2B5EF4-FFF2-40B4-BE49-F238E27FC236}">
                <a16:creationId xmlns:a16="http://schemas.microsoft.com/office/drawing/2014/main" id="{06D15173-DDE9-45F6-AEA7-E61E7BBD43E6}"/>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Tree>
    <p:extLst>
      <p:ext uri="{BB962C8B-B14F-4D97-AF65-F5344CB8AC3E}">
        <p14:creationId xmlns:p14="http://schemas.microsoft.com/office/powerpoint/2010/main" val="1278606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1B02-D5BD-4253-A760-82B4A3C0FAA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55F5E5FB-47CE-4D1A-8C1D-95A86F79D6D3}"/>
              </a:ext>
            </a:extLst>
          </p:cNvPr>
          <p:cNvSpPr>
            <a:spLocks noGrp="1"/>
          </p:cNvSpPr>
          <p:nvPr>
            <p:ph type="sldNum" sz="quarter" idx="12"/>
          </p:nvPr>
        </p:nvSpPr>
        <p:spPr/>
        <p:txBody>
          <a:bodyPr/>
          <a:lstStyle/>
          <a:p>
            <a:fld id="{EB4BE1A8-99A0-BE4B-B404-CE990ED5FA0C}" type="slidenum">
              <a:rPr lang="en-US" smtClean="0"/>
              <a:pPr/>
              <a:t>8</a:t>
            </a:fld>
            <a:endParaRPr lang="en-US" dirty="0"/>
          </a:p>
        </p:txBody>
      </p:sp>
      <p:sp>
        <p:nvSpPr>
          <p:cNvPr id="5" name="Text Placeholder 4">
            <a:extLst>
              <a:ext uri="{FF2B5EF4-FFF2-40B4-BE49-F238E27FC236}">
                <a16:creationId xmlns:a16="http://schemas.microsoft.com/office/drawing/2014/main" id="{474021A6-D490-4277-8964-078CDD733DF2}"/>
              </a:ext>
            </a:extLst>
          </p:cNvPr>
          <p:cNvSpPr>
            <a:spLocks noGrp="1"/>
          </p:cNvSpPr>
          <p:nvPr>
            <p:ph type="body" sz="quarter" idx="13"/>
          </p:nvPr>
        </p:nvSpPr>
        <p:spPr/>
        <p:txBody>
          <a:bodyPr/>
          <a:lstStyle/>
          <a:p>
            <a:endParaRPr lang="en-US"/>
          </a:p>
        </p:txBody>
      </p:sp>
      <p:pic>
        <p:nvPicPr>
          <p:cNvPr id="11" name="Content Placeholder 10" descr="A screenshot of a social media post&#10;&#10;Description automatically generated">
            <a:extLst>
              <a:ext uri="{FF2B5EF4-FFF2-40B4-BE49-F238E27FC236}">
                <a16:creationId xmlns:a16="http://schemas.microsoft.com/office/drawing/2014/main" id="{8115746B-D166-4404-8987-F95AE535C8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1712" y="72332"/>
            <a:ext cx="7988576" cy="6713336"/>
          </a:xfrm>
        </p:spPr>
      </p:pic>
    </p:spTree>
    <p:extLst>
      <p:ext uri="{BB962C8B-B14F-4D97-AF65-F5344CB8AC3E}">
        <p14:creationId xmlns:p14="http://schemas.microsoft.com/office/powerpoint/2010/main" val="3157787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1B8F2-9259-4CBA-8DED-6281446DCF2F}"/>
              </a:ext>
            </a:extLst>
          </p:cNvPr>
          <p:cNvSpPr>
            <a:spLocks noGrp="1"/>
          </p:cNvSpPr>
          <p:nvPr>
            <p:ph type="title"/>
          </p:nvPr>
        </p:nvSpPr>
        <p:spPr/>
        <p:txBody>
          <a:bodyPr/>
          <a:lstStyle/>
          <a:p>
            <a:r>
              <a:rPr lang="en-US" dirty="0"/>
              <a:t>Contact Tracing in Maryland</a:t>
            </a:r>
          </a:p>
        </p:txBody>
      </p:sp>
      <p:sp>
        <p:nvSpPr>
          <p:cNvPr id="3" name="Content Placeholder 2">
            <a:extLst>
              <a:ext uri="{FF2B5EF4-FFF2-40B4-BE49-F238E27FC236}">
                <a16:creationId xmlns:a16="http://schemas.microsoft.com/office/drawing/2014/main" id="{186AC789-0250-44DE-B82F-FA119F76E646}"/>
              </a:ext>
            </a:extLst>
          </p:cNvPr>
          <p:cNvSpPr>
            <a:spLocks noGrp="1"/>
          </p:cNvSpPr>
          <p:nvPr>
            <p:ph idx="1"/>
          </p:nvPr>
        </p:nvSpPr>
        <p:spPr>
          <a:xfrm>
            <a:off x="2152650" y="1513108"/>
            <a:ext cx="7886700" cy="4351338"/>
          </a:xfrm>
        </p:spPr>
        <p:txBody>
          <a:bodyPr>
            <a:normAutofit lnSpcReduction="10000"/>
          </a:bodyPr>
          <a:lstStyle/>
          <a:p>
            <a:r>
              <a:rPr lang="en-US" dirty="0"/>
              <a:t>Conducted by Maryland’s 24 local health departments and the National Opinion Research Center at the University of Chicago</a:t>
            </a:r>
          </a:p>
          <a:p>
            <a:r>
              <a:rPr lang="en-US" dirty="0"/>
              <a:t>1,350 contact tracers conduct interviews with cases and contacts </a:t>
            </a:r>
          </a:p>
          <a:p>
            <a:pPr lvl="1"/>
            <a:r>
              <a:rPr lang="en-US" dirty="0"/>
              <a:t>Cases are asked about their health, whereabouts during incubation period (14 days before symptom onset) and infectious period (2 days before symptom onset until current time for cases) and close contacts</a:t>
            </a:r>
          </a:p>
          <a:p>
            <a:pPr lvl="1"/>
            <a:r>
              <a:rPr lang="en-US" dirty="0"/>
              <a:t>Contacts are asked about their health, whereabouts </a:t>
            </a:r>
          </a:p>
          <a:p>
            <a:pPr lvl="1"/>
            <a:r>
              <a:rPr lang="en-US" dirty="0"/>
              <a:t>For both cases and contacts, guidance provided for isolation/quarantine including access to resources</a:t>
            </a:r>
          </a:p>
          <a:p>
            <a:pPr lvl="1"/>
            <a:endParaRPr lang="en-US" dirty="0"/>
          </a:p>
        </p:txBody>
      </p:sp>
      <p:sp>
        <p:nvSpPr>
          <p:cNvPr id="4" name="Slide Number Placeholder 3">
            <a:extLst>
              <a:ext uri="{FF2B5EF4-FFF2-40B4-BE49-F238E27FC236}">
                <a16:creationId xmlns:a16="http://schemas.microsoft.com/office/drawing/2014/main" id="{F4616C7D-0CB4-4190-A50C-BE75BB747A84}"/>
              </a:ext>
            </a:extLst>
          </p:cNvPr>
          <p:cNvSpPr>
            <a:spLocks noGrp="1"/>
          </p:cNvSpPr>
          <p:nvPr>
            <p:ph type="sldNum" sz="quarter" idx="12"/>
          </p:nvPr>
        </p:nvSpPr>
        <p:spPr/>
        <p:txBody>
          <a:bodyPr/>
          <a:lstStyle/>
          <a:p>
            <a:fld id="{EB4BE1A8-99A0-BE4B-B404-CE990ED5FA0C}" type="slidenum">
              <a:rPr lang="en-US" smtClean="0"/>
              <a:pPr/>
              <a:t>9</a:t>
            </a:fld>
            <a:endParaRPr lang="en-US" dirty="0"/>
          </a:p>
        </p:txBody>
      </p:sp>
    </p:spTree>
    <p:extLst>
      <p:ext uri="{BB962C8B-B14F-4D97-AF65-F5344CB8AC3E}">
        <p14:creationId xmlns:p14="http://schemas.microsoft.com/office/powerpoint/2010/main" val="2963521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DC3415-B70F-4B8C-B180-BA793B660F32}"/>
</file>

<file path=customXml/itemProps2.xml><?xml version="1.0" encoding="utf-8"?>
<ds:datastoreItem xmlns:ds="http://schemas.openxmlformats.org/officeDocument/2006/customXml" ds:itemID="{DC24737E-9158-4C5D-8C9B-B928CF8DE1AF}"/>
</file>

<file path=customXml/itemProps3.xml><?xml version="1.0" encoding="utf-8"?>
<ds:datastoreItem xmlns:ds="http://schemas.openxmlformats.org/officeDocument/2006/customXml" ds:itemID="{4C0871E3-1FA5-460E-A192-E54440C4C1C3}"/>
</file>

<file path=customXml/itemProps4.xml><?xml version="1.0" encoding="utf-8"?>
<ds:datastoreItem xmlns:ds="http://schemas.openxmlformats.org/officeDocument/2006/customXml" ds:itemID="{F481C7BF-C084-4420-81EB-2DD8BC53E10C}"/>
</file>

<file path=docProps/app.xml><?xml version="1.0" encoding="utf-8"?>
<Properties xmlns="http://schemas.openxmlformats.org/officeDocument/2006/extended-properties" xmlns:vt="http://schemas.openxmlformats.org/officeDocument/2006/docPropsVTypes">
  <TotalTime>11409</TotalTime>
  <Words>1348</Words>
  <Application>Microsoft Office PowerPoint</Application>
  <PresentationFormat>Widescreen</PresentationFormat>
  <Paragraphs>174</Paragraphs>
  <Slides>38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Droid Serif</vt:lpstr>
      <vt:lpstr>Office Theme</vt:lpstr>
      <vt:lpstr>Maryland Situation Update on  Coronavirus Disease (COVID-19) for BHA</vt:lpstr>
      <vt:lpstr>Call Agenda </vt:lpstr>
      <vt:lpstr>Contact Tracing</vt:lpstr>
      <vt:lpstr>What is Contact Tracing?</vt:lpstr>
      <vt:lpstr>Contact Tracing – An Essential Tool</vt:lpstr>
      <vt:lpstr>Contact Tracing Involves</vt:lpstr>
      <vt:lpstr>Isolation and Quarantine</vt:lpstr>
      <vt:lpstr>PowerPoint Presentation</vt:lpstr>
      <vt:lpstr>Contact Tracing in Maryland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Tracing Dashboard </vt:lpstr>
      <vt:lpstr>PowerPoint Presentation</vt:lpstr>
      <vt:lpstr>PowerPoint Presentation</vt:lpstr>
      <vt:lpstr>How Is Contact Tracing Going?</vt:lpstr>
      <vt:lpstr>Resources</vt:lpstr>
      <vt:lpstr>COVID-19 Global Situation Summary</vt:lpstr>
      <vt:lpstr>U.S.: COVID-19 Cases</vt:lpstr>
      <vt:lpstr>PowerPoint Presentation</vt:lpstr>
      <vt:lpstr>Maryland: COVID-19 Cases </vt:lpstr>
      <vt:lpstr>PowerPoint Presentation</vt:lpstr>
      <vt:lpstr>PowerPoint Presentation</vt:lpstr>
      <vt:lpstr>Testing Volume and % Positivity</vt:lpstr>
      <vt:lpstr>MDH Updates</vt:lpstr>
      <vt:lpstr>Amended Directive and Order Regarding Various Healthcare Matters (July 1)</vt:lpstr>
      <vt:lpstr>Amended Directive and Order Regarding Various Healthcare Matters (July 1)</vt:lpstr>
      <vt:lpstr>CDC Updates </vt:lpstr>
      <vt:lpstr>CDC Resources (NEW)</vt:lpstr>
      <vt:lpstr>CDC Interim Considerations (NEW)</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458</cp:revision>
  <cp:lastPrinted>2020-02-04T16:27:31Z</cp:lastPrinted>
  <dcterms:created xsi:type="dcterms:W3CDTF">2018-02-09T13:05:01Z</dcterms:created>
  <dcterms:modified xsi:type="dcterms:W3CDTF">2020-07-10T14:49:52Z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3ad367e7-c64c-4661-abce-1799458aa1df</vt:lpwstr>
  </property>
</Properties>
</file>