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13" r:id="rId3"/>
    <p:sldId id="339" r:id="rId4"/>
    <p:sldId id="340" r:id="rId5"/>
    <p:sldId id="342" r:id="rId6"/>
    <p:sldId id="497" r:id="rId7"/>
    <p:sldId id="374" r:id="rId8"/>
    <p:sldId id="485" r:id="rId9"/>
    <p:sldId id="512"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1" r:id="rId23"/>
    <p:sldId id="297" r:id="rId24"/>
    <p:sldId id="27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59" d="100"/>
          <a:sy n="59" d="100"/>
        </p:scale>
        <p:origin x="17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6/5/2020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24</a:t>
            </a:fld>
            <a:endParaRPr lang="en-US"/>
          </a:p>
        </p:txBody>
      </p:sp>
    </p:spTree>
    <p:extLst>
      <p:ext uri="{BB962C8B-B14F-4D97-AF65-F5344CB8AC3E}">
        <p14:creationId xmlns:p14="http://schemas.microsoft.com/office/powerpoint/2010/main" val="1940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5</a:t>
            </a:fld>
            <a:endParaRPr lang="en-US"/>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10</a:t>
            </a:fld>
            <a:endParaRPr lang="en-US" dirty="0"/>
          </a:p>
        </p:txBody>
      </p:sp>
    </p:spTree>
    <p:extLst>
      <p:ext uri="{BB962C8B-B14F-4D97-AF65-F5344CB8AC3E}">
        <p14:creationId xmlns:p14="http://schemas.microsoft.com/office/powerpoint/2010/main" val="397211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Crisis</a:t>
            </a:r>
            <a:r>
              <a:rPr lang="en-US" baseline="0" dirty="0"/>
              <a:t> capacity examples that would </a:t>
            </a:r>
            <a:r>
              <a:rPr lang="en-US" u="sng" baseline="0" dirty="0"/>
              <a:t>NOT</a:t>
            </a:r>
            <a:r>
              <a:rPr lang="en-US" baseline="0" dirty="0"/>
              <a:t> be allowed:</a:t>
            </a:r>
          </a:p>
          <a:p>
            <a:r>
              <a:rPr lang="en-US" baseline="0" dirty="0"/>
              <a:t> - Re-use of cloth isolation gowns without laundering between patients, including for the care of multiple patients with suspected or confirmed COVID-19</a:t>
            </a:r>
          </a:p>
          <a:p>
            <a:r>
              <a:rPr lang="en-US" baseline="0" dirty="0"/>
              <a:t> - Extended use of isolation gowns, i.e. when the same gown is worn by the same HCP when interacting with more than one patient known to be infected with the same infectious disease when these patients are housed in the same location</a:t>
            </a:r>
          </a:p>
          <a:p>
            <a:r>
              <a:rPr lang="en-US" baseline="0" dirty="0"/>
              <a:t> - Use of facemasks beyond the manufacturer-designated shelf life</a:t>
            </a:r>
          </a:p>
          <a:p>
            <a:r>
              <a:rPr lang="en-US" baseline="0" dirty="0"/>
              <a:t> - Limited re-use of facemasks, i.e. the practice of using the same facemask by one HCP for multiple encounters with different patients but removing it after each encounter</a:t>
            </a:r>
          </a:p>
          <a:p>
            <a:r>
              <a:rPr lang="en-US" baseline="0" dirty="0"/>
              <a:t> - Limited re-use of N95 respirators, i.e. the practice of using the same N95 by one HCP for multiple encounters with different patients but removing it after each encounter</a:t>
            </a:r>
          </a:p>
        </p:txBody>
      </p:sp>
      <p:sp>
        <p:nvSpPr>
          <p:cNvPr id="4" name="Slide Number Placeholder 3"/>
          <p:cNvSpPr>
            <a:spLocks noGrp="1"/>
          </p:cNvSpPr>
          <p:nvPr>
            <p:ph type="sldNum" sz="quarter" idx="10"/>
          </p:nvPr>
        </p:nvSpPr>
        <p:spPr/>
        <p:txBody>
          <a:bodyPr/>
          <a:lstStyle/>
          <a:p>
            <a:fld id="{6732D189-9561-B349-9142-68706A7C32FC}" type="slidenum">
              <a:rPr lang="en-US" smtClean="0"/>
              <a:t>13</a:t>
            </a:fld>
            <a:endParaRPr lang="en-US" dirty="0"/>
          </a:p>
        </p:txBody>
      </p:sp>
    </p:spTree>
    <p:extLst>
      <p:ext uri="{BB962C8B-B14F-4D97-AF65-F5344CB8AC3E}">
        <p14:creationId xmlns:p14="http://schemas.microsoft.com/office/powerpoint/2010/main" val="287953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16</a:t>
            </a:fld>
            <a:endParaRPr lang="en-US" dirty="0"/>
          </a:p>
        </p:txBody>
      </p:sp>
    </p:spTree>
    <p:extLst>
      <p:ext uri="{BB962C8B-B14F-4D97-AF65-F5344CB8AC3E}">
        <p14:creationId xmlns:p14="http://schemas.microsoft.com/office/powerpoint/2010/main" val="304707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23</a:t>
            </a:fld>
            <a:endParaRPr lang="en-US"/>
          </a:p>
        </p:txBody>
      </p:sp>
    </p:spTree>
    <p:extLst>
      <p:ext uri="{BB962C8B-B14F-4D97-AF65-F5344CB8AC3E}">
        <p14:creationId xmlns:p14="http://schemas.microsoft.com/office/powerpoint/2010/main" val="755501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cms.gov/files/document/nursing-home-reopening-recommendations-state-and-local-officials.pdf%20-%20Dated%20May%201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cdc.gov/coronavirus/2019-ncov/hcp/memory-care.html" TargetMode="External"/><Relationship Id="rId3" Type="http://schemas.openxmlformats.org/officeDocument/2006/relationships/hyperlink" Target="http://health.maryland.gov/coronavirus" TargetMode="External"/><Relationship Id="rId7" Type="http://schemas.openxmlformats.org/officeDocument/2006/relationships/hyperlink" Target="https://www.cdc.gov/coronavirus/2019-ncov/hcp/infection-control-faq.html?CDC_AA_refVal=https://www.cdc.gov/coronavirus/2019-ncov/infection-control/infection-prevention-control-faq.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dc.gov/coronavirus/2019-nCoV/infection-control.html" TargetMode="External"/><Relationship Id="rId5" Type="http://schemas.openxmlformats.org/officeDocument/2006/relationships/hyperlink" Target="https://www.cdc.gov/coronavirus/2019-ncov/specific-groups/high-risk-complications.html" TargetMode="External"/><Relationship Id="rId4" Type="http://schemas.openxmlformats.org/officeDocument/2006/relationships/hyperlink" Target="https://health.maryland.gov/laboratories/Pages/Novel-Coronavirus.asp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cdc.gov/coronavirus/2019-ncov/animals/service-therapy-animals.html" TargetMode="External"/><Relationship Id="rId1" Type="http://schemas.openxmlformats.org/officeDocument/2006/relationships/slideLayout" Target="../slideLayouts/slideLayout2.xml"/><Relationship Id="rId4" Type="http://schemas.openxmlformats.org/officeDocument/2006/relationships/hyperlink" Target="https://en.wikipedia.org/wiki/M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p:txBody>
          <a:bodyPr>
            <a:normAutofit fontScale="92500" lnSpcReduction="10000"/>
          </a:bodyPr>
          <a:lstStyle/>
          <a:p>
            <a:r>
              <a:rPr lang="en-US" dirty="0"/>
              <a:t>June 5, 2020</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Reopening Nursing Home Guidance</a:t>
            </a:r>
          </a:p>
        </p:txBody>
      </p:sp>
      <p:sp>
        <p:nvSpPr>
          <p:cNvPr id="3" name="Text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t>10</a:t>
            </a:fld>
            <a:endParaRPr lang="en-US" dirty="0"/>
          </a:p>
        </p:txBody>
      </p:sp>
    </p:spTree>
    <p:extLst>
      <p:ext uri="{BB962C8B-B14F-4D97-AF65-F5344CB8AC3E}">
        <p14:creationId xmlns:p14="http://schemas.microsoft.com/office/powerpoint/2010/main" val="622419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9406"/>
            <a:ext cx="7886700" cy="1325563"/>
          </a:xfrm>
        </p:spPr>
        <p:txBody>
          <a:bodyPr/>
          <a:lstStyle/>
          <a:p>
            <a:r>
              <a:rPr lang="en-US" dirty="0"/>
              <a:t>CMS- Reopening Nursing Homes</a:t>
            </a:r>
          </a:p>
        </p:txBody>
      </p:sp>
      <p:sp>
        <p:nvSpPr>
          <p:cNvPr id="3" name="Content Placeholder 2"/>
          <p:cNvSpPr>
            <a:spLocks noGrp="1"/>
          </p:cNvSpPr>
          <p:nvPr>
            <p:ph idx="1"/>
          </p:nvPr>
        </p:nvSpPr>
        <p:spPr/>
        <p:txBody>
          <a:bodyPr/>
          <a:lstStyle/>
          <a:p>
            <a:r>
              <a:rPr lang="en-US" dirty="0"/>
              <a:t>Applies to Medicare/Medicaid-certified long term care facilities</a:t>
            </a:r>
          </a:p>
          <a:p>
            <a:endParaRPr lang="en-US" dirty="0"/>
          </a:p>
          <a:p>
            <a:r>
              <a:rPr lang="en-US" dirty="0"/>
              <a:t>Allows for individualized reopening plans by facility, area (e.g. zip/county/region), or whole state</a:t>
            </a:r>
          </a:p>
          <a:p>
            <a:endParaRPr lang="en-US" dirty="0"/>
          </a:p>
          <a:p>
            <a:r>
              <a:rPr lang="en-US" dirty="0"/>
              <a:t>Encourages use of various factors at the levels of facility, community, and state</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11</a:t>
            </a:fld>
            <a:endParaRPr lang="en-US" dirty="0"/>
          </a:p>
        </p:txBody>
      </p:sp>
      <p:sp>
        <p:nvSpPr>
          <p:cNvPr id="5" name="TextBox 4"/>
          <p:cNvSpPr txBox="1"/>
          <p:nvPr/>
        </p:nvSpPr>
        <p:spPr>
          <a:xfrm>
            <a:off x="2464526" y="6176964"/>
            <a:ext cx="5216435" cy="461665"/>
          </a:xfrm>
          <a:prstGeom prst="rect">
            <a:avLst/>
          </a:prstGeom>
          <a:noFill/>
        </p:spPr>
        <p:txBody>
          <a:bodyPr wrap="square" rtlCol="0">
            <a:spAutoFit/>
          </a:bodyPr>
          <a:lstStyle/>
          <a:p>
            <a:r>
              <a:rPr lang="en-US" sz="1200" dirty="0">
                <a:hlinkClick r:id="rId2"/>
              </a:rPr>
              <a:t>https://www.cms.gov/files/document/nursing-home-reopening-recommendations-state-and-local-officials.pdf </a:t>
            </a:r>
            <a:r>
              <a:rPr lang="en-US" sz="1200" dirty="0"/>
              <a:t>- Dated May 18, 2020</a:t>
            </a:r>
          </a:p>
        </p:txBody>
      </p:sp>
    </p:spTree>
    <p:extLst>
      <p:ext uri="{BB962C8B-B14F-4D97-AF65-F5344CB8AC3E}">
        <p14:creationId xmlns:p14="http://schemas.microsoft.com/office/powerpoint/2010/main" val="395155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ADAC-1D67-724B-B0D4-773AABEAC0B2}"/>
              </a:ext>
            </a:extLst>
          </p:cNvPr>
          <p:cNvSpPr>
            <a:spLocks noGrp="1"/>
          </p:cNvSpPr>
          <p:nvPr>
            <p:ph type="title"/>
          </p:nvPr>
        </p:nvSpPr>
        <p:spPr/>
        <p:txBody>
          <a:bodyPr/>
          <a:lstStyle/>
          <a:p>
            <a:r>
              <a:rPr lang="en-US" dirty="0"/>
              <a:t>CMS Reopening Nursing Homes - Metrics</a:t>
            </a:r>
          </a:p>
        </p:txBody>
      </p:sp>
      <p:sp>
        <p:nvSpPr>
          <p:cNvPr id="4" name="Slide Number Placeholder 3">
            <a:extLst>
              <a:ext uri="{FF2B5EF4-FFF2-40B4-BE49-F238E27FC236}">
                <a16:creationId xmlns:a16="http://schemas.microsoft.com/office/drawing/2014/main" id="{7A7A9D01-CF64-1D4D-B344-E3DE527B6D66}"/>
              </a:ext>
            </a:extLst>
          </p:cNvPr>
          <p:cNvSpPr>
            <a:spLocks noGrp="1"/>
          </p:cNvSpPr>
          <p:nvPr>
            <p:ph type="sldNum" sz="quarter" idx="12"/>
          </p:nvPr>
        </p:nvSpPr>
        <p:spPr/>
        <p:txBody>
          <a:bodyPr/>
          <a:lstStyle/>
          <a:p>
            <a:fld id="{EB4BE1A8-99A0-BE4B-B404-CE990ED5FA0C}" type="slidenum">
              <a:rPr lang="en-US" smtClean="0"/>
              <a:pPr/>
              <a:t>12</a:t>
            </a:fld>
            <a:endParaRPr lang="en-US" dirty="0"/>
          </a:p>
        </p:txBody>
      </p:sp>
      <p:sp>
        <p:nvSpPr>
          <p:cNvPr id="5" name="Text Placeholder 4">
            <a:extLst>
              <a:ext uri="{FF2B5EF4-FFF2-40B4-BE49-F238E27FC236}">
                <a16:creationId xmlns:a16="http://schemas.microsoft.com/office/drawing/2014/main" id="{2ED7FF1F-73DB-214E-8A65-51657B8FA609}"/>
              </a:ext>
            </a:extLst>
          </p:cNvPr>
          <p:cNvSpPr>
            <a:spLocks noGrp="1"/>
          </p:cNvSpPr>
          <p:nvPr>
            <p:ph type="body" sz="quarter" idx="13"/>
          </p:nvPr>
        </p:nvSpPr>
        <p:spPr/>
        <p:txBody>
          <a:bodyPr/>
          <a:lstStyle/>
          <a:p>
            <a:endParaRPr lang="en-US"/>
          </a:p>
        </p:txBody>
      </p:sp>
      <p:sp>
        <p:nvSpPr>
          <p:cNvPr id="3" name="Content Placeholder 2"/>
          <p:cNvSpPr>
            <a:spLocks noGrp="1"/>
          </p:cNvSpPr>
          <p:nvPr>
            <p:ph idx="1"/>
          </p:nvPr>
        </p:nvSpPr>
        <p:spPr>
          <a:xfrm>
            <a:off x="2152650" y="1614189"/>
            <a:ext cx="7886700" cy="3660419"/>
          </a:xfrm>
        </p:spPr>
        <p:txBody>
          <a:bodyPr>
            <a:normAutofit/>
          </a:bodyPr>
          <a:lstStyle/>
          <a:p>
            <a:r>
              <a:rPr lang="en-US" dirty="0"/>
              <a:t>Case status in community</a:t>
            </a:r>
          </a:p>
          <a:p>
            <a:pPr lvl="1"/>
            <a:r>
              <a:rPr lang="en-US" dirty="0"/>
              <a:t>Decreasing cases, hospitalizations, deaths</a:t>
            </a:r>
          </a:p>
          <a:p>
            <a:r>
              <a:rPr lang="en-US" dirty="0"/>
              <a:t>Case status in the nursing home(s)</a:t>
            </a:r>
          </a:p>
          <a:p>
            <a:pPr lvl="1"/>
            <a:r>
              <a:rPr lang="en-US" dirty="0"/>
              <a:t>Absence of any new nursing home–onset cases (resident </a:t>
            </a:r>
            <a:r>
              <a:rPr lang="en-US" u="sng" dirty="0"/>
              <a:t>or staff</a:t>
            </a:r>
            <a:r>
              <a:rPr lang="en-US" dirty="0"/>
              <a:t>)*</a:t>
            </a:r>
          </a:p>
          <a:p>
            <a:r>
              <a:rPr lang="en-US" dirty="0"/>
              <a:t>Adequate staffing</a:t>
            </a:r>
          </a:p>
          <a:p>
            <a:pPr lvl="1"/>
            <a:r>
              <a:rPr lang="en-US" dirty="0"/>
              <a:t>No staffing shortages and not under a contingency staffing plan</a:t>
            </a:r>
          </a:p>
        </p:txBody>
      </p:sp>
      <p:sp>
        <p:nvSpPr>
          <p:cNvPr id="6" name="TextBox 5"/>
          <p:cNvSpPr txBox="1"/>
          <p:nvPr/>
        </p:nvSpPr>
        <p:spPr>
          <a:xfrm>
            <a:off x="2351336" y="5194181"/>
            <a:ext cx="5547360" cy="1569660"/>
          </a:xfrm>
          <a:prstGeom prst="rect">
            <a:avLst/>
          </a:prstGeom>
          <a:noFill/>
        </p:spPr>
        <p:txBody>
          <a:bodyPr wrap="square" rtlCol="0">
            <a:spAutoFit/>
          </a:bodyPr>
          <a:lstStyle/>
          <a:p>
            <a:r>
              <a:rPr lang="en-US" sz="1600" dirty="0"/>
              <a:t>*Excludes cases among newly admitted residents w/ COVID-19 or who become COVID-19–positive in first 14 days after admission. </a:t>
            </a:r>
            <a:r>
              <a:rPr lang="en-US" sz="1600" b="1" dirty="0"/>
              <a:t>But if a resident (or staff??) contracts COVID-19 w/in the NH w/o prior hospitalization w/in the last 14 days, facility should “go back to the highest level of mitigation and start the phases over.”</a:t>
            </a:r>
          </a:p>
        </p:txBody>
      </p:sp>
    </p:spTree>
    <p:extLst>
      <p:ext uri="{BB962C8B-B14F-4D97-AF65-F5344CB8AC3E}">
        <p14:creationId xmlns:p14="http://schemas.microsoft.com/office/powerpoint/2010/main" val="79682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CMS Reopening Nursing Homes – Metrics (con.)</a:t>
            </a:r>
            <a:endParaRPr lang="en-US" dirty="0"/>
          </a:p>
        </p:txBody>
      </p:sp>
      <p:sp>
        <p:nvSpPr>
          <p:cNvPr id="3" name="Content Placeholder 2"/>
          <p:cNvSpPr>
            <a:spLocks noGrp="1"/>
          </p:cNvSpPr>
          <p:nvPr>
            <p:ph idx="1"/>
          </p:nvPr>
        </p:nvSpPr>
        <p:spPr>
          <a:xfrm>
            <a:off x="2152650" y="1617554"/>
            <a:ext cx="7886700" cy="4351338"/>
          </a:xfrm>
        </p:spPr>
        <p:txBody>
          <a:bodyPr>
            <a:normAutofit lnSpcReduction="10000"/>
          </a:bodyPr>
          <a:lstStyle/>
          <a:p>
            <a:r>
              <a:rPr lang="en-US" dirty="0"/>
              <a:t>Universal source control</a:t>
            </a:r>
          </a:p>
          <a:p>
            <a:pPr lvl="1"/>
            <a:r>
              <a:rPr lang="en-US" dirty="0"/>
              <a:t>Residents and visitors (once allowed) – cloth face covering or facemask; restrict if unable/unwilling</a:t>
            </a:r>
          </a:p>
          <a:p>
            <a:pPr lvl="1"/>
            <a:r>
              <a:rPr lang="en-US" dirty="0"/>
              <a:t>Staff wear facemasks (cloth covering okay for administrative staff)</a:t>
            </a:r>
          </a:p>
          <a:p>
            <a:pPr lvl="1"/>
            <a:r>
              <a:rPr lang="en-US" dirty="0"/>
              <a:t>All should maintain social distancing and perform HH</a:t>
            </a:r>
          </a:p>
          <a:p>
            <a:r>
              <a:rPr lang="en-US" dirty="0"/>
              <a:t>Access to adequate PPE* for staff</a:t>
            </a:r>
          </a:p>
          <a:p>
            <a:pPr lvl="1"/>
            <a:r>
              <a:rPr lang="en-US" dirty="0"/>
              <a:t>Contingency capacity strategy is allowable</a:t>
            </a:r>
          </a:p>
          <a:p>
            <a:pPr lvl="1"/>
            <a:r>
              <a:rPr lang="en-US" b="1" dirty="0"/>
              <a:t>Crisis capacity strategy is </a:t>
            </a:r>
            <a:r>
              <a:rPr lang="en-US" b="1" u="sng" dirty="0"/>
              <a:t>NOT</a:t>
            </a:r>
            <a:r>
              <a:rPr lang="en-US" b="1" dirty="0"/>
              <a:t> allowable</a:t>
            </a:r>
          </a:p>
          <a:p>
            <a:r>
              <a:rPr lang="en-US" dirty="0"/>
              <a:t>Local hospital capacity – hospitals can accept transfers from NHs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13</a:t>
            </a:fld>
            <a:endParaRPr lang="en-US" dirty="0"/>
          </a:p>
        </p:txBody>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2351336" y="6024127"/>
            <a:ext cx="5495087" cy="646331"/>
          </a:xfrm>
          <a:prstGeom prst="rect">
            <a:avLst/>
          </a:prstGeom>
          <a:noFill/>
        </p:spPr>
        <p:txBody>
          <a:bodyPr wrap="square" rtlCol="0">
            <a:spAutoFit/>
          </a:bodyPr>
          <a:lstStyle/>
          <a:p>
            <a:r>
              <a:rPr lang="en-US" dirty="0"/>
              <a:t>*</a:t>
            </a:r>
            <a:r>
              <a:rPr lang="en-US" dirty="0">
                <a:hlinkClick r:id="rId3"/>
              </a:rPr>
              <a:t>https://www.cdc.gov/coronavirus/2019-ncov/hcp/ppe-strategy/index.html</a:t>
            </a:r>
            <a:endParaRPr lang="en-US" dirty="0"/>
          </a:p>
        </p:txBody>
      </p:sp>
    </p:spTree>
    <p:extLst>
      <p:ext uri="{BB962C8B-B14F-4D97-AF65-F5344CB8AC3E}">
        <p14:creationId xmlns:p14="http://schemas.microsoft.com/office/powerpoint/2010/main" val="12062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Reopening Nursing Homes - Testing</a:t>
            </a:r>
          </a:p>
        </p:txBody>
      </p:sp>
      <p:sp>
        <p:nvSpPr>
          <p:cNvPr id="3" name="Content Placeholder 2"/>
          <p:cNvSpPr>
            <a:spLocks noGrp="1"/>
          </p:cNvSpPr>
          <p:nvPr>
            <p:ph idx="1"/>
          </p:nvPr>
        </p:nvSpPr>
        <p:spPr/>
        <p:txBody>
          <a:bodyPr/>
          <a:lstStyle/>
          <a:p>
            <a:r>
              <a:rPr lang="en-US" dirty="0"/>
              <a:t>Facility should have a testing plan in place</a:t>
            </a:r>
          </a:p>
          <a:p>
            <a:r>
              <a:rPr lang="en-US" dirty="0"/>
              <a:t>At a </a:t>
            </a:r>
            <a:r>
              <a:rPr lang="en-US" u="sng" dirty="0"/>
              <a:t>MINIMUM</a:t>
            </a:r>
            <a:r>
              <a:rPr lang="en-US" dirty="0"/>
              <a:t>:</a:t>
            </a:r>
          </a:p>
          <a:p>
            <a:pPr lvl="1"/>
            <a:r>
              <a:rPr lang="en-US" dirty="0"/>
              <a:t>Capacity for all residents and staff (anyone in facility on ≥weekly basis) to receive single baseline test</a:t>
            </a:r>
          </a:p>
          <a:p>
            <a:pPr lvl="1"/>
            <a:r>
              <a:rPr lang="en-US" dirty="0"/>
              <a:t>Capacity for all residents to be tested upon identification of individual w/ COVID-19 </a:t>
            </a:r>
            <a:r>
              <a:rPr lang="en-US" dirty="0" err="1"/>
              <a:t>sx</a:t>
            </a:r>
            <a:r>
              <a:rPr lang="en-US" dirty="0"/>
              <a:t> or positive staff member</a:t>
            </a:r>
          </a:p>
          <a:p>
            <a:pPr lvl="1"/>
            <a:r>
              <a:rPr lang="en-US" dirty="0"/>
              <a:t>Capacity for </a:t>
            </a:r>
            <a:r>
              <a:rPr lang="en-US" u="sng" dirty="0"/>
              <a:t>weekly</a:t>
            </a:r>
            <a:r>
              <a:rPr lang="en-US" dirty="0"/>
              <a:t> re-testing of </a:t>
            </a:r>
            <a:r>
              <a:rPr lang="en-US" b="1" u="sng" dirty="0"/>
              <a:t>all</a:t>
            </a:r>
            <a:r>
              <a:rPr lang="en-US" b="1" dirty="0"/>
              <a:t> </a:t>
            </a:r>
            <a:r>
              <a:rPr lang="en-US" dirty="0"/>
              <a:t>residents until all test negative</a:t>
            </a:r>
          </a:p>
          <a:p>
            <a:pPr lvl="1"/>
            <a:r>
              <a:rPr lang="en-US" dirty="0"/>
              <a:t>Capacity for </a:t>
            </a:r>
            <a:r>
              <a:rPr lang="en-US" u="sng" dirty="0"/>
              <a:t>weekly</a:t>
            </a:r>
            <a:r>
              <a:rPr lang="en-US" dirty="0"/>
              <a:t> re-testing of </a:t>
            </a:r>
            <a:r>
              <a:rPr lang="en-US" b="1" u="sng" dirty="0"/>
              <a:t>all</a:t>
            </a:r>
            <a:r>
              <a:rPr lang="en-US" b="1" dirty="0"/>
              <a:t> </a:t>
            </a:r>
            <a:r>
              <a:rPr lang="en-US" dirty="0"/>
              <a:t>staff (may be adjusted by state/local leaders based on community rates)</a:t>
            </a:r>
          </a:p>
          <a:p>
            <a:pPr lvl="1"/>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14</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8567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Reopening Nursing Homes – Testing (con.)</a:t>
            </a:r>
          </a:p>
        </p:txBody>
      </p:sp>
      <p:sp>
        <p:nvSpPr>
          <p:cNvPr id="3" name="Content Placeholder 2"/>
          <p:cNvSpPr>
            <a:spLocks noGrp="1"/>
          </p:cNvSpPr>
          <p:nvPr>
            <p:ph idx="1"/>
          </p:nvPr>
        </p:nvSpPr>
        <p:spPr/>
        <p:txBody>
          <a:bodyPr/>
          <a:lstStyle/>
          <a:p>
            <a:r>
              <a:rPr lang="en-US" dirty="0"/>
              <a:t>At a </a:t>
            </a:r>
            <a:r>
              <a:rPr lang="en-US" u="sng" dirty="0"/>
              <a:t>MINIMUM (con.)</a:t>
            </a:r>
            <a:r>
              <a:rPr lang="en-US" dirty="0"/>
              <a:t>:</a:t>
            </a:r>
          </a:p>
          <a:p>
            <a:pPr lvl="1"/>
            <a:r>
              <a:rPr lang="en-US" dirty="0"/>
              <a:t>Written screening protocols for all staff (each shift), each resident (daily), and all persons entering facility</a:t>
            </a:r>
          </a:p>
          <a:p>
            <a:pPr lvl="1"/>
            <a:r>
              <a:rPr lang="en-US" dirty="0"/>
              <a:t>An arrangement with laboratories to process tests</a:t>
            </a:r>
          </a:p>
          <a:p>
            <a:pPr lvl="2"/>
            <a:r>
              <a:rPr lang="en-US" dirty="0"/>
              <a:t>Specifies need to detect SARS-CoV-2 via PCR w/ &gt;95% sensitivity, &gt;90% specificity w/in 48 hours</a:t>
            </a:r>
          </a:p>
          <a:p>
            <a:pPr lvl="2"/>
            <a:r>
              <a:rPr lang="en-US" dirty="0"/>
              <a:t>Specifies that antibody tests should not be used for dx</a:t>
            </a:r>
          </a:p>
          <a:p>
            <a:pPr lvl="1"/>
            <a:r>
              <a:rPr lang="en-US" dirty="0"/>
              <a:t>Procedure to address residents/staff that decline or are unable to be tested</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15</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8559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Guidance</a:t>
            </a:r>
          </a:p>
        </p:txBody>
      </p:sp>
      <p:sp>
        <p:nvSpPr>
          <p:cNvPr id="3" name="Content Placeholder 2"/>
          <p:cNvSpPr>
            <a:spLocks noGrp="1"/>
          </p:cNvSpPr>
          <p:nvPr>
            <p:ph idx="1"/>
          </p:nvPr>
        </p:nvSpPr>
        <p:spPr/>
        <p:txBody>
          <a:bodyPr/>
          <a:lstStyle/>
          <a:p>
            <a:r>
              <a:rPr lang="en-US" dirty="0"/>
              <a:t>Opening Up America Guidance for communities includes visitation guidance for “senior care facilities.” </a:t>
            </a:r>
            <a:r>
              <a:rPr lang="en-US" dirty="0">
                <a:sym typeface="Wingdings" panose="05000000000000000000" pitchFamily="2" charset="2"/>
              </a:rPr>
              <a:t> refers to a broader set of facilities and not specific to CMS-certified LTCFs (nursing homes)</a:t>
            </a:r>
          </a:p>
          <a:p>
            <a:r>
              <a:rPr lang="en-US" dirty="0">
                <a:sym typeface="Wingdings" panose="05000000000000000000" pitchFamily="2" charset="2"/>
              </a:rPr>
              <a:t>States should survey nursing homes that experienced a “significant” COVID-19 outbreak prior to reopening</a:t>
            </a:r>
          </a:p>
          <a:p>
            <a:r>
              <a:rPr lang="en-US" dirty="0">
                <a:sym typeface="Wingdings" panose="05000000000000000000" pitchFamily="2" charset="2"/>
              </a:rPr>
              <a:t>NHs should remain in current state of highest mitigation while community is in Phase 1 of OUAA  should lag behind community by at least 14 days</a:t>
            </a: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16</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8501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 Reopening Nursing Homes</a:t>
            </a:r>
          </a:p>
        </p:txBody>
      </p:sp>
      <p:sp>
        <p:nvSpPr>
          <p:cNvPr id="3" name="Content Placeholder 2"/>
          <p:cNvSpPr>
            <a:spLocks noGrp="1"/>
          </p:cNvSpPr>
          <p:nvPr>
            <p:ph idx="1"/>
          </p:nvPr>
        </p:nvSpPr>
        <p:spPr/>
        <p:txBody>
          <a:bodyPr>
            <a:normAutofit/>
          </a:bodyPr>
          <a:lstStyle/>
          <a:p>
            <a:r>
              <a:rPr lang="en-US" dirty="0"/>
              <a:t>Visitation still prohibited except for compassionate care situations</a:t>
            </a:r>
          </a:p>
          <a:p>
            <a:r>
              <a:rPr lang="en-US" dirty="0"/>
              <a:t>Limited communal dining, e.g. for COVID-19–negative</a:t>
            </a:r>
          </a:p>
          <a:p>
            <a:r>
              <a:rPr lang="en-US" dirty="0"/>
              <a:t>Limited group activities w/ social distancing and use of facemasks in place</a:t>
            </a:r>
          </a:p>
          <a:p>
            <a:r>
              <a:rPr lang="en-US" dirty="0"/>
              <a:t>100% screening of all staff/residents still in place</a:t>
            </a:r>
          </a:p>
          <a:p>
            <a:r>
              <a:rPr lang="en-US" dirty="0"/>
              <a:t>Universal source control still in place</a:t>
            </a:r>
          </a:p>
          <a:p>
            <a:r>
              <a:rPr lang="en-US" dirty="0"/>
              <a:t>All staff tested weekly; all residents tested if new suspect or confirmed case </a:t>
            </a:r>
            <a:r>
              <a:rPr lang="en-US" dirty="0" err="1"/>
              <a:t>ID’ed</a:t>
            </a:r>
            <a:endParaRPr lang="en-US" dirty="0"/>
          </a:p>
          <a:p>
            <a:r>
              <a:rPr lang="en-US" dirty="0" err="1"/>
              <a:t>Cohorting</a:t>
            </a:r>
            <a:r>
              <a:rPr lang="en-US" dirty="0"/>
              <a:t> plan still in place</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17</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67191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 Reopening Nursing Homes</a:t>
            </a:r>
          </a:p>
        </p:txBody>
      </p:sp>
      <p:sp>
        <p:nvSpPr>
          <p:cNvPr id="3" name="Content Placeholder 2"/>
          <p:cNvSpPr>
            <a:spLocks noGrp="1"/>
          </p:cNvSpPr>
          <p:nvPr>
            <p:ph idx="1"/>
          </p:nvPr>
        </p:nvSpPr>
        <p:spPr/>
        <p:txBody>
          <a:bodyPr>
            <a:normAutofit/>
          </a:bodyPr>
          <a:lstStyle/>
          <a:p>
            <a:r>
              <a:rPr lang="en-US" dirty="0"/>
              <a:t>Requires no new NH-onset cases in last 14 days, no staff shortages, adequate PPE and testing</a:t>
            </a:r>
          </a:p>
          <a:p>
            <a:r>
              <a:rPr lang="en-US" dirty="0"/>
              <a:t>Visitation still prohibited except for compassionate care situations</a:t>
            </a:r>
          </a:p>
          <a:p>
            <a:r>
              <a:rPr lang="en-US" dirty="0"/>
              <a:t>Allows limited entry of non-essential HCP/contractors</a:t>
            </a:r>
          </a:p>
          <a:p>
            <a:r>
              <a:rPr lang="en-US" dirty="0"/>
              <a:t>Limited group activities, including outings w/ no more than 10 people and social distancing, masking</a:t>
            </a:r>
          </a:p>
          <a:p>
            <a:r>
              <a:rPr lang="en-US" dirty="0"/>
              <a:t>Ongoing screening, testing, </a:t>
            </a:r>
            <a:r>
              <a:rPr lang="en-US" dirty="0" err="1"/>
              <a:t>cohorting</a:t>
            </a:r>
            <a:r>
              <a:rPr lang="en-US" dirty="0"/>
              <a:t>, universal source control as in Phase 1</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18</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3813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 – Reopening Nursing Homes</a:t>
            </a:r>
          </a:p>
        </p:txBody>
      </p:sp>
      <p:sp>
        <p:nvSpPr>
          <p:cNvPr id="3" name="Content Placeholder 2"/>
          <p:cNvSpPr>
            <a:spLocks noGrp="1"/>
          </p:cNvSpPr>
          <p:nvPr>
            <p:ph idx="1"/>
          </p:nvPr>
        </p:nvSpPr>
        <p:spPr/>
        <p:txBody>
          <a:bodyPr>
            <a:normAutofit lnSpcReduction="10000"/>
          </a:bodyPr>
          <a:lstStyle/>
          <a:p>
            <a:r>
              <a:rPr lang="en-US" dirty="0"/>
              <a:t>Requires no new NH-onset cases in last 28 days, no staff shortages, adequate testing and PPE</a:t>
            </a:r>
          </a:p>
          <a:p>
            <a:r>
              <a:rPr lang="en-US" dirty="0"/>
              <a:t>Visitation allowed with screening and enforced social distancing, HH, and source control</a:t>
            </a:r>
          </a:p>
          <a:p>
            <a:r>
              <a:rPr lang="en-US" dirty="0"/>
              <a:t>Group activities, including outings, allowed with “no more than the # of people where social distancing among residents can be maintained”</a:t>
            </a:r>
          </a:p>
          <a:p>
            <a:r>
              <a:rPr lang="en-US" dirty="0"/>
              <a:t>Volunteers allowed entry w/ screening, etc.</a:t>
            </a:r>
          </a:p>
          <a:p>
            <a:r>
              <a:rPr lang="en-US" dirty="0"/>
              <a:t>Continued screening, testing, </a:t>
            </a:r>
            <a:r>
              <a:rPr lang="en-US" dirty="0" err="1"/>
              <a:t>cohorting</a:t>
            </a:r>
            <a:r>
              <a:rPr lang="en-US" dirty="0"/>
              <a:t>, universal source control as in Phases 1-2</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19</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9187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CDC Updates</a:t>
            </a:r>
          </a:p>
          <a:p>
            <a:r>
              <a:rPr lang="en-US" dirty="0"/>
              <a:t>Re-opening guidance</a:t>
            </a:r>
          </a:p>
          <a:p>
            <a:r>
              <a:rPr lang="en-US" dirty="0"/>
              <a:t>Questions and Answers</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Recommendations</a:t>
            </a:r>
          </a:p>
        </p:txBody>
      </p:sp>
      <p:sp>
        <p:nvSpPr>
          <p:cNvPr id="3" name="Content Placeholder 2"/>
          <p:cNvSpPr>
            <a:spLocks noGrp="1"/>
          </p:cNvSpPr>
          <p:nvPr>
            <p:ph idx="1"/>
          </p:nvPr>
        </p:nvSpPr>
        <p:spPr/>
        <p:txBody>
          <a:bodyPr/>
          <a:lstStyle/>
          <a:p>
            <a:r>
              <a:rPr lang="en-US" dirty="0"/>
              <a:t>NH should spend minimum of 14 days in each phase w/ no new cases before advancing to next phase</a:t>
            </a:r>
          </a:p>
          <a:p>
            <a:r>
              <a:rPr lang="en-US" dirty="0"/>
              <a:t>Re-emphasizes that facilities may be in various phases relative to one another and community and that facility STARTS OVER again if new NH-onset case </a:t>
            </a:r>
            <a:r>
              <a:rPr lang="en-US" dirty="0" err="1"/>
              <a:t>ID’ed</a:t>
            </a:r>
            <a:endParaRPr lang="en-US" dirty="0"/>
          </a:p>
          <a:p>
            <a:r>
              <a:rPr lang="en-US" dirty="0"/>
              <a:t>States may choose to have a longer waiting period before relaxing restrictions for NHs that have had outbreaks, staffing issues, etc.</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20</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5527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3469"/>
            <a:ext cx="10515600" cy="994949"/>
          </a:xfrm>
        </p:spPr>
        <p:txBody>
          <a:bodyPr>
            <a:normAutofit fontScale="90000"/>
          </a:bodyPr>
          <a:lstStyle/>
          <a:p>
            <a:r>
              <a:rPr lang="en-US" dirty="0"/>
              <a:t>Reporting COVID-19 to Local Health Departments</a:t>
            </a:r>
          </a:p>
        </p:txBody>
      </p:sp>
      <p:sp>
        <p:nvSpPr>
          <p:cNvPr id="3" name="Content Placeholder 2"/>
          <p:cNvSpPr>
            <a:spLocks noGrp="1"/>
          </p:cNvSpPr>
          <p:nvPr>
            <p:ph idx="1"/>
          </p:nvPr>
        </p:nvSpPr>
        <p:spPr>
          <a:xfrm>
            <a:off x="1282148" y="2065341"/>
            <a:ext cx="10071652" cy="4351338"/>
          </a:xfrm>
        </p:spPr>
        <p:txBody>
          <a:bodyPr/>
          <a:lstStyle/>
          <a:p>
            <a:r>
              <a:rPr lang="en-US" b="1" dirty="0"/>
              <a:t>Reminder: </a:t>
            </a:r>
            <a:r>
              <a:rPr lang="en-US" dirty="0"/>
              <a:t>Nursing home, assisted living, group home, and residential treatment facilities </a:t>
            </a:r>
            <a:r>
              <a:rPr lang="en-US" b="1" dirty="0"/>
              <a:t>must </a:t>
            </a:r>
            <a:r>
              <a:rPr lang="en-US" dirty="0"/>
              <a:t>report one or more confirmed case of COVID-19 in a resident or staff member to their local health department. </a:t>
            </a:r>
          </a:p>
          <a:p>
            <a:r>
              <a:rPr lang="en-US" dirty="0"/>
              <a:t>All cases of COVID-19 identified through universal screening must be reported to the local health department. </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21</a:t>
            </a:fld>
            <a:endParaRPr lang="en-US" dirty="0"/>
          </a:p>
        </p:txBody>
      </p:sp>
    </p:spTree>
    <p:extLst>
      <p:ext uri="{BB962C8B-B14F-4D97-AF65-F5344CB8AC3E}">
        <p14:creationId xmlns:p14="http://schemas.microsoft.com/office/powerpoint/2010/main" val="352485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Allowing Residents to Go Outside</a:t>
            </a:r>
          </a:p>
        </p:txBody>
      </p:sp>
      <p:sp>
        <p:nvSpPr>
          <p:cNvPr id="3" name="Content Placeholder 2"/>
          <p:cNvSpPr>
            <a:spLocks noGrp="1"/>
          </p:cNvSpPr>
          <p:nvPr>
            <p:ph idx="1"/>
          </p:nvPr>
        </p:nvSpPr>
        <p:spPr/>
        <p:txBody>
          <a:bodyPr/>
          <a:lstStyle/>
          <a:p>
            <a:r>
              <a:rPr lang="en-US" dirty="0"/>
              <a:t>Per OHCQ – Residents may go outside one at a time with their masks, while maintaining 6 feet of distance from others</a:t>
            </a:r>
          </a:p>
          <a:p>
            <a:r>
              <a:rPr lang="en-US" dirty="0"/>
              <a:t>Residents on observation or suspected or confirmed with COVID-19 must remain in their room with the door shut </a:t>
            </a:r>
          </a:p>
          <a:p>
            <a:r>
              <a:rPr lang="en-US" dirty="0"/>
              <a:t>At this time OHCQ is not aware of any guidance or regulations that prohibit this practice  </a:t>
            </a:r>
          </a:p>
          <a:p>
            <a:r>
              <a:rPr lang="en-US" dirty="0"/>
              <a:t>MDH guidance is coming soon</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22</a:t>
            </a:fld>
            <a:endParaRPr lang="en-US" dirty="0"/>
          </a:p>
        </p:txBody>
      </p:sp>
    </p:spTree>
    <p:extLst>
      <p:ext uri="{BB962C8B-B14F-4D97-AF65-F5344CB8AC3E}">
        <p14:creationId xmlns:p14="http://schemas.microsoft.com/office/powerpoint/2010/main" val="3555123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3184634" y="1513489"/>
            <a:ext cx="7408115" cy="3323343"/>
          </a:xfrm>
        </p:spPr>
        <p:txBody>
          <a:bodyPr>
            <a:noAutofit/>
          </a:bodyPr>
          <a:lstStyle/>
          <a:p>
            <a:r>
              <a:rPr lang="en-US" sz="2000" dirty="0"/>
              <a:t>MDH Novel Coronavirus: </a:t>
            </a:r>
            <a:r>
              <a:rPr lang="en-US" sz="2000" dirty="0">
                <a:hlinkClick r:id="rId3"/>
              </a:rPr>
              <a:t>http://health.maryland.gov/coronavirus</a:t>
            </a:r>
            <a:endParaRPr lang="en-US" sz="2000" dirty="0"/>
          </a:p>
          <a:p>
            <a:r>
              <a:rPr lang="en-US" sz="2000" dirty="0"/>
              <a:t>MDH Laboratory Coronavirus: </a:t>
            </a:r>
            <a:r>
              <a:rPr lang="en-US" sz="2000" dirty="0">
                <a:hlinkClick r:id="rId4"/>
              </a:rPr>
              <a:t>https://health.maryland.gov/laboratories/Pages/Novel-Coronavirus.aspx</a:t>
            </a:r>
            <a:endParaRPr lang="en-US" sz="2000" dirty="0"/>
          </a:p>
          <a:p>
            <a:r>
              <a:rPr lang="en-US" sz="2000" dirty="0"/>
              <a:t>COVID-19 People at risk                                    </a:t>
            </a:r>
            <a:r>
              <a:rPr lang="en-US" sz="2000" dirty="0">
                <a:hlinkClick r:id="rId5"/>
              </a:rPr>
              <a:t>https://www.cdc.gov/coronavirus/2019-ncov/specific-groups/high-risk-complications.html</a:t>
            </a:r>
            <a:endParaRPr lang="en-US" sz="2000" dirty="0"/>
          </a:p>
          <a:p>
            <a:r>
              <a:rPr lang="en-US" sz="2000" dirty="0"/>
              <a:t>CDC Guidance for Infection Control </a:t>
            </a:r>
            <a:r>
              <a:rPr lang="en-US" sz="2000" dirty="0">
                <a:hlinkClick r:id="rId6"/>
              </a:rPr>
              <a:t>https://www.cdc.gov/coronavirus/2019-nCoV/infection-control.html</a:t>
            </a:r>
            <a:endParaRPr lang="en-US" sz="2000" dirty="0"/>
          </a:p>
          <a:p>
            <a:r>
              <a:rPr lang="en-US" sz="2000" dirty="0"/>
              <a:t>Behavioral Health </a:t>
            </a:r>
            <a:r>
              <a:rPr lang="en-US" sz="2000" dirty="0">
                <a:hlinkClick r:id="rId7"/>
              </a:rPr>
              <a:t>https://www.cdc.gov/coronavirus/2019-ncov/hcp/infection-control-faq.html?CDC_AA_refVal=https%3A%2F%2Fwww.cdc.gov%2Fcoronavirus%2F2019-ncov%2Finfection-control%2Finfection-prevention-control-faq.html</a:t>
            </a:r>
            <a:endParaRPr lang="en-US" sz="2000" dirty="0"/>
          </a:p>
          <a:p>
            <a:r>
              <a:rPr lang="en-US" sz="2000" dirty="0"/>
              <a:t>Memory Care </a:t>
            </a:r>
            <a:r>
              <a:rPr lang="en-US" sz="2000" dirty="0">
                <a:hlinkClick r:id="rId8"/>
              </a:rPr>
              <a:t>https://www.cdc.gov/coronavirus/2019-ncov/hcp/memory-care.html</a:t>
            </a:r>
            <a:endParaRPr lang="en-US" sz="2000"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23</a:t>
            </a:fld>
            <a:endParaRPr lang="en-US" dirty="0"/>
          </a:p>
        </p:txBody>
      </p:sp>
    </p:spTree>
    <p:extLst>
      <p:ext uri="{BB962C8B-B14F-4D97-AF65-F5344CB8AC3E}">
        <p14:creationId xmlns:p14="http://schemas.microsoft.com/office/powerpoint/2010/main" val="302407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24</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537187" y="2659116"/>
            <a:ext cx="7208938" cy="584775"/>
          </a:xfrm>
          <a:prstGeom prst="rect">
            <a:avLst/>
          </a:prstGeom>
          <a:noFill/>
        </p:spPr>
        <p:txBody>
          <a:bodyPr wrap="square" rtlCol="0">
            <a:spAutoFit/>
          </a:bodyPr>
          <a:lstStyle/>
          <a:p>
            <a:r>
              <a:rPr lang="en-US" sz="3200" dirty="0"/>
              <a:t>Email : mdh.ipcovid@Maryland.gov </a:t>
            </a:r>
          </a:p>
        </p:txBody>
      </p:sp>
    </p:spTree>
    <p:extLst>
      <p:ext uri="{BB962C8B-B14F-4D97-AF65-F5344CB8AC3E}">
        <p14:creationId xmlns:p14="http://schemas.microsoft.com/office/powerpoint/2010/main" val="44803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6" y="158371"/>
            <a:ext cx="10515600" cy="994949"/>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FFDC668-46E0-444B-87CC-AE0DD7472FF2}"/>
              </a:ext>
            </a:extLst>
          </p:cNvPr>
          <p:cNvPicPr>
            <a:picLocks noChangeAspect="1"/>
          </p:cNvPicPr>
          <p:nvPr/>
        </p:nvPicPr>
        <p:blipFill>
          <a:blip r:embed="rId3"/>
          <a:stretch>
            <a:fillRect/>
          </a:stretch>
        </p:blipFill>
        <p:spPr>
          <a:xfrm>
            <a:off x="537186" y="1039922"/>
            <a:ext cx="11117628" cy="5662675"/>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COVID-19 Cases</a:t>
            </a:r>
          </a:p>
        </p:txBody>
      </p:sp>
      <p:sp>
        <p:nvSpPr>
          <p:cNvPr id="3" name="Content Placeholder 2"/>
          <p:cNvSpPr>
            <a:spLocks noGrp="1"/>
          </p:cNvSpPr>
          <p:nvPr>
            <p:ph idx="1"/>
          </p:nvPr>
        </p:nvSpPr>
        <p:spPr>
          <a:xfrm>
            <a:off x="185195" y="2174154"/>
            <a:ext cx="4703797" cy="4585665"/>
          </a:xfrm>
        </p:spPr>
        <p:txBody>
          <a:bodyPr>
            <a:normAutofit fontScale="25000" lnSpcReduction="20000"/>
          </a:bodyPr>
          <a:lstStyle/>
          <a:p>
            <a:r>
              <a:rPr lang="en-US" sz="11200" dirty="0"/>
              <a:t>1,842,101 Confirmed Cases</a:t>
            </a:r>
          </a:p>
          <a:p>
            <a:pPr lvl="1"/>
            <a:r>
              <a:rPr lang="en-US" sz="10800" dirty="0"/>
              <a:t>14,676 new</a:t>
            </a:r>
          </a:p>
          <a:p>
            <a:r>
              <a:rPr lang="en-US" sz="11200" dirty="0"/>
              <a:t>107,029 total deaths</a:t>
            </a:r>
          </a:p>
          <a:p>
            <a:pPr lvl="1"/>
            <a:r>
              <a:rPr lang="en-US" sz="10800" dirty="0"/>
              <a:t>827 new</a:t>
            </a:r>
          </a:p>
          <a:p>
            <a:r>
              <a:rPr lang="en-US" sz="11200" dirty="0"/>
              <a:t>55 states and territories reporting </a:t>
            </a:r>
          </a:p>
          <a:p>
            <a:pPr marL="0" indent="0">
              <a:buNone/>
            </a:pPr>
            <a:endParaRPr lang="en-US" sz="11200" dirty="0"/>
          </a:p>
          <a:p>
            <a:pPr marL="0" indent="0">
              <a:buNone/>
            </a:pPr>
            <a:endParaRPr lang="en-US" sz="11200" dirty="0"/>
          </a:p>
          <a:p>
            <a:pPr marL="0" indent="0">
              <a:buNone/>
            </a:pPr>
            <a:endParaRPr lang="en-US" sz="11200" dirty="0"/>
          </a:p>
          <a:p>
            <a:pPr marL="0" indent="0">
              <a:buNone/>
            </a:pPr>
            <a:r>
              <a:rPr lang="en-US" sz="6400" dirty="0"/>
              <a:t>Source: </a:t>
            </a:r>
            <a:r>
              <a:rPr lang="en-US" sz="6400" dirty="0">
                <a:hlinkClick r:id="rId3"/>
              </a:rPr>
              <a:t>www.cdc.gov</a:t>
            </a:r>
            <a:r>
              <a:rPr lang="en-US" sz="6400" dirty="0"/>
              <a:t>, accessed June 5, 2020</a:t>
            </a:r>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pic>
        <p:nvPicPr>
          <p:cNvPr id="5" name="Picture 4">
            <a:extLst>
              <a:ext uri="{FF2B5EF4-FFF2-40B4-BE49-F238E27FC236}">
                <a16:creationId xmlns:a16="http://schemas.microsoft.com/office/drawing/2014/main" id="{9847C6A4-BD34-496C-A007-F428CA70E65D}"/>
              </a:ext>
            </a:extLst>
          </p:cNvPr>
          <p:cNvPicPr>
            <a:picLocks noChangeAspect="1"/>
          </p:cNvPicPr>
          <p:nvPr/>
        </p:nvPicPr>
        <p:blipFill>
          <a:blip r:embed="rId4"/>
          <a:stretch>
            <a:fillRect/>
          </a:stretch>
        </p:blipFill>
        <p:spPr>
          <a:xfrm>
            <a:off x="4572918" y="1682448"/>
            <a:ext cx="7354606" cy="3077121"/>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6/5/2020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5</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537186" y="1874728"/>
            <a:ext cx="4095774"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Cases</a:t>
            </a:r>
            <a:r>
              <a:rPr lang="en-US" dirty="0"/>
              <a:t>: </a:t>
            </a:r>
            <a:r>
              <a:rPr lang="en-US" sz="2800" dirty="0"/>
              <a:t>56,770</a:t>
            </a:r>
          </a:p>
          <a:p>
            <a:pPr marL="914400" lvl="1" indent="-457200">
              <a:buFont typeface="Arial" panose="020B0604020202020204" pitchFamily="34" charset="0"/>
              <a:buChar char="•"/>
            </a:pPr>
            <a:r>
              <a:rPr lang="en-US" sz="2800" dirty="0"/>
              <a:t>912 new</a:t>
            </a:r>
          </a:p>
          <a:p>
            <a:pPr marL="457200" indent="-457200">
              <a:buFont typeface="Arial" panose="020B0604020202020204" pitchFamily="34" charset="0"/>
              <a:buChar char="•"/>
            </a:pPr>
            <a:r>
              <a:rPr lang="en-US" sz="2800" dirty="0"/>
              <a:t>Deaths: 2,580</a:t>
            </a:r>
          </a:p>
          <a:p>
            <a:pPr marL="914400" lvl="1" indent="-457200">
              <a:buFont typeface="Arial" panose="020B0604020202020204" pitchFamily="34" charset="0"/>
              <a:buChar char="•"/>
            </a:pPr>
            <a:r>
              <a:rPr lang="en-US" sz="2800" dirty="0"/>
              <a:t>34 new</a:t>
            </a:r>
          </a:p>
          <a:p>
            <a:pPr marL="457200" indent="-457200">
              <a:buFont typeface="Arial" panose="020B0604020202020204" pitchFamily="34" charset="0"/>
              <a:buChar char="•"/>
            </a:pPr>
            <a:r>
              <a:rPr lang="en-US" sz="2800" dirty="0"/>
              <a:t>Hospitalizations: 9,346</a:t>
            </a:r>
          </a:p>
          <a:p>
            <a:pPr marL="914400" lvl="1" indent="-457200">
              <a:buFont typeface="Arial" panose="020B0604020202020204" pitchFamily="34" charset="0"/>
              <a:buChar char="•"/>
            </a:pPr>
            <a:r>
              <a:rPr lang="en-US" sz="2800" dirty="0"/>
              <a:t>129 new</a:t>
            </a:r>
          </a:p>
          <a:p>
            <a:pPr marL="457200" indent="-457200">
              <a:buFont typeface="Arial" panose="020B0604020202020204" pitchFamily="34" charset="0"/>
              <a:buChar char="•"/>
            </a:pPr>
            <a:r>
              <a:rPr lang="en-US" sz="2800" dirty="0"/>
              <a:t>Negative tests 405,414</a:t>
            </a:r>
          </a:p>
        </p:txBody>
      </p:sp>
      <p:pic>
        <p:nvPicPr>
          <p:cNvPr id="6" name="Picture 5">
            <a:extLst>
              <a:ext uri="{FF2B5EF4-FFF2-40B4-BE49-F238E27FC236}">
                <a16:creationId xmlns:a16="http://schemas.microsoft.com/office/drawing/2014/main" id="{C7014779-ECEA-46A6-AF70-8284CB0EE8C5}"/>
              </a:ext>
            </a:extLst>
          </p:cNvPr>
          <p:cNvPicPr>
            <a:picLocks noChangeAspect="1"/>
          </p:cNvPicPr>
          <p:nvPr/>
        </p:nvPicPr>
        <p:blipFill>
          <a:blip r:embed="rId4"/>
          <a:stretch>
            <a:fillRect/>
          </a:stretch>
        </p:blipFill>
        <p:spPr>
          <a:xfrm>
            <a:off x="4860232" y="1591297"/>
            <a:ext cx="6855904" cy="3297225"/>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6003-05E7-469C-9E68-416DF55155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244375-DBF3-4264-B095-228C312A9B6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4FF176E-D2CC-4811-88ED-67F25A211CFC}"/>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0DCEB30A-77AB-4C11-A700-50C904757A42}"/>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5B864CD5-B4D4-4F91-AEA8-1B210B3B56B3}"/>
              </a:ext>
            </a:extLst>
          </p:cNvPr>
          <p:cNvPicPr>
            <a:picLocks noChangeAspect="1"/>
          </p:cNvPicPr>
          <p:nvPr/>
        </p:nvPicPr>
        <p:blipFill>
          <a:blip r:embed="rId2"/>
          <a:stretch>
            <a:fillRect/>
          </a:stretch>
        </p:blipFill>
        <p:spPr>
          <a:xfrm>
            <a:off x="401344" y="457200"/>
            <a:ext cx="11389312" cy="6038778"/>
          </a:xfrm>
          <a:prstGeom prst="rect">
            <a:avLst/>
          </a:prstGeom>
        </p:spPr>
      </p:pic>
    </p:spTree>
    <p:extLst>
      <p:ext uri="{BB962C8B-B14F-4D97-AF65-F5344CB8AC3E}">
        <p14:creationId xmlns:p14="http://schemas.microsoft.com/office/powerpoint/2010/main" val="168999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7</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3FA931B5-7D5A-4B60-AFE8-E10D49763FCB}"/>
              </a:ext>
            </a:extLst>
          </p:cNvPr>
          <p:cNvPicPr>
            <a:picLocks noChangeAspect="1"/>
          </p:cNvPicPr>
          <p:nvPr/>
        </p:nvPicPr>
        <p:blipFill>
          <a:blip r:embed="rId2"/>
          <a:stretch>
            <a:fillRect/>
          </a:stretch>
        </p:blipFill>
        <p:spPr>
          <a:xfrm>
            <a:off x="188844" y="381070"/>
            <a:ext cx="11475779" cy="5328752"/>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Safer Groups</a:t>
            </a:r>
          </a:p>
        </p:txBody>
      </p:sp>
      <p:sp>
        <p:nvSpPr>
          <p:cNvPr id="3" name="Content Placeholder 2"/>
          <p:cNvSpPr>
            <a:spLocks noGrp="1"/>
          </p:cNvSpPr>
          <p:nvPr>
            <p:ph idx="1"/>
          </p:nvPr>
        </p:nvSpPr>
        <p:spPr/>
        <p:txBody>
          <a:bodyPr>
            <a:normAutofit/>
          </a:bodyPr>
          <a:lstStyle/>
          <a:p>
            <a:r>
              <a:rPr lang="en-US" dirty="0"/>
              <a:t>Continue to physically distance- 6 or more feet between people</a:t>
            </a:r>
          </a:p>
          <a:p>
            <a:r>
              <a:rPr lang="en-US" dirty="0"/>
              <a:t>Limit group size 10 or fewer, or 50% room capacity based on fire codes, whichever is smaller</a:t>
            </a:r>
          </a:p>
          <a:p>
            <a:r>
              <a:rPr lang="en-US" dirty="0"/>
              <a:t>Find a larger room to meet, or meet outdoors (if possible with privacy concerns)</a:t>
            </a:r>
          </a:p>
          <a:p>
            <a:r>
              <a:rPr lang="en-US" dirty="0"/>
              <a:t>Masks are still important as source control for everyone</a:t>
            </a:r>
          </a:p>
          <a:p>
            <a:r>
              <a:rPr lang="en-US" dirty="0"/>
              <a:t>No singing, shouting, spitting, etc.</a:t>
            </a:r>
          </a:p>
          <a:p>
            <a:r>
              <a:rPr lang="en-US" dirty="0"/>
              <a:t>Screen group attendees prior to allowing them into the room- anyone with any should go home, and get tested</a:t>
            </a:r>
          </a:p>
          <a:p>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1651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DAF1-9D13-410B-AF02-C41F5C3A99F0}"/>
              </a:ext>
            </a:extLst>
          </p:cNvPr>
          <p:cNvSpPr>
            <a:spLocks noGrp="1"/>
          </p:cNvSpPr>
          <p:nvPr>
            <p:ph type="title"/>
          </p:nvPr>
        </p:nvSpPr>
        <p:spPr/>
        <p:txBody>
          <a:bodyPr/>
          <a:lstStyle/>
          <a:p>
            <a:r>
              <a:rPr lang="en-US" dirty="0"/>
              <a:t>Service and Therapy Animals</a:t>
            </a:r>
          </a:p>
        </p:txBody>
      </p:sp>
      <p:sp>
        <p:nvSpPr>
          <p:cNvPr id="3" name="Content Placeholder 2">
            <a:extLst>
              <a:ext uri="{FF2B5EF4-FFF2-40B4-BE49-F238E27FC236}">
                <a16:creationId xmlns:a16="http://schemas.microsoft.com/office/drawing/2014/main" id="{B9D129A7-A158-4086-A183-A4D30C3FCAE5}"/>
              </a:ext>
            </a:extLst>
          </p:cNvPr>
          <p:cNvSpPr>
            <a:spLocks noGrp="1"/>
          </p:cNvSpPr>
          <p:nvPr>
            <p:ph idx="1"/>
          </p:nvPr>
        </p:nvSpPr>
        <p:spPr>
          <a:xfrm>
            <a:off x="440762" y="1558711"/>
            <a:ext cx="8020135" cy="4853812"/>
          </a:xfrm>
        </p:spPr>
        <p:txBody>
          <a:bodyPr>
            <a:normAutofit lnSpcReduction="10000"/>
          </a:bodyPr>
          <a:lstStyle/>
          <a:p>
            <a:r>
              <a:rPr lang="en-US" dirty="0"/>
              <a:t>Reports of some animals infected with COVID-19</a:t>
            </a:r>
          </a:p>
          <a:p>
            <a:pPr lvl="1"/>
            <a:r>
              <a:rPr lang="en-US" dirty="0"/>
              <a:t>Mostly dogs and cats ( and mink)</a:t>
            </a:r>
          </a:p>
          <a:p>
            <a:r>
              <a:rPr lang="en-US" dirty="0"/>
              <a:t>When possible, animals should stay 6 feet away from other people</a:t>
            </a:r>
          </a:p>
          <a:p>
            <a:r>
              <a:rPr lang="en-US" dirty="0"/>
              <a:t>If an animal gets sick, call a veterinarian, and don’t go into public</a:t>
            </a:r>
          </a:p>
          <a:p>
            <a:r>
              <a:rPr lang="en-US" dirty="0"/>
              <a:t>Avoid bringing service and therapy animals to places where humans are infected with COVID-19</a:t>
            </a:r>
          </a:p>
          <a:p>
            <a:r>
              <a:rPr lang="en-US" dirty="0"/>
              <a:t>Frequently clean and disinfect collars, service vests, leashes, harnesses, other supplies</a:t>
            </a:r>
          </a:p>
          <a:p>
            <a:r>
              <a:rPr lang="en-US" dirty="0"/>
              <a:t>Do not put a mask on animals</a:t>
            </a:r>
          </a:p>
        </p:txBody>
      </p:sp>
      <p:sp>
        <p:nvSpPr>
          <p:cNvPr id="4" name="Slide Number Placeholder 3">
            <a:extLst>
              <a:ext uri="{FF2B5EF4-FFF2-40B4-BE49-F238E27FC236}">
                <a16:creationId xmlns:a16="http://schemas.microsoft.com/office/drawing/2014/main" id="{D8BBC730-E8C6-4D97-80D2-4E1FFEF9C52D}"/>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422FDD36-A853-46CA-B49A-5E6B27B494FA}"/>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18FA38A1-FD9F-4BFD-B008-CD77C7BD034C}"/>
              </a:ext>
            </a:extLst>
          </p:cNvPr>
          <p:cNvSpPr txBox="1"/>
          <p:nvPr/>
        </p:nvSpPr>
        <p:spPr>
          <a:xfrm>
            <a:off x="884583" y="6248958"/>
            <a:ext cx="8039958" cy="369332"/>
          </a:xfrm>
          <a:prstGeom prst="rect">
            <a:avLst/>
          </a:prstGeom>
          <a:noFill/>
        </p:spPr>
        <p:txBody>
          <a:bodyPr wrap="none" rtlCol="0">
            <a:spAutoFit/>
          </a:bodyPr>
          <a:lstStyle/>
          <a:p>
            <a:r>
              <a:rPr lang="en-US">
                <a:hlinkClick r:id="rId2"/>
              </a:rPr>
              <a:t>https://www.cdc.gov/coronavirus/2019-ncov/animals/service-therapy-animals.html</a:t>
            </a:r>
            <a:endParaRPr lang="en-US" dirty="0"/>
          </a:p>
        </p:txBody>
      </p:sp>
      <p:pic>
        <p:nvPicPr>
          <p:cNvPr id="1026" name="Picture 2" descr="Mink - Wikipedia">
            <a:extLst>
              <a:ext uri="{FF2B5EF4-FFF2-40B4-BE49-F238E27FC236}">
                <a16:creationId xmlns:a16="http://schemas.microsoft.com/office/drawing/2014/main" id="{B9C0FF41-235C-4FA9-AFDA-EE9C1DCEF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897" y="1614164"/>
            <a:ext cx="3731103" cy="25556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8BBB7B-A442-4E7B-9F94-6196B8B6E781}"/>
              </a:ext>
            </a:extLst>
          </p:cNvPr>
          <p:cNvSpPr txBox="1"/>
          <p:nvPr/>
        </p:nvSpPr>
        <p:spPr>
          <a:xfrm>
            <a:off x="8478107" y="1614164"/>
            <a:ext cx="3492751" cy="369332"/>
          </a:xfrm>
          <a:prstGeom prst="rect">
            <a:avLst/>
          </a:prstGeom>
          <a:noFill/>
        </p:spPr>
        <p:txBody>
          <a:bodyPr wrap="none" rtlCol="0">
            <a:spAutoFit/>
          </a:bodyPr>
          <a:lstStyle/>
          <a:p>
            <a:r>
              <a:rPr lang="en-US" dirty="0">
                <a:hlinkClick r:id="rId4"/>
              </a:rPr>
              <a:t>https://en.wikipedia.org/wiki/Mink</a:t>
            </a:r>
            <a:endParaRPr lang="en-US" dirty="0"/>
          </a:p>
        </p:txBody>
      </p:sp>
    </p:spTree>
    <p:extLst>
      <p:ext uri="{BB962C8B-B14F-4D97-AF65-F5344CB8AC3E}">
        <p14:creationId xmlns:p14="http://schemas.microsoft.com/office/powerpoint/2010/main" val="2016003682"/>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170C45-240B-47EF-BBF7-DF7D7C6A2D10}"/>
</file>

<file path=customXml/itemProps2.xml><?xml version="1.0" encoding="utf-8"?>
<ds:datastoreItem xmlns:ds="http://schemas.openxmlformats.org/officeDocument/2006/customXml" ds:itemID="{8458529E-2D38-4129-8FDC-C988D1B2F814}"/>
</file>

<file path=customXml/itemProps3.xml><?xml version="1.0" encoding="utf-8"?>
<ds:datastoreItem xmlns:ds="http://schemas.openxmlformats.org/officeDocument/2006/customXml" ds:itemID="{8E56E074-4995-41E4-9492-A14029521D97}"/>
</file>

<file path=customXml/itemProps4.xml><?xml version="1.0" encoding="utf-8"?>
<ds:datastoreItem xmlns:ds="http://schemas.openxmlformats.org/officeDocument/2006/customXml" ds:itemID="{5F4E998F-3373-41F3-A89A-EE874443DABF}"/>
</file>

<file path=docProps/app.xml><?xml version="1.0" encoding="utf-8"?>
<Properties xmlns="http://schemas.openxmlformats.org/officeDocument/2006/extended-properties" xmlns:vt="http://schemas.openxmlformats.org/officeDocument/2006/docPropsVTypes">
  <TotalTime>9965</TotalTime>
  <Words>1638</Words>
  <Application>Microsoft Office PowerPoint</Application>
  <PresentationFormat>Widescreen</PresentationFormat>
  <Paragraphs>174</Paragraphs>
  <Slides>24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Droid Serif</vt:lpstr>
      <vt:lpstr>Office Theme</vt:lpstr>
      <vt:lpstr>Maryland Situation Update on  Coronavirus Disease (COVID-19) for BHA</vt:lpstr>
      <vt:lpstr>Call Agenda </vt:lpstr>
      <vt:lpstr>COVID-19 Global Situation Summary</vt:lpstr>
      <vt:lpstr>U.S.: COVID-19 Cases</vt:lpstr>
      <vt:lpstr>Maryland: COVID-19 Cases </vt:lpstr>
      <vt:lpstr>PowerPoint Presentation</vt:lpstr>
      <vt:lpstr>PowerPoint Presentation</vt:lpstr>
      <vt:lpstr>Safer Groups</vt:lpstr>
      <vt:lpstr>Service and Therapy Animals</vt:lpstr>
      <vt:lpstr>CMS Reopening Nursing Home Guidance</vt:lpstr>
      <vt:lpstr>CMS- Reopening Nursing Homes</vt:lpstr>
      <vt:lpstr>CMS Reopening Nursing Homes - Metrics</vt:lpstr>
      <vt:lpstr>CMS Reopening Nursing Homes – Metrics (con.)</vt:lpstr>
      <vt:lpstr>Reopening Nursing Homes - Testing</vt:lpstr>
      <vt:lpstr>Reopening Nursing Homes – Testing (con.)</vt:lpstr>
      <vt:lpstr>Additional Guidance</vt:lpstr>
      <vt:lpstr>Phase 1 - Reopening Nursing Homes</vt:lpstr>
      <vt:lpstr>Phase 2 – Reopening Nursing Homes</vt:lpstr>
      <vt:lpstr>Phase 3 – Reopening Nursing Homes</vt:lpstr>
      <vt:lpstr>Additional Recommendations</vt:lpstr>
      <vt:lpstr>Reporting COVID-19 to Local Health Departments</vt:lpstr>
      <vt:lpstr>Allowing Residents to Go Outside</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387</cp:revision>
  <cp:lastPrinted>2020-02-04T16:27:31Z</cp:lastPrinted>
  <dcterms:created xsi:type="dcterms:W3CDTF">2018-02-09T13:05:01Z</dcterms:created>
  <dcterms:modified xsi:type="dcterms:W3CDTF">2020-06-05T14:38:39Z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63f20196-bf62-4f8c-b126-8eb277d69e70</vt:lpwstr>
  </property>
</Properties>
</file>