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313" r:id="rId3"/>
    <p:sldId id="339" r:id="rId4"/>
    <p:sldId id="1214" r:id="rId5"/>
    <p:sldId id="340" r:id="rId6"/>
    <p:sldId id="674" r:id="rId7"/>
    <p:sldId id="1190" r:id="rId8"/>
    <p:sldId id="1075" r:id="rId9"/>
    <p:sldId id="1215" r:id="rId10"/>
    <p:sldId id="342" r:id="rId11"/>
    <p:sldId id="682" r:id="rId12"/>
    <p:sldId id="634" r:id="rId13"/>
    <p:sldId id="374" r:id="rId14"/>
    <p:sldId id="681" r:id="rId15"/>
    <p:sldId id="967" r:id="rId16"/>
    <p:sldId id="1234" r:id="rId17"/>
    <p:sldId id="1233"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58" d="100"/>
          <a:sy n="58" d="100"/>
        </p:scale>
        <p:origin x="133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6/4/2021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10</a:t>
            </a:fld>
            <a:endParaRPr lang="en-US" dirty="0"/>
          </a:p>
        </p:txBody>
      </p:sp>
    </p:spTree>
    <p:extLst>
      <p:ext uri="{BB962C8B-B14F-4D97-AF65-F5344CB8AC3E}">
        <p14:creationId xmlns:p14="http://schemas.microsoft.com/office/powerpoint/2010/main" val="934366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vidlink.maryland.gov/content/vaccine/gova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vid19.wh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coronavirus/2019-ncov/cases-updates/variant-proporti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vid.cdc.gov/covid-data-tracker/#vaccin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vid.cdc.gov/covid-data-tracker/#vaccination-demographics-tre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June 4th,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6/4/2021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10</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78976" cy="4401205"/>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 460,339</a:t>
            </a:r>
          </a:p>
          <a:p>
            <a:pPr marL="914400" lvl="1" indent="-457200">
              <a:buFont typeface="Arial" panose="020B0604020202020204" pitchFamily="34" charset="0"/>
              <a:buChar char="•"/>
            </a:pPr>
            <a:r>
              <a:rPr lang="en-US" sz="2800" dirty="0"/>
              <a:t>145 new</a:t>
            </a:r>
          </a:p>
          <a:p>
            <a:pPr marL="457200" indent="-457200">
              <a:buFont typeface="Arial" panose="020B0604020202020204" pitchFamily="34" charset="0"/>
              <a:buChar char="•"/>
            </a:pPr>
            <a:r>
              <a:rPr lang="en-US" sz="2800" dirty="0"/>
              <a:t>Deaths: 9,417</a:t>
            </a:r>
          </a:p>
          <a:p>
            <a:pPr marL="914400" lvl="1" indent="-457200">
              <a:buFont typeface="Arial" panose="020B0604020202020204" pitchFamily="34" charset="0"/>
              <a:buChar char="•"/>
            </a:pPr>
            <a:r>
              <a:rPr lang="en-US" sz="2800" dirty="0"/>
              <a:t>3 new</a:t>
            </a:r>
          </a:p>
          <a:p>
            <a:pPr marL="457200" indent="-457200">
              <a:buFont typeface="Arial" panose="020B0604020202020204" pitchFamily="34" charset="0"/>
              <a:buChar char="•"/>
            </a:pPr>
            <a:r>
              <a:rPr lang="en-US" sz="2800" dirty="0"/>
              <a:t>Hospitalizations: 43,373</a:t>
            </a:r>
          </a:p>
          <a:p>
            <a:pPr lvl="1"/>
            <a:r>
              <a:rPr lang="en-US" sz="2800" dirty="0"/>
              <a:t>Current: 318 (down 29)</a:t>
            </a:r>
          </a:p>
          <a:p>
            <a:pPr marL="457200" indent="-457200">
              <a:buFont typeface="Arial" panose="020B0604020202020204" pitchFamily="34" charset="0"/>
              <a:buChar char="•"/>
            </a:pPr>
            <a:r>
              <a:rPr lang="en-US" sz="2800" dirty="0"/>
              <a:t>Total tests: 10,468,298</a:t>
            </a:r>
          </a:p>
          <a:p>
            <a:pPr marL="457200" indent="-457200">
              <a:buFont typeface="Arial" panose="020B0604020202020204" pitchFamily="34" charset="0"/>
              <a:buChar char="•"/>
            </a:pPr>
            <a:r>
              <a:rPr lang="en-US" sz="2800" dirty="0"/>
              <a:t>Case rate: 2.4 per 100,000</a:t>
            </a:r>
          </a:p>
          <a:p>
            <a:pPr marL="457200" indent="-457200">
              <a:buFont typeface="Arial" panose="020B0604020202020204" pitchFamily="34" charset="0"/>
              <a:buChar char="•"/>
            </a:pPr>
            <a:r>
              <a:rPr lang="en-US" sz="2800" dirty="0"/>
              <a:t>Percent Positivity:  1.37%</a:t>
            </a:r>
          </a:p>
        </p:txBody>
      </p:sp>
      <p:pic>
        <p:nvPicPr>
          <p:cNvPr id="8" name="Picture 7">
            <a:extLst>
              <a:ext uri="{FF2B5EF4-FFF2-40B4-BE49-F238E27FC236}">
                <a16:creationId xmlns:a16="http://schemas.microsoft.com/office/drawing/2014/main" id="{0243EACE-8A15-4A8A-8B15-A4E41FCC42A9}"/>
              </a:ext>
            </a:extLst>
          </p:cNvPr>
          <p:cNvPicPr>
            <a:picLocks noChangeAspect="1"/>
          </p:cNvPicPr>
          <p:nvPr/>
        </p:nvPicPr>
        <p:blipFill>
          <a:blip r:embed="rId4"/>
          <a:stretch>
            <a:fillRect/>
          </a:stretch>
        </p:blipFill>
        <p:spPr>
          <a:xfrm>
            <a:off x="4756310" y="1561481"/>
            <a:ext cx="7435690" cy="3911667"/>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358950" cy="369332"/>
          </a:xfrm>
          <a:prstGeom prst="rect">
            <a:avLst/>
          </a:prstGeom>
          <a:noFill/>
        </p:spPr>
        <p:txBody>
          <a:bodyPr wrap="none" rtlCol="0">
            <a:spAutoFit/>
          </a:bodyPr>
          <a:lstStyle/>
          <a:p>
            <a:r>
              <a:rPr lang="en-US" dirty="0">
                <a:hlinkClick r:id="rId2"/>
              </a:rPr>
              <a:t>https://coronavirus.maryland.gov/</a:t>
            </a:r>
            <a:r>
              <a:rPr lang="en-US" dirty="0"/>
              <a:t> 6/4/2021</a:t>
            </a:r>
          </a:p>
        </p:txBody>
      </p:sp>
      <p:sp>
        <p:nvSpPr>
          <p:cNvPr id="8" name="Content Placeholder 7">
            <a:extLst>
              <a:ext uri="{FF2B5EF4-FFF2-40B4-BE49-F238E27FC236}">
                <a16:creationId xmlns:a16="http://schemas.microsoft.com/office/drawing/2014/main" id="{CF37B15A-97B5-4C59-8B48-F57E57B18617}"/>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179FCD09-3C23-41EC-8388-E45DA76E37D7}"/>
              </a:ext>
            </a:extLst>
          </p:cNvPr>
          <p:cNvPicPr>
            <a:picLocks noChangeAspect="1"/>
          </p:cNvPicPr>
          <p:nvPr/>
        </p:nvPicPr>
        <p:blipFill>
          <a:blip r:embed="rId3"/>
          <a:stretch>
            <a:fillRect/>
          </a:stretch>
        </p:blipFill>
        <p:spPr>
          <a:xfrm>
            <a:off x="625825" y="66611"/>
            <a:ext cx="10727975" cy="6269859"/>
          </a:xfrm>
          <a:prstGeom prst="rect">
            <a:avLst/>
          </a:prstGeom>
        </p:spPr>
      </p:pic>
    </p:spTree>
    <p:extLst>
      <p:ext uri="{BB962C8B-B14F-4D97-AF65-F5344CB8AC3E}">
        <p14:creationId xmlns:p14="http://schemas.microsoft.com/office/powerpoint/2010/main" val="326714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p:cNvSpPr>
            <a:spLocks noGrp="1"/>
          </p:cNvSpPr>
          <p:nvPr>
            <p:ph type="body" sz="quarter" idx="13"/>
          </p:nvPr>
        </p:nvSpPr>
        <p:spPr/>
        <p:txBody>
          <a:bodyPr/>
          <a:lstStyle/>
          <a:p>
            <a:endParaRPr lang="en-US" dirty="0"/>
          </a:p>
        </p:txBody>
      </p:sp>
      <p:sp>
        <p:nvSpPr>
          <p:cNvPr id="9" name="TextBox 8">
            <a:extLst>
              <a:ext uri="{FF2B5EF4-FFF2-40B4-BE49-F238E27FC236}">
                <a16:creationId xmlns:a16="http://schemas.microsoft.com/office/drawing/2014/main" id="{3EC2F513-A3CA-4E9C-9AB5-F55576D146BC}"/>
              </a:ext>
            </a:extLst>
          </p:cNvPr>
          <p:cNvSpPr txBox="1"/>
          <p:nvPr/>
        </p:nvSpPr>
        <p:spPr>
          <a:xfrm>
            <a:off x="3269293" y="6495978"/>
            <a:ext cx="4358950" cy="369332"/>
          </a:xfrm>
          <a:prstGeom prst="rect">
            <a:avLst/>
          </a:prstGeom>
          <a:noFill/>
        </p:spPr>
        <p:txBody>
          <a:bodyPr wrap="none" rtlCol="0">
            <a:spAutoFit/>
          </a:bodyPr>
          <a:lstStyle/>
          <a:p>
            <a:r>
              <a:rPr lang="en-US" dirty="0">
                <a:hlinkClick r:id="rId2"/>
              </a:rPr>
              <a:t>https://coronavirus.maryland.gov/</a:t>
            </a:r>
            <a:r>
              <a:rPr lang="en-US" dirty="0"/>
              <a:t> 6/4/2021</a:t>
            </a:r>
          </a:p>
        </p:txBody>
      </p:sp>
      <p:sp>
        <p:nvSpPr>
          <p:cNvPr id="6" name="Content Placeholder 5">
            <a:extLst>
              <a:ext uri="{FF2B5EF4-FFF2-40B4-BE49-F238E27FC236}">
                <a16:creationId xmlns:a16="http://schemas.microsoft.com/office/drawing/2014/main" id="{634AC37B-697F-476E-977E-DE97629A451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1F7442E-8C5F-43E8-BA93-F8C6DB935776}"/>
              </a:ext>
            </a:extLst>
          </p:cNvPr>
          <p:cNvPicPr>
            <a:picLocks noChangeAspect="1"/>
          </p:cNvPicPr>
          <p:nvPr/>
        </p:nvPicPr>
        <p:blipFill>
          <a:blip r:embed="rId3"/>
          <a:stretch>
            <a:fillRect/>
          </a:stretch>
        </p:blipFill>
        <p:spPr>
          <a:xfrm>
            <a:off x="884583" y="1336701"/>
            <a:ext cx="8849139" cy="5159277"/>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48539"/>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358950" cy="369332"/>
          </a:xfrm>
          <a:prstGeom prst="rect">
            <a:avLst/>
          </a:prstGeom>
          <a:noFill/>
        </p:spPr>
        <p:txBody>
          <a:bodyPr wrap="none" rtlCol="0">
            <a:spAutoFit/>
          </a:bodyPr>
          <a:lstStyle/>
          <a:p>
            <a:r>
              <a:rPr lang="en-US" dirty="0">
                <a:hlinkClick r:id="rId2"/>
              </a:rPr>
              <a:t>https://coronavirus.maryland.gov/</a:t>
            </a:r>
            <a:r>
              <a:rPr lang="en-US" dirty="0"/>
              <a:t> 6/4/2021</a:t>
            </a:r>
          </a:p>
        </p:txBody>
      </p:sp>
      <p:sp>
        <p:nvSpPr>
          <p:cNvPr id="7" name="Content Placeholder 6">
            <a:extLst>
              <a:ext uri="{FF2B5EF4-FFF2-40B4-BE49-F238E27FC236}">
                <a16:creationId xmlns:a16="http://schemas.microsoft.com/office/drawing/2014/main" id="{1FF65C71-9AB8-4689-8037-B20BEFE60F8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DD903A50-6693-447F-9B75-4F571E1E07FC}"/>
              </a:ext>
            </a:extLst>
          </p:cNvPr>
          <p:cNvPicPr>
            <a:picLocks noChangeAspect="1"/>
          </p:cNvPicPr>
          <p:nvPr/>
        </p:nvPicPr>
        <p:blipFill>
          <a:blip r:embed="rId3"/>
          <a:stretch>
            <a:fillRect/>
          </a:stretch>
        </p:blipFill>
        <p:spPr>
          <a:xfrm>
            <a:off x="288869" y="130311"/>
            <a:ext cx="11018547" cy="5970734"/>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CE073F45-A501-418D-8C07-88E6B55F46E5}"/>
              </a:ext>
            </a:extLst>
          </p:cNvPr>
          <p:cNvSpPr txBox="1"/>
          <p:nvPr/>
        </p:nvSpPr>
        <p:spPr>
          <a:xfrm>
            <a:off x="3269293" y="6495978"/>
            <a:ext cx="4358950" cy="369332"/>
          </a:xfrm>
          <a:prstGeom prst="rect">
            <a:avLst/>
          </a:prstGeom>
          <a:noFill/>
        </p:spPr>
        <p:txBody>
          <a:bodyPr wrap="none" rtlCol="0">
            <a:spAutoFit/>
          </a:bodyPr>
          <a:lstStyle/>
          <a:p>
            <a:r>
              <a:rPr lang="en-US" dirty="0">
                <a:hlinkClick r:id="rId2"/>
              </a:rPr>
              <a:t>https://coronavirus.maryland.gov/</a:t>
            </a:r>
            <a:r>
              <a:rPr lang="en-US" dirty="0"/>
              <a:t> 6/4/2021</a:t>
            </a:r>
          </a:p>
        </p:txBody>
      </p:sp>
      <p:sp>
        <p:nvSpPr>
          <p:cNvPr id="6" name="Content Placeholder 5">
            <a:extLst>
              <a:ext uri="{FF2B5EF4-FFF2-40B4-BE49-F238E27FC236}">
                <a16:creationId xmlns:a16="http://schemas.microsoft.com/office/drawing/2014/main" id="{358B03A8-8717-4DC5-82A5-DA8B369FB5FD}"/>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B14F3D9-D360-4E94-BB23-5D1776BA22FA}"/>
              </a:ext>
            </a:extLst>
          </p:cNvPr>
          <p:cNvPicPr>
            <a:picLocks noChangeAspect="1"/>
          </p:cNvPicPr>
          <p:nvPr/>
        </p:nvPicPr>
        <p:blipFill>
          <a:blip r:embed="rId3"/>
          <a:stretch>
            <a:fillRect/>
          </a:stretch>
        </p:blipFill>
        <p:spPr>
          <a:xfrm>
            <a:off x="441451" y="362022"/>
            <a:ext cx="10359071" cy="5988236"/>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6/4/2021</a:t>
            </a:r>
          </a:p>
        </p:txBody>
      </p:sp>
      <p:pic>
        <p:nvPicPr>
          <p:cNvPr id="6" name="Picture 5">
            <a:extLst>
              <a:ext uri="{FF2B5EF4-FFF2-40B4-BE49-F238E27FC236}">
                <a16:creationId xmlns:a16="http://schemas.microsoft.com/office/drawing/2014/main" id="{10063ADB-8C6B-435A-AB78-7E081C94BF05}"/>
              </a:ext>
            </a:extLst>
          </p:cNvPr>
          <p:cNvPicPr>
            <a:picLocks noChangeAspect="1"/>
          </p:cNvPicPr>
          <p:nvPr/>
        </p:nvPicPr>
        <p:blipFill>
          <a:blip r:embed="rId3"/>
          <a:stretch>
            <a:fillRect/>
          </a:stretch>
        </p:blipFill>
        <p:spPr>
          <a:xfrm>
            <a:off x="537186" y="1370413"/>
            <a:ext cx="7795781" cy="5069435"/>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8955-10F1-4ECF-A1B3-5FA2FA7D3A55}"/>
              </a:ext>
            </a:extLst>
          </p:cNvPr>
          <p:cNvSpPr>
            <a:spLocks noGrp="1"/>
          </p:cNvSpPr>
          <p:nvPr>
            <p:ph type="title"/>
          </p:nvPr>
        </p:nvSpPr>
        <p:spPr/>
        <p:txBody>
          <a:bodyPr>
            <a:normAutofit fontScale="90000"/>
          </a:bodyPr>
          <a:lstStyle/>
          <a:p>
            <a:r>
              <a:rPr lang="en-US" dirty="0"/>
              <a:t>Myocarditis and Pericarditis following mRNA COVID vaccination</a:t>
            </a:r>
          </a:p>
        </p:txBody>
      </p:sp>
      <p:sp>
        <p:nvSpPr>
          <p:cNvPr id="3" name="Content Placeholder 2">
            <a:extLst>
              <a:ext uri="{FF2B5EF4-FFF2-40B4-BE49-F238E27FC236}">
                <a16:creationId xmlns:a16="http://schemas.microsoft.com/office/drawing/2014/main" id="{9DDEDEE5-89CB-4F9D-8764-4E7734D807DF}"/>
              </a:ext>
            </a:extLst>
          </p:cNvPr>
          <p:cNvSpPr>
            <a:spLocks noGrp="1"/>
          </p:cNvSpPr>
          <p:nvPr>
            <p:ph idx="1"/>
          </p:nvPr>
        </p:nvSpPr>
        <p:spPr>
          <a:xfrm>
            <a:off x="537186" y="1640959"/>
            <a:ext cx="10777330" cy="4670353"/>
          </a:xfrm>
        </p:spPr>
        <p:txBody>
          <a:bodyPr>
            <a:normAutofit fontScale="85000" lnSpcReduction="10000"/>
          </a:bodyPr>
          <a:lstStyle/>
          <a:p>
            <a:r>
              <a:rPr lang="en-US" b="0" i="0" dirty="0">
                <a:solidFill>
                  <a:srgbClr val="000000"/>
                </a:solidFill>
                <a:effectLst/>
                <a:latin typeface="Open Sans" panose="020B0606030504020204" pitchFamily="34" charset="0"/>
              </a:rPr>
              <a:t>Since April 2021, there have been increased reports to VAERS of cases of inflammation of the heart happening after mRNA COVID-19 vaccination </a:t>
            </a:r>
          </a:p>
          <a:p>
            <a:r>
              <a:rPr lang="en-US" b="0" i="0" dirty="0">
                <a:solidFill>
                  <a:srgbClr val="000000"/>
                </a:solidFill>
                <a:effectLst/>
                <a:latin typeface="Open Sans" panose="020B0606030504020204" pitchFamily="34" charset="0"/>
              </a:rPr>
              <a:t>These reports are rare, given the number of vaccine doses administered</a:t>
            </a:r>
          </a:p>
          <a:p>
            <a:pPr algn="l">
              <a:buFont typeface="Arial" panose="020B0604020202020204" pitchFamily="34" charset="0"/>
              <a:buChar char="•"/>
            </a:pPr>
            <a:r>
              <a:rPr lang="en-US" b="0" i="0" dirty="0">
                <a:solidFill>
                  <a:srgbClr val="000000"/>
                </a:solidFill>
                <a:effectLst/>
                <a:latin typeface="Open Sans" panose="020B0606030504020204" pitchFamily="34" charset="0"/>
              </a:rPr>
              <a:t>Cases reported to VAERS have occurred:</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Mostly in male adolescents and young adults age 16 years or older</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More often after getting the second dose of one of these two COVID-19 vaccines than after the first dose</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Typically within several days after COVID-19 vaccination</a:t>
            </a:r>
            <a:endParaRPr lang="en-US" dirty="0">
              <a:solidFill>
                <a:srgbClr val="000000"/>
              </a:solidFill>
              <a:latin typeface="Open Sans" panose="020B0606030504020204" pitchFamily="34" charset="0"/>
            </a:endParaRPr>
          </a:p>
          <a:p>
            <a:r>
              <a:rPr lang="en-US" b="0" i="0" dirty="0">
                <a:solidFill>
                  <a:srgbClr val="000000"/>
                </a:solidFill>
                <a:effectLst/>
                <a:latin typeface="Open Sans" panose="020B0606030504020204" pitchFamily="34" charset="0"/>
              </a:rPr>
              <a:t>Most patients who received care responded well to medicine and rest and quickly felt better</a:t>
            </a:r>
          </a:p>
          <a:p>
            <a:r>
              <a:rPr lang="en-US" b="0" i="0" dirty="0">
                <a:solidFill>
                  <a:srgbClr val="000000"/>
                </a:solidFill>
                <a:effectLst/>
                <a:latin typeface="Open Sans" panose="020B0606030504020204" pitchFamily="34" charset="0"/>
              </a:rPr>
              <a:t>CDC and its partners are actively monitoring these reports, by reviewing data and medical records, to learn more about what happened and to see if there is any relationship to COVID-19 vaccination</a:t>
            </a:r>
            <a:endParaRPr lang="en-US" dirty="0"/>
          </a:p>
        </p:txBody>
      </p:sp>
      <p:sp>
        <p:nvSpPr>
          <p:cNvPr id="4" name="Slide Number Placeholder 3">
            <a:extLst>
              <a:ext uri="{FF2B5EF4-FFF2-40B4-BE49-F238E27FC236}">
                <a16:creationId xmlns:a16="http://schemas.microsoft.com/office/drawing/2014/main" id="{86BA26FB-7C1C-476A-AD5F-5E0C9C0BF38F}"/>
              </a:ext>
            </a:extLst>
          </p:cNvPr>
          <p:cNvSpPr>
            <a:spLocks noGrp="1"/>
          </p:cNvSpPr>
          <p:nvPr>
            <p:ph type="sldNum" sz="quarter" idx="12"/>
          </p:nvPr>
        </p:nvSpPr>
        <p:spPr/>
        <p:txBody>
          <a:bodyPr/>
          <a:lstStyle/>
          <a:p>
            <a:fld id="{D275CE6D-5C38-C543-B8AD-F8110668FDF9}" type="slidenum">
              <a:rPr lang="en-US" smtClean="0"/>
              <a:pPr/>
              <a:t>16</a:t>
            </a:fld>
            <a:endParaRPr lang="en-US" dirty="0"/>
          </a:p>
        </p:txBody>
      </p:sp>
      <p:sp>
        <p:nvSpPr>
          <p:cNvPr id="5" name="Text Placeholder 4">
            <a:extLst>
              <a:ext uri="{FF2B5EF4-FFF2-40B4-BE49-F238E27FC236}">
                <a16:creationId xmlns:a16="http://schemas.microsoft.com/office/drawing/2014/main" id="{D2639AD4-4807-49B8-82F5-485E4A5A810C}"/>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EAE08056-828D-40FE-8766-B2CA98356D63}"/>
              </a:ext>
            </a:extLst>
          </p:cNvPr>
          <p:cNvSpPr txBox="1"/>
          <p:nvPr/>
        </p:nvSpPr>
        <p:spPr>
          <a:xfrm>
            <a:off x="1282148" y="6311312"/>
            <a:ext cx="7591309" cy="369332"/>
          </a:xfrm>
          <a:prstGeom prst="rect">
            <a:avLst/>
          </a:prstGeom>
          <a:noFill/>
        </p:spPr>
        <p:txBody>
          <a:bodyPr wrap="none" rtlCol="0">
            <a:spAutoFit/>
          </a:bodyPr>
          <a:lstStyle/>
          <a:p>
            <a:r>
              <a:rPr lang="en-US" dirty="0"/>
              <a:t>https://www.cdc.gov/coronavirus/2019-ncov/vaccines/safety/myocarditis.html</a:t>
            </a:r>
          </a:p>
        </p:txBody>
      </p:sp>
    </p:spTree>
    <p:extLst>
      <p:ext uri="{BB962C8B-B14F-4D97-AF65-F5344CB8AC3E}">
        <p14:creationId xmlns:p14="http://schemas.microsoft.com/office/powerpoint/2010/main" val="340062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93DF4-326D-4D1E-B8A6-B01B54133EF6}"/>
              </a:ext>
            </a:extLst>
          </p:cNvPr>
          <p:cNvSpPr>
            <a:spLocks noGrp="1"/>
          </p:cNvSpPr>
          <p:nvPr>
            <p:ph type="body" sz="quarter" idx="13"/>
          </p:nvPr>
        </p:nvSpPr>
        <p:spPr/>
        <p:txBody>
          <a:bodyPr/>
          <a:lstStyle/>
          <a:p>
            <a:r>
              <a:rPr lang="en-US" dirty="0"/>
              <a:t>Questions?</a:t>
            </a:r>
          </a:p>
          <a:p>
            <a:endParaRPr lang="en-US" dirty="0"/>
          </a:p>
        </p:txBody>
      </p:sp>
      <p:sp>
        <p:nvSpPr>
          <p:cNvPr id="3" name="Text Placeholder 2">
            <a:extLst>
              <a:ext uri="{FF2B5EF4-FFF2-40B4-BE49-F238E27FC236}">
                <a16:creationId xmlns:a16="http://schemas.microsoft.com/office/drawing/2014/main" id="{A5C3B67B-A236-4141-A57E-5B7295C3981B}"/>
              </a:ext>
            </a:extLst>
          </p:cNvPr>
          <p:cNvSpPr>
            <a:spLocks noGrp="1"/>
          </p:cNvSpPr>
          <p:nvPr>
            <p:ph type="body" sz="quarter" idx="14"/>
          </p:nvPr>
        </p:nvSpPr>
        <p:spPr>
          <a:xfrm>
            <a:off x="655982" y="4255260"/>
            <a:ext cx="9084365" cy="1867244"/>
          </a:xfrm>
        </p:spPr>
        <p:txBody>
          <a:bodyPr/>
          <a:lstStyle/>
          <a:p>
            <a:r>
              <a:rPr lang="en-US" dirty="0"/>
              <a:t>mdh.ipcovid@maryland.gov</a:t>
            </a:r>
          </a:p>
        </p:txBody>
      </p:sp>
    </p:spTree>
    <p:extLst>
      <p:ext uri="{BB962C8B-B14F-4D97-AF65-F5344CB8AC3E}">
        <p14:creationId xmlns:p14="http://schemas.microsoft.com/office/powerpoint/2010/main" val="143284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852C39F-CDBC-4FB6-98AF-A00F106C2777}"/>
              </a:ext>
            </a:extLst>
          </p:cNvPr>
          <p:cNvPicPr>
            <a:picLocks noChangeAspect="1"/>
          </p:cNvPicPr>
          <p:nvPr/>
        </p:nvPicPr>
        <p:blipFill>
          <a:blip r:embed="rId3"/>
          <a:stretch>
            <a:fillRect/>
          </a:stretch>
        </p:blipFill>
        <p:spPr>
          <a:xfrm>
            <a:off x="6508601" y="2666576"/>
            <a:ext cx="5581650" cy="2047875"/>
          </a:xfrm>
          <a:prstGeom prst="rect">
            <a:avLst/>
          </a:prstGeom>
        </p:spPr>
      </p:pic>
      <p:sp>
        <p:nvSpPr>
          <p:cNvPr id="8" name="TextBox 7">
            <a:extLst>
              <a:ext uri="{FF2B5EF4-FFF2-40B4-BE49-F238E27FC236}">
                <a16:creationId xmlns:a16="http://schemas.microsoft.com/office/drawing/2014/main" id="{1DF7509F-05A4-4891-A18D-BA81AB02A88D}"/>
              </a:ext>
            </a:extLst>
          </p:cNvPr>
          <p:cNvSpPr txBox="1"/>
          <p:nvPr/>
        </p:nvSpPr>
        <p:spPr>
          <a:xfrm>
            <a:off x="6766784" y="2343410"/>
            <a:ext cx="6103854" cy="646331"/>
          </a:xfrm>
          <a:prstGeom prst="rect">
            <a:avLst/>
          </a:prstGeom>
          <a:noFill/>
        </p:spPr>
        <p:txBody>
          <a:bodyPr wrap="square">
            <a:spAutoFit/>
          </a:bodyPr>
          <a:lstStyle/>
          <a:p>
            <a:r>
              <a:rPr lang="en-US" dirty="0">
                <a:hlinkClick r:id="rId4"/>
              </a:rPr>
              <a:t>https://covidlink.maryland.gov/content/vaccine/govax/</a:t>
            </a:r>
            <a:endParaRPr lang="en-US" dirty="0"/>
          </a:p>
          <a:p>
            <a:endParaRPr lang="en-US" dirty="0"/>
          </a:p>
        </p:txBody>
      </p:sp>
    </p:spTree>
    <p:extLst>
      <p:ext uri="{BB962C8B-B14F-4D97-AF65-F5344CB8AC3E}">
        <p14:creationId xmlns:p14="http://schemas.microsoft.com/office/powerpoint/2010/main" val="168541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33466" y="6493433"/>
            <a:ext cx="10963859" cy="369332"/>
          </a:xfrm>
          <a:prstGeom prst="rect">
            <a:avLst/>
          </a:prstGeom>
          <a:noFill/>
        </p:spPr>
        <p:txBody>
          <a:bodyPr wrap="square" rtlCol="0">
            <a:spAutoFit/>
          </a:bodyPr>
          <a:lstStyle/>
          <a:p>
            <a:r>
              <a:rPr lang="en-US" dirty="0">
                <a:hlinkClick r:id="rId3"/>
              </a:rPr>
              <a:t>https://covid19.who.int/</a:t>
            </a:r>
            <a:r>
              <a:rPr lang="en-US" dirty="0"/>
              <a:t>  accessed 6/4/2021</a:t>
            </a:r>
          </a:p>
        </p:txBody>
      </p:sp>
      <p:pic>
        <p:nvPicPr>
          <p:cNvPr id="6" name="Picture 5">
            <a:extLst>
              <a:ext uri="{FF2B5EF4-FFF2-40B4-BE49-F238E27FC236}">
                <a16:creationId xmlns:a16="http://schemas.microsoft.com/office/drawing/2014/main" id="{C90A57DB-7F3E-4890-B1E8-319FFBDE0882}"/>
              </a:ext>
            </a:extLst>
          </p:cNvPr>
          <p:cNvPicPr>
            <a:picLocks noChangeAspect="1"/>
          </p:cNvPicPr>
          <p:nvPr/>
        </p:nvPicPr>
        <p:blipFill>
          <a:blip r:embed="rId4"/>
          <a:stretch>
            <a:fillRect/>
          </a:stretch>
        </p:blipFill>
        <p:spPr>
          <a:xfrm>
            <a:off x="298567" y="1594928"/>
            <a:ext cx="11713625" cy="3891472"/>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ECE3-6782-40C7-98D7-0B05EBC9CDAA}"/>
              </a:ext>
            </a:extLst>
          </p:cNvPr>
          <p:cNvSpPr>
            <a:spLocks noGrp="1"/>
          </p:cNvSpPr>
          <p:nvPr>
            <p:ph type="title"/>
          </p:nvPr>
        </p:nvSpPr>
        <p:spPr/>
        <p:txBody>
          <a:bodyPr/>
          <a:lstStyle/>
          <a:p>
            <a:r>
              <a:rPr lang="en-US" dirty="0"/>
              <a:t>Highest Case Count  Last 7 Days</a:t>
            </a:r>
          </a:p>
        </p:txBody>
      </p:sp>
      <p:sp>
        <p:nvSpPr>
          <p:cNvPr id="4" name="Slide Number Placeholder 3">
            <a:extLst>
              <a:ext uri="{FF2B5EF4-FFF2-40B4-BE49-F238E27FC236}">
                <a16:creationId xmlns:a16="http://schemas.microsoft.com/office/drawing/2014/main" id="{00580070-819F-4665-ADBF-54E1C3EC6DEF}"/>
              </a:ext>
            </a:extLst>
          </p:cNvPr>
          <p:cNvSpPr>
            <a:spLocks noGrp="1"/>
          </p:cNvSpPr>
          <p:nvPr>
            <p:ph type="sldNum" sz="quarter" idx="12"/>
          </p:nvPr>
        </p:nvSpPr>
        <p:spPr/>
        <p:txBody>
          <a:bodyPr/>
          <a:lstStyle/>
          <a:p>
            <a:fld id="{D275CE6D-5C38-C543-B8AD-F8110668FDF9}" type="slidenum">
              <a:rPr lang="en-US" smtClean="0"/>
              <a:pPr/>
              <a:t>4</a:t>
            </a:fld>
            <a:endParaRPr lang="en-US" dirty="0"/>
          </a:p>
        </p:txBody>
      </p:sp>
      <p:sp>
        <p:nvSpPr>
          <p:cNvPr id="5" name="Text Placeholder 4">
            <a:extLst>
              <a:ext uri="{FF2B5EF4-FFF2-40B4-BE49-F238E27FC236}">
                <a16:creationId xmlns:a16="http://schemas.microsoft.com/office/drawing/2014/main" id="{4E7F563C-A405-4D9C-AC66-C8D6DEED649F}"/>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AFE27FEB-4561-44C0-8278-7C404CCEA199}"/>
              </a:ext>
            </a:extLst>
          </p:cNvPr>
          <p:cNvSpPr txBox="1"/>
          <p:nvPr/>
        </p:nvSpPr>
        <p:spPr>
          <a:xfrm>
            <a:off x="133466" y="6493433"/>
            <a:ext cx="10963859" cy="369332"/>
          </a:xfrm>
          <a:prstGeom prst="rect">
            <a:avLst/>
          </a:prstGeom>
          <a:noFill/>
        </p:spPr>
        <p:txBody>
          <a:bodyPr wrap="square" rtlCol="0">
            <a:spAutoFit/>
          </a:bodyPr>
          <a:lstStyle/>
          <a:p>
            <a:r>
              <a:rPr lang="en-US" dirty="0">
                <a:hlinkClick r:id="rId2"/>
              </a:rPr>
              <a:t>https://covid19.who.int/</a:t>
            </a:r>
            <a:r>
              <a:rPr lang="en-US" dirty="0"/>
              <a:t>  accessed 6/4/2021</a:t>
            </a:r>
          </a:p>
        </p:txBody>
      </p:sp>
      <p:sp>
        <p:nvSpPr>
          <p:cNvPr id="6" name="Content Placeholder 5">
            <a:extLst>
              <a:ext uri="{FF2B5EF4-FFF2-40B4-BE49-F238E27FC236}">
                <a16:creationId xmlns:a16="http://schemas.microsoft.com/office/drawing/2014/main" id="{2831A5AF-AD84-41D6-ADD1-0EFFFACF7512}"/>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BDA3F7C6-6EB3-4BDC-8B53-14C2DA0963EE}"/>
              </a:ext>
            </a:extLst>
          </p:cNvPr>
          <p:cNvPicPr>
            <a:picLocks noChangeAspect="1"/>
          </p:cNvPicPr>
          <p:nvPr/>
        </p:nvPicPr>
        <p:blipFill>
          <a:blip r:embed="rId3"/>
          <a:stretch>
            <a:fillRect/>
          </a:stretch>
        </p:blipFill>
        <p:spPr>
          <a:xfrm>
            <a:off x="235519" y="1499803"/>
            <a:ext cx="11720962" cy="3858393"/>
          </a:xfrm>
          <a:prstGeom prst="rect">
            <a:avLst/>
          </a:prstGeom>
        </p:spPr>
      </p:pic>
    </p:spTree>
    <p:extLst>
      <p:ext uri="{BB962C8B-B14F-4D97-AF65-F5344CB8AC3E}">
        <p14:creationId xmlns:p14="http://schemas.microsoft.com/office/powerpoint/2010/main" val="344117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5</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1426029" y="5323749"/>
            <a:ext cx="6106289" cy="923330"/>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6/4/2021</a:t>
            </a:r>
          </a:p>
        </p:txBody>
      </p:sp>
      <p:pic>
        <p:nvPicPr>
          <p:cNvPr id="6" name="Picture 5">
            <a:extLst>
              <a:ext uri="{FF2B5EF4-FFF2-40B4-BE49-F238E27FC236}">
                <a16:creationId xmlns:a16="http://schemas.microsoft.com/office/drawing/2014/main" id="{63E1466B-A129-4D28-9EDF-B1583DAC80C9}"/>
              </a:ext>
            </a:extLst>
          </p:cNvPr>
          <p:cNvPicPr>
            <a:picLocks noChangeAspect="1"/>
          </p:cNvPicPr>
          <p:nvPr/>
        </p:nvPicPr>
        <p:blipFill>
          <a:blip r:embed="rId4"/>
          <a:stretch>
            <a:fillRect/>
          </a:stretch>
        </p:blipFill>
        <p:spPr>
          <a:xfrm>
            <a:off x="491354" y="1430309"/>
            <a:ext cx="11209291" cy="3125014"/>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792" y="6464684"/>
            <a:ext cx="10939694" cy="369332"/>
          </a:xfrm>
          <a:prstGeom prst="rect">
            <a:avLst/>
          </a:prstGeom>
          <a:noFill/>
        </p:spPr>
        <p:txBody>
          <a:bodyPr wrap="square" rtlCol="0">
            <a:spAutoFit/>
          </a:bodyPr>
          <a:lstStyle/>
          <a:p>
            <a:r>
              <a:rPr lang="en-US" dirty="0">
                <a:hlinkClick r:id="rId2"/>
              </a:rPr>
              <a:t>https://covid.cdc.gov/covid-data-tracker/#trends_dailytrendscases</a:t>
            </a:r>
            <a:r>
              <a:rPr lang="en-US" dirty="0"/>
              <a:t> Updated 6/4/2021</a:t>
            </a:r>
          </a:p>
        </p:txBody>
      </p:sp>
      <p:pic>
        <p:nvPicPr>
          <p:cNvPr id="9" name="Picture 8">
            <a:extLst>
              <a:ext uri="{FF2B5EF4-FFF2-40B4-BE49-F238E27FC236}">
                <a16:creationId xmlns:a16="http://schemas.microsoft.com/office/drawing/2014/main" id="{A57CE509-40EF-44EB-AAA7-8A68C1E185E1}"/>
              </a:ext>
            </a:extLst>
          </p:cNvPr>
          <p:cNvPicPr>
            <a:picLocks noChangeAspect="1"/>
          </p:cNvPicPr>
          <p:nvPr/>
        </p:nvPicPr>
        <p:blipFill>
          <a:blip r:embed="rId3"/>
          <a:stretch>
            <a:fillRect/>
          </a:stretch>
        </p:blipFill>
        <p:spPr>
          <a:xfrm>
            <a:off x="631641" y="1618624"/>
            <a:ext cx="10071652" cy="4669114"/>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74AD-E2E8-40DA-8D42-C9867B1FBE70}"/>
              </a:ext>
            </a:extLst>
          </p:cNvPr>
          <p:cNvSpPr>
            <a:spLocks noGrp="1"/>
          </p:cNvSpPr>
          <p:nvPr>
            <p:ph type="title"/>
          </p:nvPr>
        </p:nvSpPr>
        <p:spPr/>
        <p:txBody>
          <a:bodyPr/>
          <a:lstStyle/>
          <a:p>
            <a:r>
              <a:rPr lang="en-US" dirty="0"/>
              <a:t>US: SARS-CoV-2 Variants</a:t>
            </a:r>
          </a:p>
        </p:txBody>
      </p:sp>
      <p:sp>
        <p:nvSpPr>
          <p:cNvPr id="4" name="Slide Number Placeholder 3">
            <a:extLst>
              <a:ext uri="{FF2B5EF4-FFF2-40B4-BE49-F238E27FC236}">
                <a16:creationId xmlns:a16="http://schemas.microsoft.com/office/drawing/2014/main" id="{81567DF3-7271-4014-B438-25EBD99F1B71}"/>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8" name="Content Placeholder 2">
            <a:extLst>
              <a:ext uri="{FF2B5EF4-FFF2-40B4-BE49-F238E27FC236}">
                <a16:creationId xmlns:a16="http://schemas.microsoft.com/office/drawing/2014/main" id="{6E6A2128-B8BA-4BE9-A07F-FAB176C6627C}"/>
              </a:ext>
            </a:extLst>
          </p:cNvPr>
          <p:cNvSpPr txBox="1">
            <a:spLocks/>
          </p:cNvSpPr>
          <p:nvPr/>
        </p:nvSpPr>
        <p:spPr>
          <a:xfrm>
            <a:off x="3075563" y="205516"/>
            <a:ext cx="8944803" cy="2396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p:txBody>
      </p:sp>
      <p:sp>
        <p:nvSpPr>
          <p:cNvPr id="10" name="TextBox 9">
            <a:extLst>
              <a:ext uri="{FF2B5EF4-FFF2-40B4-BE49-F238E27FC236}">
                <a16:creationId xmlns:a16="http://schemas.microsoft.com/office/drawing/2014/main" id="{431CC285-98A9-4BEE-A779-A9ABEC7FA57A}"/>
              </a:ext>
            </a:extLst>
          </p:cNvPr>
          <p:cNvSpPr txBox="1"/>
          <p:nvPr/>
        </p:nvSpPr>
        <p:spPr>
          <a:xfrm>
            <a:off x="4302513" y="237052"/>
            <a:ext cx="7832078" cy="307777"/>
          </a:xfrm>
          <a:prstGeom prst="rect">
            <a:avLst/>
          </a:prstGeom>
          <a:noFill/>
        </p:spPr>
        <p:txBody>
          <a:bodyPr wrap="square">
            <a:spAutoFit/>
          </a:bodyPr>
          <a:lstStyle/>
          <a:p>
            <a:r>
              <a:rPr lang="en-US" sz="1400" dirty="0">
                <a:hlinkClick r:id="rId2"/>
              </a:rPr>
              <a:t>https://www.cdc.gov/coronavirus/2019-ncov/cases-updates/variant-proportions.html</a:t>
            </a:r>
            <a:r>
              <a:rPr lang="en-US" sz="1400" dirty="0"/>
              <a:t> accessed 6/4/21</a:t>
            </a:r>
          </a:p>
        </p:txBody>
      </p:sp>
      <p:pic>
        <p:nvPicPr>
          <p:cNvPr id="5" name="Picture 4">
            <a:extLst>
              <a:ext uri="{FF2B5EF4-FFF2-40B4-BE49-F238E27FC236}">
                <a16:creationId xmlns:a16="http://schemas.microsoft.com/office/drawing/2014/main" id="{28BB5EB0-7D6B-40AD-9357-F4F17DBB9693}"/>
              </a:ext>
            </a:extLst>
          </p:cNvPr>
          <p:cNvPicPr>
            <a:picLocks noChangeAspect="1"/>
          </p:cNvPicPr>
          <p:nvPr/>
        </p:nvPicPr>
        <p:blipFill>
          <a:blip r:embed="rId3"/>
          <a:stretch>
            <a:fillRect/>
          </a:stretch>
        </p:blipFill>
        <p:spPr>
          <a:xfrm>
            <a:off x="585751" y="1384552"/>
            <a:ext cx="7443128" cy="5267932"/>
          </a:xfrm>
          <a:prstGeom prst="rect">
            <a:avLst/>
          </a:prstGeom>
        </p:spPr>
      </p:pic>
    </p:spTree>
    <p:extLst>
      <p:ext uri="{BB962C8B-B14F-4D97-AF65-F5344CB8AC3E}">
        <p14:creationId xmlns:p14="http://schemas.microsoft.com/office/powerpoint/2010/main" val="31074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1BC9-DA73-49F9-A32C-0A624B400C4D}"/>
              </a:ext>
            </a:extLst>
          </p:cNvPr>
          <p:cNvSpPr>
            <a:spLocks noGrp="1"/>
          </p:cNvSpPr>
          <p:nvPr>
            <p:ph type="title"/>
          </p:nvPr>
        </p:nvSpPr>
        <p:spPr/>
        <p:txBody>
          <a:bodyPr/>
          <a:lstStyle/>
          <a:p>
            <a:r>
              <a:rPr lang="en-US" dirty="0"/>
              <a:t>COVID-19 Vaccinations in the United States</a:t>
            </a:r>
          </a:p>
        </p:txBody>
      </p:sp>
      <p:sp>
        <p:nvSpPr>
          <p:cNvPr id="4" name="Slide Number Placeholder 3">
            <a:extLst>
              <a:ext uri="{FF2B5EF4-FFF2-40B4-BE49-F238E27FC236}">
                <a16:creationId xmlns:a16="http://schemas.microsoft.com/office/drawing/2014/main" id="{3D332C12-3C5D-41B4-BAEB-5D99EAD3C471}"/>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3EA68561-FA7E-4489-A8AE-976B15FC454A}"/>
              </a:ext>
            </a:extLst>
          </p:cNvPr>
          <p:cNvSpPr>
            <a:spLocks noGrp="1"/>
          </p:cNvSpPr>
          <p:nvPr>
            <p:ph type="body" sz="quarter" idx="13"/>
          </p:nvPr>
        </p:nvSpPr>
        <p:spPr/>
        <p:txBody>
          <a:bodyPr/>
          <a:lstStyle/>
          <a:p>
            <a:endParaRPr lang="en-US"/>
          </a:p>
        </p:txBody>
      </p:sp>
      <p:sp>
        <p:nvSpPr>
          <p:cNvPr id="3" name="TextBox 2">
            <a:extLst>
              <a:ext uri="{FF2B5EF4-FFF2-40B4-BE49-F238E27FC236}">
                <a16:creationId xmlns:a16="http://schemas.microsoft.com/office/drawing/2014/main" id="{362C6735-0CC6-421C-9ECC-F1EC0D8BD9B0}"/>
              </a:ext>
            </a:extLst>
          </p:cNvPr>
          <p:cNvSpPr txBox="1"/>
          <p:nvPr/>
        </p:nvSpPr>
        <p:spPr>
          <a:xfrm>
            <a:off x="1600200" y="6447759"/>
            <a:ext cx="7141442" cy="369332"/>
          </a:xfrm>
          <a:prstGeom prst="rect">
            <a:avLst/>
          </a:prstGeom>
          <a:noFill/>
        </p:spPr>
        <p:txBody>
          <a:bodyPr wrap="none" rtlCol="0">
            <a:spAutoFit/>
          </a:bodyPr>
          <a:lstStyle/>
          <a:p>
            <a:r>
              <a:rPr lang="en-US" dirty="0">
                <a:hlinkClick r:id="rId2"/>
              </a:rPr>
              <a:t>https://covid.cdc.gov/covid-data-tracker/#vaccinations</a:t>
            </a:r>
            <a:r>
              <a:rPr lang="en-US" dirty="0"/>
              <a:t> accessed 6/4/2021</a:t>
            </a:r>
          </a:p>
        </p:txBody>
      </p:sp>
      <p:sp>
        <p:nvSpPr>
          <p:cNvPr id="11" name="Content Placeholder 10">
            <a:extLst>
              <a:ext uri="{FF2B5EF4-FFF2-40B4-BE49-F238E27FC236}">
                <a16:creationId xmlns:a16="http://schemas.microsoft.com/office/drawing/2014/main" id="{95652EB5-8354-4859-83BE-AEC0BF27F96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769E5A59-D213-4F58-A7D9-CD48A0C9B564}"/>
              </a:ext>
            </a:extLst>
          </p:cNvPr>
          <p:cNvPicPr>
            <a:picLocks noChangeAspect="1"/>
          </p:cNvPicPr>
          <p:nvPr/>
        </p:nvPicPr>
        <p:blipFill>
          <a:blip r:embed="rId3"/>
          <a:stretch>
            <a:fillRect/>
          </a:stretch>
        </p:blipFill>
        <p:spPr>
          <a:xfrm>
            <a:off x="1173494" y="1591297"/>
            <a:ext cx="8007727" cy="4856461"/>
          </a:xfrm>
          <a:prstGeom prst="rect">
            <a:avLst/>
          </a:prstGeom>
        </p:spPr>
      </p:pic>
    </p:spTree>
    <p:extLst>
      <p:ext uri="{BB962C8B-B14F-4D97-AF65-F5344CB8AC3E}">
        <p14:creationId xmlns:p14="http://schemas.microsoft.com/office/powerpoint/2010/main" val="413905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7B01-570D-453C-A50B-541C6CF601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410773-56A8-42EF-858E-A0EFFA6D24B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2A4D5A6-5859-44E3-A93E-3B81C9A7FF52}"/>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8528EFE3-4CF8-4321-84B6-C2244DB7AA9B}"/>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8D73B12B-7BBE-4C17-8D97-C73F35A20A84}"/>
              </a:ext>
            </a:extLst>
          </p:cNvPr>
          <p:cNvSpPr txBox="1"/>
          <p:nvPr/>
        </p:nvSpPr>
        <p:spPr>
          <a:xfrm>
            <a:off x="689113" y="6438140"/>
            <a:ext cx="8226932" cy="369332"/>
          </a:xfrm>
          <a:prstGeom prst="rect">
            <a:avLst/>
          </a:prstGeom>
          <a:noFill/>
        </p:spPr>
        <p:txBody>
          <a:bodyPr wrap="none" rtlCol="0">
            <a:spAutoFit/>
          </a:bodyPr>
          <a:lstStyle/>
          <a:p>
            <a:r>
              <a:rPr lang="en-US" dirty="0">
                <a:hlinkClick r:id="rId2"/>
              </a:rPr>
              <a:t>https://covid.cdc.gov/covid-data-tracker/#vaccination-demographics-trends</a:t>
            </a:r>
            <a:r>
              <a:rPr lang="en-US" dirty="0"/>
              <a:t> 6/4/2021</a:t>
            </a:r>
          </a:p>
        </p:txBody>
      </p:sp>
      <p:pic>
        <p:nvPicPr>
          <p:cNvPr id="7" name="Picture 6">
            <a:extLst>
              <a:ext uri="{FF2B5EF4-FFF2-40B4-BE49-F238E27FC236}">
                <a16:creationId xmlns:a16="http://schemas.microsoft.com/office/drawing/2014/main" id="{B22B85C9-A170-4873-942E-EBF29E317C41}"/>
              </a:ext>
            </a:extLst>
          </p:cNvPr>
          <p:cNvPicPr>
            <a:picLocks noChangeAspect="1"/>
          </p:cNvPicPr>
          <p:nvPr/>
        </p:nvPicPr>
        <p:blipFill>
          <a:blip r:embed="rId3"/>
          <a:stretch>
            <a:fillRect/>
          </a:stretch>
        </p:blipFill>
        <p:spPr>
          <a:xfrm>
            <a:off x="537186" y="1595321"/>
            <a:ext cx="9335684" cy="4677291"/>
          </a:xfrm>
          <a:prstGeom prst="rect">
            <a:avLst/>
          </a:prstGeom>
        </p:spPr>
      </p:pic>
    </p:spTree>
    <p:extLst>
      <p:ext uri="{BB962C8B-B14F-4D97-AF65-F5344CB8AC3E}">
        <p14:creationId xmlns:p14="http://schemas.microsoft.com/office/powerpoint/2010/main" val="3913854135"/>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AE2963-D7BB-49F8-BC3C-82C10887A6F4}"/>
</file>

<file path=customXml/itemProps2.xml><?xml version="1.0" encoding="utf-8"?>
<ds:datastoreItem xmlns:ds="http://schemas.openxmlformats.org/officeDocument/2006/customXml" ds:itemID="{43D15527-A9B0-4095-9EBF-172F34C9092E}"/>
</file>

<file path=customXml/itemProps3.xml><?xml version="1.0" encoding="utf-8"?>
<ds:datastoreItem xmlns:ds="http://schemas.openxmlformats.org/officeDocument/2006/customXml" ds:itemID="{8C07DFF1-F9B5-468F-8DD5-C9B750233981}"/>
</file>

<file path=docProps/app.xml><?xml version="1.0" encoding="utf-8"?>
<Properties xmlns="http://schemas.openxmlformats.org/officeDocument/2006/extended-properties" xmlns:vt="http://schemas.openxmlformats.org/officeDocument/2006/docPropsVTypes">
  <TotalTime>28233</TotalTime>
  <Words>474</Words>
  <Application>Microsoft Office PowerPoint</Application>
  <PresentationFormat>Widescreen</PresentationFormat>
  <Paragraphs>74</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Open Sans</vt:lpstr>
      <vt:lpstr>Office Theme</vt:lpstr>
      <vt:lpstr>Maryland Situation Update on  Coronavirus Disease (COVID-19) for BHA</vt:lpstr>
      <vt:lpstr>Call Agenda </vt:lpstr>
      <vt:lpstr>COVID-19 Global Situation Summary</vt:lpstr>
      <vt:lpstr>Highest Case Count  Last 7 Days</vt:lpstr>
      <vt:lpstr>US Case Counts and Rates</vt:lpstr>
      <vt:lpstr>Number of Cases Reported in the USA, by Day</vt:lpstr>
      <vt:lpstr>US: SARS-CoV-2 Variants</vt:lpstr>
      <vt:lpstr>COVID-19 Vaccinations in the United States</vt:lpstr>
      <vt:lpstr>PowerPoint Presentation</vt:lpstr>
      <vt:lpstr>Maryland: COVID-19 Cases </vt:lpstr>
      <vt:lpstr>PowerPoint Presentation</vt:lpstr>
      <vt:lpstr>Testing Volume and % Positivity</vt:lpstr>
      <vt:lpstr>PowerPoint Presentation</vt:lpstr>
      <vt:lpstr>PowerPoint Presentation</vt:lpstr>
      <vt:lpstr>Maryland Vaccine Dashboard</vt:lpstr>
      <vt:lpstr>Myocarditis and Pericarditis following mRNA COVID vaccination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868</cp:revision>
  <cp:lastPrinted>2020-02-04T16:27:31Z</cp:lastPrinted>
  <dcterms:created xsi:type="dcterms:W3CDTF">2018-02-09T13:05:01Z</dcterms:created>
  <dcterms:modified xsi:type="dcterms:W3CDTF">2021-06-04T12:49:42Z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