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13" r:id="rId3"/>
    <p:sldId id="339" r:id="rId4"/>
    <p:sldId id="340" r:id="rId5"/>
    <p:sldId id="342" r:id="rId6"/>
    <p:sldId id="497" r:id="rId7"/>
    <p:sldId id="374" r:id="rId8"/>
    <p:sldId id="634" r:id="rId9"/>
    <p:sldId id="638" r:id="rId10"/>
    <p:sldId id="639" r:id="rId11"/>
    <p:sldId id="642" r:id="rId12"/>
    <p:sldId id="640" r:id="rId13"/>
    <p:sldId id="641" r:id="rId14"/>
    <p:sldId id="643" r:id="rId15"/>
    <p:sldId id="644" r:id="rId16"/>
    <p:sldId id="645" r:id="rId17"/>
    <p:sldId id="297" r:id="rId18"/>
    <p:sldId id="27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77" d="100"/>
          <a:sy n="77" d="100"/>
        </p:scale>
        <p:origin x="126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1 million new cases this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2155572 last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guidance-risk-assesment-hcp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June 26,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stop transmission: short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Prevent contact between infectious individuals and susceptible individuals</a:t>
            </a:r>
          </a:p>
          <a:p>
            <a:pPr lvl="1"/>
            <a:r>
              <a:rPr lang="en-US" dirty="0"/>
              <a:t>Physical distancing</a:t>
            </a:r>
          </a:p>
          <a:p>
            <a:pPr lvl="1"/>
            <a:r>
              <a:rPr lang="en-US" dirty="0"/>
              <a:t>Really good universal masking</a:t>
            </a:r>
          </a:p>
          <a:p>
            <a:pPr lvl="1"/>
            <a:r>
              <a:rPr lang="en-US" dirty="0"/>
              <a:t>Hand hygiene</a:t>
            </a:r>
          </a:p>
          <a:p>
            <a:pPr lvl="1"/>
            <a:r>
              <a:rPr lang="en-US" dirty="0"/>
              <a:t>Cover your cough</a:t>
            </a:r>
          </a:p>
          <a:p>
            <a:r>
              <a:rPr lang="en-US" dirty="0"/>
              <a:t>If the virus is still present, and there are still enough susceptible individuals transmission will resume when restrictions are lifted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2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stop transmission- longer lasting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the number of susceptible individuals</a:t>
            </a:r>
          </a:p>
          <a:p>
            <a:pPr lvl="1"/>
            <a:r>
              <a:rPr lang="en-US" dirty="0"/>
              <a:t>Effective vaccine that enough people get</a:t>
            </a:r>
          </a:p>
          <a:p>
            <a:pPr lvl="1"/>
            <a:r>
              <a:rPr lang="en-US" dirty="0"/>
              <a:t>Infection that leaves immunity, and enough of the population has been infected</a:t>
            </a:r>
          </a:p>
          <a:p>
            <a:r>
              <a:rPr lang="en-US" dirty="0"/>
              <a:t>Eliminate the virus</a:t>
            </a:r>
          </a:p>
          <a:p>
            <a:pPr lvl="1"/>
            <a:r>
              <a:rPr lang="en-US" dirty="0"/>
              <a:t>Smallpox</a:t>
            </a:r>
          </a:p>
          <a:p>
            <a:r>
              <a:rPr lang="en-US" dirty="0"/>
              <a:t>Unknown factors</a:t>
            </a:r>
          </a:p>
          <a:p>
            <a:pPr lvl="1"/>
            <a:r>
              <a:rPr lang="en-US" dirty="0"/>
              <a:t>SARS-1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1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Quarantine for travelers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Quarantine for out of state travelers is not a state mandate</a:t>
            </a:r>
          </a:p>
          <a:p>
            <a:r>
              <a:rPr lang="en-US" dirty="0"/>
              <a:t>Facility specific policies can vary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1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size of gatherings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per the Governor's executive order from 6/3</a:t>
            </a:r>
          </a:p>
          <a:p>
            <a:pPr lvl="1"/>
            <a:r>
              <a:rPr lang="en-US" dirty="0"/>
              <a:t>Gatherings larger than 10 persons prohibited</a:t>
            </a:r>
          </a:p>
          <a:p>
            <a:r>
              <a:rPr lang="en-US" dirty="0"/>
              <a:t>As per the Governor's executive order from 6/10</a:t>
            </a:r>
          </a:p>
          <a:p>
            <a:pPr lvl="1"/>
            <a:r>
              <a:rPr lang="en-US" dirty="0"/>
              <a:t>50% maximum occupancy at indoor gatherings are not prohibited</a:t>
            </a:r>
          </a:p>
          <a:p>
            <a:pPr lvl="1"/>
            <a:r>
              <a:rPr lang="en-US" dirty="0"/>
              <a:t>If necessary and reasonable,  additional restrictions may be left in place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24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E545-78A2-4C12-B417-05A126BF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482CF-CB2F-4230-9C8F-62CF0F3E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901827"/>
            <a:ext cx="1007165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Fever or chills</a:t>
            </a:r>
          </a:p>
          <a:p>
            <a:r>
              <a:rPr lang="en-US" dirty="0"/>
              <a:t>Cough</a:t>
            </a:r>
          </a:p>
          <a:p>
            <a:r>
              <a:rPr lang="en-US" dirty="0"/>
              <a:t>Shortness of breath or difficulty breathing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Muscle or body aches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New loss of taste or smell</a:t>
            </a:r>
          </a:p>
          <a:p>
            <a:r>
              <a:rPr lang="en-US" dirty="0"/>
              <a:t>Sore throat</a:t>
            </a:r>
          </a:p>
          <a:p>
            <a:r>
              <a:rPr lang="en-US" dirty="0">
                <a:highlight>
                  <a:srgbClr val="FFFF00"/>
                </a:highlight>
              </a:rPr>
              <a:t>Congestion/runny nose</a:t>
            </a:r>
          </a:p>
          <a:p>
            <a:r>
              <a:rPr lang="en-US" dirty="0">
                <a:highlight>
                  <a:srgbClr val="FFFF00"/>
                </a:highlight>
              </a:rPr>
              <a:t>Nausea or vomiting</a:t>
            </a:r>
          </a:p>
          <a:p>
            <a:r>
              <a:rPr lang="en-US" dirty="0">
                <a:highlight>
                  <a:srgbClr val="FFFF00"/>
                </a:highlight>
              </a:rPr>
              <a:t>Diarrhea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E42FA-18E6-4D0B-B014-2AA0CE47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1E070-BDC8-465E-8246-6AA491C2A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96FE-E37E-44F7-A620-4848F5EB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risk of severe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A1B8-3A7F-4FE2-9ACB-0FB062894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kidney disease</a:t>
            </a:r>
          </a:p>
          <a:p>
            <a:r>
              <a:rPr lang="en-US" dirty="0"/>
              <a:t>COPD (chronic obstructive pulmonary disease)</a:t>
            </a:r>
          </a:p>
          <a:p>
            <a:r>
              <a:rPr lang="en-US" dirty="0"/>
              <a:t>Immunocompromised state (weakened immune system) from solid organ transplant</a:t>
            </a:r>
          </a:p>
          <a:p>
            <a:r>
              <a:rPr lang="en-US" dirty="0"/>
              <a:t>Obesity (body mass index [BMI] of 30 or higher)</a:t>
            </a:r>
          </a:p>
          <a:p>
            <a:r>
              <a:rPr lang="en-US" dirty="0"/>
              <a:t>Serious heart conditions, such as heart failure, coronary artery disease, or cardiomyopathies</a:t>
            </a:r>
          </a:p>
          <a:p>
            <a:r>
              <a:rPr lang="en-US" dirty="0"/>
              <a:t>Sickle cell disease</a:t>
            </a:r>
          </a:p>
          <a:p>
            <a:r>
              <a:rPr lang="en-US" dirty="0"/>
              <a:t>Type 2 diabetes mellitus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26861-E7A8-4ABC-AC72-DB933EFE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3888F-81B2-4E96-8CA9-545923615A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3F0D-5FD7-4871-BDB0-E1872AD4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Might increase risk for severe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05DAA-6BE3-4B2E-8756-D93EF4EA0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Asthma (moderate-to-severe)</a:t>
            </a:r>
          </a:p>
          <a:p>
            <a:r>
              <a:rPr lang="en-US" dirty="0"/>
              <a:t>Cerebrovascular disease (affects blood vessels and blood supply to the brain)</a:t>
            </a:r>
          </a:p>
          <a:p>
            <a:r>
              <a:rPr lang="en-US" dirty="0"/>
              <a:t>Cystic fibrosis</a:t>
            </a:r>
          </a:p>
          <a:p>
            <a:r>
              <a:rPr lang="en-US" dirty="0"/>
              <a:t>Hypertension or high blood pressure</a:t>
            </a:r>
          </a:p>
          <a:p>
            <a:r>
              <a:rPr lang="en-US" dirty="0"/>
              <a:t>Immunocompromised state</a:t>
            </a:r>
          </a:p>
          <a:p>
            <a:r>
              <a:rPr lang="en-US" dirty="0"/>
              <a:t>Neurologic conditions, such as dementia</a:t>
            </a:r>
          </a:p>
          <a:p>
            <a:r>
              <a:rPr lang="en-US" dirty="0"/>
              <a:t>Liver disease</a:t>
            </a:r>
          </a:p>
          <a:p>
            <a:r>
              <a:rPr lang="en-US" dirty="0"/>
              <a:t>Pregnancy</a:t>
            </a:r>
          </a:p>
          <a:p>
            <a:r>
              <a:rPr lang="en-US" dirty="0"/>
              <a:t>Pulmonary fibrosis (having damaged or scarred lung tissues)</a:t>
            </a:r>
          </a:p>
          <a:p>
            <a:r>
              <a:rPr lang="en-US" dirty="0"/>
              <a:t>Smoking</a:t>
            </a:r>
          </a:p>
          <a:p>
            <a:r>
              <a:rPr lang="en-US" dirty="0"/>
              <a:t>Thalassemia (a type of blood disorder)</a:t>
            </a:r>
          </a:p>
          <a:p>
            <a:r>
              <a:rPr lang="en-US" dirty="0"/>
              <a:t>Type 1 diabetes mellitus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7C5F5-86F3-40B4-84E5-AD1B9C40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DAA3D-E18E-414F-8D22-62A2693DC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  <a:p>
            <a:r>
              <a:rPr lang="en-US" sz="3200" dirty="0">
                <a:hlinkClick r:id="rId3"/>
              </a:rPr>
              <a:t>https://www.cdc.gov/coronavirus/2019-ncov/hcp/guidance-risk-assesment-hcp.html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Re-opening guidance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6" y="158371"/>
            <a:ext cx="10515600" cy="994949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9D3D9-8F1B-4BCE-B5E7-8A5E5B4A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70" y="985237"/>
            <a:ext cx="11583459" cy="57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2174154"/>
            <a:ext cx="4703797" cy="458566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2,374,282 Confirmed Cases</a:t>
            </a:r>
          </a:p>
          <a:p>
            <a:pPr lvl="1"/>
            <a:r>
              <a:rPr lang="en-US" sz="10800" dirty="0"/>
              <a:t>22,834 new</a:t>
            </a:r>
          </a:p>
          <a:p>
            <a:r>
              <a:rPr lang="en-US" sz="11200" dirty="0"/>
              <a:t>1212,809 total deaths</a:t>
            </a:r>
          </a:p>
          <a:p>
            <a:pPr lvl="1"/>
            <a:r>
              <a:rPr lang="en-US" sz="10800" dirty="0"/>
              <a:t>692 new</a:t>
            </a:r>
          </a:p>
          <a:p>
            <a:pPr marL="457200" lvl="1" indent="0">
              <a:buNone/>
            </a:pPr>
            <a:endParaRPr lang="en-US" sz="10800" dirty="0"/>
          </a:p>
          <a:p>
            <a:r>
              <a:rPr lang="en-US" sz="11200" dirty="0"/>
              <a:t>US states and territories with no cases:</a:t>
            </a:r>
          </a:p>
          <a:p>
            <a:pPr lvl="1"/>
            <a:r>
              <a:rPr lang="en-US" sz="10800" dirty="0"/>
              <a:t>American Samoa</a:t>
            </a:r>
          </a:p>
          <a:p>
            <a:pPr lvl="1"/>
            <a:r>
              <a:rPr lang="en-US" sz="10800" dirty="0"/>
              <a:t>Marshall Islands</a:t>
            </a:r>
          </a:p>
          <a:p>
            <a:pPr lvl="1"/>
            <a:r>
              <a:rPr lang="en-US" sz="10800" dirty="0"/>
              <a:t>Micronesia</a:t>
            </a:r>
          </a:p>
          <a:p>
            <a:pPr lvl="1"/>
            <a:r>
              <a:rPr lang="en-US" sz="10800" dirty="0"/>
              <a:t>Palau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6400" dirty="0"/>
              <a:t>Source: </a:t>
            </a:r>
            <a:r>
              <a:rPr lang="en-US" sz="6400" dirty="0">
                <a:hlinkClick r:id="rId3"/>
              </a:rPr>
              <a:t>www.cdc.gov</a:t>
            </a:r>
            <a:r>
              <a:rPr lang="en-US" sz="6400" dirty="0"/>
              <a:t>, accessed June 26, 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992" y="1915580"/>
            <a:ext cx="7303008" cy="33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6/26/2020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4095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66,115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338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3015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14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10,725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42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</a:t>
            </a:r>
            <a:r>
              <a:rPr lang="en-US" sz="2800"/>
              <a:t>tests 613,513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9F541-839D-415B-9724-5CEDDBAC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888" y="1870619"/>
            <a:ext cx="6696886" cy="37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003-05E7-469C-9E68-416DF551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4375-DBF3-4264-B095-228C312A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F176E-D2CC-4811-88ED-67F25A21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EB30A-77AB-4C11-A700-50C904757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B1D1CC-88B2-449E-8759-A3229CFE3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18" y="152533"/>
            <a:ext cx="11264191" cy="65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8B8A3-5139-4200-A9DE-C9B43839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55" y="362021"/>
            <a:ext cx="10322971" cy="543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B8ADA6-D1F5-466D-B444-88A71320F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079" y="1488253"/>
            <a:ext cx="9037511" cy="5007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cases going up again in other states?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186" y="1967816"/>
            <a:ext cx="11522405" cy="33997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42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962F73-A45E-46E6-8366-61C424D662AF}"/>
</file>

<file path=customXml/itemProps2.xml><?xml version="1.0" encoding="utf-8"?>
<ds:datastoreItem xmlns:ds="http://schemas.openxmlformats.org/officeDocument/2006/customXml" ds:itemID="{5A3C6C0A-9FD0-4FAD-81F6-4D641BB562AD}"/>
</file>

<file path=customXml/itemProps3.xml><?xml version="1.0" encoding="utf-8"?>
<ds:datastoreItem xmlns:ds="http://schemas.openxmlformats.org/officeDocument/2006/customXml" ds:itemID="{12AF6650-B3B0-4BF4-85FE-9D5EFBD5CA3E}"/>
</file>

<file path=customXml/itemProps4.xml><?xml version="1.0" encoding="utf-8"?>
<ds:datastoreItem xmlns:ds="http://schemas.openxmlformats.org/officeDocument/2006/customXml" ds:itemID="{FBEC90A2-4EF3-4103-8D66-C0D17B88CD1E}"/>
</file>

<file path=docProps/app.xml><?xml version="1.0" encoding="utf-8"?>
<Properties xmlns="http://schemas.openxmlformats.org/officeDocument/2006/extended-properties" xmlns:vt="http://schemas.openxmlformats.org/officeDocument/2006/docPropsVTypes">
  <TotalTime>11244</TotalTime>
  <Words>656</Words>
  <Application>Microsoft Office PowerPoint</Application>
  <PresentationFormat>Widescreen</PresentationFormat>
  <Paragraphs>131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Maryland: COVID-19 Cases </vt:lpstr>
      <vt:lpstr>PowerPoint Presentation</vt:lpstr>
      <vt:lpstr>PowerPoint Presentation</vt:lpstr>
      <vt:lpstr>Testing Volume and % Positivity</vt:lpstr>
      <vt:lpstr>Why are cases going up again in other states?</vt:lpstr>
      <vt:lpstr>How to stop transmission: short term</vt:lpstr>
      <vt:lpstr>How to stop transmission- longer lasting</vt:lpstr>
      <vt:lpstr>Quarantine for travelers</vt:lpstr>
      <vt:lpstr>Limited size of gatherings</vt:lpstr>
      <vt:lpstr>Signs and Symptoms</vt:lpstr>
      <vt:lpstr>Increased risk of severe outcomes</vt:lpstr>
      <vt:lpstr>Might increase risk for severe outcomes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446</cp:revision>
  <cp:lastPrinted>2020-02-04T16:27:31Z</cp:lastPrinted>
  <dcterms:created xsi:type="dcterms:W3CDTF">2018-02-09T13:05:01Z</dcterms:created>
  <dcterms:modified xsi:type="dcterms:W3CDTF">2020-06-26T13:17:13Z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2cfa4460-14cf-4582-b3b3-cdcd8cfc06da</vt:lpwstr>
  </property>
</Properties>
</file>