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313" r:id="rId3"/>
    <p:sldId id="339" r:id="rId4"/>
    <p:sldId id="340" r:id="rId5"/>
    <p:sldId id="342" r:id="rId6"/>
    <p:sldId id="497" r:id="rId7"/>
    <p:sldId id="374" r:id="rId8"/>
    <p:sldId id="513" r:id="rId9"/>
    <p:sldId id="514" r:id="rId10"/>
    <p:sldId id="621" r:id="rId11"/>
    <p:sldId id="625" r:id="rId12"/>
    <p:sldId id="626" r:id="rId13"/>
    <p:sldId id="627" r:id="rId14"/>
    <p:sldId id="569" r:id="rId15"/>
    <p:sldId id="573" r:id="rId16"/>
    <p:sldId id="570" r:id="rId17"/>
    <p:sldId id="574" r:id="rId18"/>
    <p:sldId id="576" r:id="rId19"/>
    <p:sldId id="575" r:id="rId20"/>
    <p:sldId id="532" r:id="rId21"/>
    <p:sldId id="533" r:id="rId22"/>
    <p:sldId id="297" r:id="rId23"/>
    <p:sldId id="274" r:id="rId2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F810"/>
    <a:srgbClr val="F94DE0"/>
    <a:srgbClr val="C40E3E"/>
    <a:srgbClr val="9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68" autoAdjust="0"/>
    <p:restoredTop sz="87350" autoAdjust="0"/>
  </p:normalViewPr>
  <p:slideViewPr>
    <p:cSldViewPr snapToGrid="0" snapToObjects="1">
      <p:cViewPr varScale="1">
        <p:scale>
          <a:sx n="58" d="100"/>
          <a:sy n="58" d="100"/>
        </p:scale>
        <p:origin x="17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C80779F-2152-C84C-A2C2-FD36C5CC5AAE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68579C-EAC7-0B4D-AE5F-5E3A5B26F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01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1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598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08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96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66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01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3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1771F8B-A6AA-4C49-A351-1C54F3623C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" r="1406"/>
          <a:stretch/>
        </p:blipFill>
        <p:spPr>
          <a:xfrm>
            <a:off x="0" y="-314075"/>
            <a:ext cx="12192000" cy="74861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960F7A-981E-2849-A4A6-FFB20B3D6491}"/>
              </a:ext>
            </a:extLst>
          </p:cNvPr>
          <p:cNvSpPr/>
          <p:nvPr userDrawn="1"/>
        </p:nvSpPr>
        <p:spPr>
          <a:xfrm>
            <a:off x="0" y="1705295"/>
            <a:ext cx="12192000" cy="4268835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7FB37E-432E-7A4F-B863-4B75CE2DBB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61"/>
          <a:stretch/>
        </p:blipFill>
        <p:spPr>
          <a:xfrm>
            <a:off x="-610" y="1701110"/>
            <a:ext cx="12191998" cy="105420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C69780-856D-8549-AC32-E37E32DB0D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281"/>
          <a:stretch/>
        </p:blipFill>
        <p:spPr>
          <a:xfrm>
            <a:off x="-612" y="5953810"/>
            <a:ext cx="12192000" cy="609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F033F58-E2FE-0347-BD76-12FAE70FF602}"/>
              </a:ext>
            </a:extLst>
          </p:cNvPr>
          <p:cNvSpPr/>
          <p:nvPr userDrawn="1"/>
        </p:nvSpPr>
        <p:spPr>
          <a:xfrm>
            <a:off x="-612" y="1806530"/>
            <a:ext cx="12192612" cy="4147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EC1CAE-181F-AE45-82F8-A14FDE7962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694" y="2645487"/>
            <a:ext cx="9144000" cy="1338567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B1C7E-8E53-164B-8983-F17A528253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210379"/>
            <a:ext cx="9144000" cy="387626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C40E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presenter name, title, office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8BAC13-88FE-C64F-96CA-64033FB21D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4777462"/>
            <a:ext cx="9144000" cy="366713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40E3E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1337298-74C7-D143-9804-A644D0613C8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076" y="266296"/>
            <a:ext cx="1636624" cy="132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50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8AD7A-692D-214C-B1E6-40FF2519F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819F98-A45F-E94A-B7CD-C1136BEA9F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C9E59-65FE-C340-86D6-CB8875869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4878ACEC-C273-FC42-8FF0-6A137603AC86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82071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1540285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A64AD5-665A-C744-89D9-40F741E5C759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4136C4-AA83-DE43-BE00-E228E3F2BD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193CF-F9DC-B44A-A876-F2CFF6544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784700B9-E3D3-064D-B1E6-41202D9F58D4}"/>
              </a:ext>
            </a:extLst>
          </p:cNvPr>
          <p:cNvCxnSpPr>
            <a:cxnSpLocks/>
          </p:cNvCxnSpPr>
          <p:nvPr userDrawn="1"/>
        </p:nvCxnSpPr>
        <p:spPr>
          <a:xfrm>
            <a:off x="9263518" y="365125"/>
            <a:ext cx="0" cy="5246535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647689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9F195-B40D-0E4C-B1D2-11C6A5EE0C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96349"/>
            <a:ext cx="10515600" cy="994949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71D74-B903-E740-B842-E2BB1355D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148" y="1825625"/>
            <a:ext cx="10071652" cy="4351338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AB431-9F66-664E-9CD0-ED4F8EA2F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7186" y="6253165"/>
            <a:ext cx="543338" cy="365125"/>
          </a:xfrm>
        </p:spPr>
        <p:txBody>
          <a:bodyPr/>
          <a:lstStyle>
            <a:lvl1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275CE6D-5C38-C543-B8AD-F8110668FD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F4DEA67-6A4F-9649-A24B-C40F247C0A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4583" y="362022"/>
            <a:ext cx="10469217" cy="343659"/>
          </a:xfrm>
        </p:spPr>
        <p:txBody>
          <a:bodyPr>
            <a:noAutofit/>
          </a:bodyPr>
          <a:lstStyle>
            <a:lvl1pPr marL="0" indent="0">
              <a:buNone/>
              <a:defRPr sz="2200" i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Reference: Title</a:t>
            </a:r>
          </a:p>
        </p:txBody>
      </p:sp>
      <p:cxnSp>
        <p:nvCxnSpPr>
          <p:cNvPr id="7" name="Shape 99">
            <a:extLst>
              <a:ext uri="{FF2B5EF4-FFF2-40B4-BE49-F238E27FC236}">
                <a16:creationId xmlns:a16="http://schemas.microsoft.com/office/drawing/2014/main" id="{C09A3890-68F3-4E4F-B626-7285D1AA9403}"/>
              </a:ext>
            </a:extLst>
          </p:cNvPr>
          <p:cNvCxnSpPr>
            <a:cxnSpLocks/>
          </p:cNvCxnSpPr>
          <p:nvPr userDrawn="1"/>
        </p:nvCxnSpPr>
        <p:spPr>
          <a:xfrm>
            <a:off x="983837" y="1469337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655342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2F32DB1-E964-D44B-9D97-3CEFD7EBC5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0139" y="3575637"/>
            <a:ext cx="10581860" cy="569913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400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Intro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A0465EC-8468-8947-A27C-8FA981D39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10138" y="4162495"/>
            <a:ext cx="10581861" cy="764217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55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Title</a:t>
            </a:r>
          </a:p>
        </p:txBody>
      </p:sp>
      <p:cxnSp>
        <p:nvCxnSpPr>
          <p:cNvPr id="7" name="Shape 99">
            <a:extLst>
              <a:ext uri="{FF2B5EF4-FFF2-40B4-BE49-F238E27FC236}">
                <a16:creationId xmlns:a16="http://schemas.microsoft.com/office/drawing/2014/main" id="{94E87B3F-A490-CE4B-89E0-18FC29BB5205}"/>
              </a:ext>
            </a:extLst>
          </p:cNvPr>
          <p:cNvCxnSpPr>
            <a:cxnSpLocks/>
          </p:cNvCxnSpPr>
          <p:nvPr userDrawn="1"/>
        </p:nvCxnSpPr>
        <p:spPr>
          <a:xfrm>
            <a:off x="1610139" y="4225063"/>
            <a:ext cx="10581861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796408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B2FD7-958A-0C45-B087-7DDC509F8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793A9-78D0-DB44-9842-DF34C4F56FC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850A2-0FAF-1F4F-9CFE-2458DCD44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973325D0-1E67-7343-83E5-FA2188290DAA}"/>
              </a:ext>
            </a:extLst>
          </p:cNvPr>
          <p:cNvCxnSpPr>
            <a:cxnSpLocks/>
          </p:cNvCxnSpPr>
          <p:nvPr userDrawn="1"/>
        </p:nvCxnSpPr>
        <p:spPr>
          <a:xfrm>
            <a:off x="831850" y="4589463"/>
            <a:ext cx="11360150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887514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FAF1C-2FEF-6242-ABE9-7D70C8595B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26BE8-82C8-4142-AE0F-CE6E9BD0AD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2758" y="1825625"/>
            <a:ext cx="483704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BD5BAE-18FF-7744-943F-AF4519949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AD9767-8F21-2644-BB12-1DA08EE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83DE70EB-F425-BB4F-89B5-AA119946A7DC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69545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95656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7DC57-EA5D-8A44-945E-B158D952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C1A9C-F576-4A47-A383-5DE1DD2F6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3EC18-C9B1-7F4B-BFEA-54F523EF7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2A4D5A-5DB2-484D-88C8-A024BBC26A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4C890A-252B-B348-84D8-D857DB0A8D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0C7B4F-6D0B-904C-9885-7CB0869B0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hape 99">
            <a:extLst>
              <a:ext uri="{FF2B5EF4-FFF2-40B4-BE49-F238E27FC236}">
                <a16:creationId xmlns:a16="http://schemas.microsoft.com/office/drawing/2014/main" id="{66AD6D74-344E-A54C-9A0C-D9987DFF3753}"/>
              </a:ext>
            </a:extLst>
          </p:cNvPr>
          <p:cNvCxnSpPr>
            <a:cxnSpLocks/>
          </p:cNvCxnSpPr>
          <p:nvPr userDrawn="1"/>
        </p:nvCxnSpPr>
        <p:spPr>
          <a:xfrm>
            <a:off x="983837" y="1469337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479465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F2EC0-F0AE-9445-A41E-5C87D776FB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83625D-A756-7F49-AB3B-3B19F7CAA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4" name="Shape 99">
            <a:extLst>
              <a:ext uri="{FF2B5EF4-FFF2-40B4-BE49-F238E27FC236}">
                <a16:creationId xmlns:a16="http://schemas.microsoft.com/office/drawing/2014/main" id="{D1908872-F504-B444-82AE-1560204653B7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82071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090653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862F8-D10B-E844-A683-3AF7FD775A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C8119-9F97-154F-8D0D-877CCDE63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595C8-2E13-E74D-B6BC-3FE67DB6A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58E6BD-2C0D-0948-8CA6-F12956A02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D27140A5-E15E-BD46-8584-067F29D9D83D}"/>
              </a:ext>
            </a:extLst>
          </p:cNvPr>
          <p:cNvCxnSpPr>
            <a:cxnSpLocks/>
          </p:cNvCxnSpPr>
          <p:nvPr userDrawn="1"/>
        </p:nvCxnSpPr>
        <p:spPr>
          <a:xfrm>
            <a:off x="839788" y="2069926"/>
            <a:ext cx="3932237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89433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8E29B-A727-0242-95D3-50DD382BCE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502107-0DCE-174F-BD90-B7DDBC0C3C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D27ABF-7140-B846-BA0A-AD8307DE4A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1C0212-3F5D-924C-8A51-77A9A1441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E4F1C8B1-B262-B54D-A9C0-F0135C46D574}"/>
              </a:ext>
            </a:extLst>
          </p:cNvPr>
          <p:cNvCxnSpPr>
            <a:cxnSpLocks/>
          </p:cNvCxnSpPr>
          <p:nvPr userDrawn="1"/>
        </p:nvCxnSpPr>
        <p:spPr>
          <a:xfrm>
            <a:off x="839788" y="2069926"/>
            <a:ext cx="3932237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190300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754C78-7612-7841-8168-3168267AD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5739"/>
            <a:ext cx="10515600" cy="994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BDA34-773B-E24F-9795-67AB0AAAF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E610F-F9D8-EA47-B076-18F52BB0C4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8810" y="6231917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275CE6D-5C38-C543-B8AD-F8110668FDF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73610A-5E58-E749-8E27-85C5693283B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170" y="5846548"/>
            <a:ext cx="2391950" cy="69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322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coronavirus/2019-ncov/lab/resources/antibody-tests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coronavirus/2019-ncov/hcp/faq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coronavirus/2019-ncov/community/resuming-business-toolkit.html#restart-readiness-checklist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governor.maryland.gov/wp-content/uploads/2020/04/Delegation-to-County-Health-Officials-4.5.20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governor.maryland.gov/2020/06/10/governor-hogan-announces-next-stage-two-reopenings-including-indoor-dining-and-outdoor-amusements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dc.gov/coronavirus/2019-ncov/hcp/memory-care.html" TargetMode="External"/><Relationship Id="rId3" Type="http://schemas.openxmlformats.org/officeDocument/2006/relationships/hyperlink" Target="http://health.maryland.gov/coronavirus" TargetMode="External"/><Relationship Id="rId7" Type="http://schemas.openxmlformats.org/officeDocument/2006/relationships/hyperlink" Target="https://www.cdc.gov/coronavirus/2019-ncov/hcp/infection-control-faq.html?CDC_AA_refVal=https://www.cdc.gov/coronavirus/2019-ncov/infection-control/infection-prevention-control-faq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dc.gov/coronavirus/2019-nCoV/infection-control.html" TargetMode="External"/><Relationship Id="rId5" Type="http://schemas.openxmlformats.org/officeDocument/2006/relationships/hyperlink" Target="https://www.cdc.gov/coronavirus/2019-ncov/specific-groups/high-risk-complications.html" TargetMode="External"/><Relationship Id="rId4" Type="http://schemas.openxmlformats.org/officeDocument/2006/relationships/hyperlink" Target="https://health.maryland.gov/laboratories/Pages/Novel-Coronavirus.aspx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health.maryland.gov/coronaviru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175A1-2517-744F-9A8B-57E30E174F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9347"/>
            <a:ext cx="9144000" cy="1629551"/>
          </a:xfrm>
        </p:spPr>
        <p:txBody>
          <a:bodyPr>
            <a:normAutofit fontScale="90000"/>
          </a:bodyPr>
          <a:lstStyle/>
          <a:p>
            <a:r>
              <a:rPr lang="en-US" dirty="0"/>
              <a:t>Maryland Situation Update on </a:t>
            </a:r>
            <a:br>
              <a:rPr lang="en-US" dirty="0"/>
            </a:br>
            <a:r>
              <a:rPr lang="en-US" dirty="0"/>
              <a:t>Coronavirus Disease (COVID-19)</a:t>
            </a:r>
            <a:br>
              <a:rPr lang="en-US" dirty="0"/>
            </a:br>
            <a:r>
              <a:rPr lang="en-US" dirty="0"/>
              <a:t>for BHA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CDE056D8-945A-4B48-A18A-58091677BC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9722"/>
            <a:ext cx="9144000" cy="1169437"/>
          </a:xfrm>
        </p:spPr>
        <p:txBody>
          <a:bodyPr>
            <a:normAutofit/>
          </a:bodyPr>
          <a:lstStyle/>
          <a:p>
            <a:pPr lvl="0"/>
            <a:r>
              <a:rPr lang="en-US" sz="2100" dirty="0"/>
              <a:t>Maryland Department of Health</a:t>
            </a:r>
          </a:p>
          <a:p>
            <a:pPr lvl="0"/>
            <a:r>
              <a:rPr lang="en-US" sz="2100" dirty="0"/>
              <a:t>Infectious Disease Epidemiology and Outbreak Response Bureau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BA006E-C594-466C-BCBE-4496AED2A4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June 12, 2020</a:t>
            </a:r>
          </a:p>
        </p:txBody>
      </p:sp>
    </p:spTree>
    <p:extLst>
      <p:ext uri="{BB962C8B-B14F-4D97-AF65-F5344CB8AC3E}">
        <p14:creationId xmlns:p14="http://schemas.microsoft.com/office/powerpoint/2010/main" val="3964148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02AA9-9DF1-4919-B475-A830149D7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Re-infection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DAF14-0BDF-46CB-BE17-A55115632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Nearly all immune competent individuals will develop an immune response following SARS-CoV-2 infection</a:t>
            </a:r>
          </a:p>
          <a:p>
            <a:r>
              <a:rPr lang="en-US" dirty="0"/>
              <a:t>Recurrence of COVID-19 illness appears to be very uncommon, suggesting that the presence of antibodies could confer at least short-term immunity to infection with SARS-CoV-2</a:t>
            </a:r>
          </a:p>
          <a:p>
            <a:r>
              <a:rPr lang="en-US" dirty="0"/>
              <a:t>Definitive data are lacking, and it remains uncertain whether individuals with antibodies are protected against reinfection with SARS-CoV-2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7BCE06-1AC3-4D48-9197-11EA958DC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FED02B-C306-4A14-84E8-A178B221CF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50544" y="6066395"/>
            <a:ext cx="769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https://www.cdc.gov/coronavirus/2019-ncov/lab/resources/antibody-tests.html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974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988C7-A2DA-4CD7-8C63-AFE63441D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Re-infection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4149A-4B3A-4631-A0A8-AD77103B9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HOWEVER:</a:t>
            </a:r>
          </a:p>
          <a:p>
            <a:r>
              <a:rPr lang="en-US" dirty="0"/>
              <a:t>If a currently asymptomatic, previously infected person who has recovered tests positive as part of a contact investigation consider the possibility of reinfection</a:t>
            </a:r>
          </a:p>
          <a:p>
            <a:pPr lvl="1"/>
            <a:r>
              <a:rPr lang="en-US" dirty="0"/>
              <a:t>Public Health and clinical teams should decide if additional isolation should be required</a:t>
            </a:r>
          </a:p>
          <a:p>
            <a:r>
              <a:rPr lang="en-US" dirty="0"/>
              <a:t>If an infected person has recovered, and Is later identified as a contact, still recommend quarantine</a:t>
            </a:r>
          </a:p>
          <a:p>
            <a:r>
              <a:rPr lang="en-US" dirty="0"/>
              <a:t>If an infected person who has recovered develops symptoms again, they should be isolated and tested again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7D3D7-8C9C-40BA-9F29-A43678BE9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73A244-1170-4282-AB2B-0051204275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63909" y="6226624"/>
            <a:ext cx="5718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https://www.cdc.gov/coronavirus/2019-ncov/hcp/faq.html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283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2DDAE-A3DC-4170-8564-C81D7E001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Antibody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2F6DB-CC8C-4E12-977B-64D6E2170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Available at some commercial labs</a:t>
            </a:r>
          </a:p>
          <a:p>
            <a:r>
              <a:rPr lang="en-US" dirty="0"/>
              <a:t>Do I need antibody testing?</a:t>
            </a:r>
          </a:p>
          <a:p>
            <a:pPr lvl="1"/>
            <a:r>
              <a:rPr lang="en-US" dirty="0"/>
              <a:t>Yes if:</a:t>
            </a:r>
          </a:p>
          <a:p>
            <a:pPr lvl="2"/>
            <a:r>
              <a:rPr lang="en-US" dirty="0"/>
              <a:t>I was sick, never got tested for COVID, and am curious if COVID may have caused my illness</a:t>
            </a:r>
          </a:p>
          <a:p>
            <a:pPr lvl="2"/>
            <a:r>
              <a:rPr lang="en-US" dirty="0"/>
              <a:t>I am in a scientific study</a:t>
            </a:r>
          </a:p>
          <a:p>
            <a:pPr lvl="1"/>
            <a:r>
              <a:rPr lang="en-US" dirty="0"/>
              <a:t>No if:</a:t>
            </a:r>
          </a:p>
          <a:p>
            <a:pPr lvl="2"/>
            <a:r>
              <a:rPr lang="en-US" dirty="0"/>
              <a:t>I want to know if I am immune</a:t>
            </a:r>
          </a:p>
          <a:p>
            <a:pPr lvl="2"/>
            <a:r>
              <a:rPr lang="en-US" dirty="0"/>
              <a:t>If I want to know if I have COVID now</a:t>
            </a:r>
          </a:p>
          <a:p>
            <a:pPr lvl="2"/>
            <a:r>
              <a:rPr lang="en-US" dirty="0"/>
              <a:t>I want to know if I was asymptomatically infected at some point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CA4E7C-01E8-4FEC-8D42-3251A4A9D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9B1624-7523-4E8E-9BDC-8390AC6AAA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77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C3DE6-69B0-4A3B-9F6C-7E65D528D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antibody results mean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E94F1-D581-425F-ABD5-8244F2ACE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Positive</a:t>
            </a:r>
          </a:p>
          <a:p>
            <a:pPr lvl="1"/>
            <a:r>
              <a:rPr lang="en-US" dirty="0"/>
              <a:t>Your body is producing antibodies to COVID-19</a:t>
            </a:r>
          </a:p>
          <a:p>
            <a:pPr lvl="2"/>
            <a:r>
              <a:rPr lang="en-US" dirty="0"/>
              <a:t>You may have been exposed and infected</a:t>
            </a:r>
          </a:p>
          <a:p>
            <a:pPr lvl="1"/>
            <a:r>
              <a:rPr lang="en-US" dirty="0"/>
              <a:t>Positive predictive value in the general population is not good: Risk of false positives is high in healthy people</a:t>
            </a:r>
          </a:p>
          <a:p>
            <a:r>
              <a:rPr lang="en-US" dirty="0"/>
              <a:t>Negative</a:t>
            </a:r>
          </a:p>
          <a:p>
            <a:pPr lvl="1"/>
            <a:r>
              <a:rPr lang="en-US" dirty="0"/>
              <a:t>Your body is not producing antibodies to COVID-19</a:t>
            </a:r>
          </a:p>
          <a:p>
            <a:pPr lvl="1"/>
            <a:r>
              <a:rPr lang="en-US" dirty="0"/>
              <a:t>May not have been infected to COVID-19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3D9EC3-84F7-49B6-9FF5-3DBB040A8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035EC9-9383-4553-80B6-1C434EBF47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394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Outbreaks in “Congregate Community Settings”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403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Congregate Community Settings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the purposes of this guidance, congregate community settings are NOT: </a:t>
            </a:r>
          </a:p>
          <a:p>
            <a:pPr lvl="1"/>
            <a:r>
              <a:rPr lang="en-US" dirty="0"/>
              <a:t>Long-term care facilities, assisted living facilities, correctional facilities, group homes, hospices, and other congregate residential facilities; </a:t>
            </a:r>
          </a:p>
          <a:p>
            <a:pPr lvl="1"/>
            <a:r>
              <a:rPr lang="en-US" dirty="0"/>
              <a:t>Acute care facilities; </a:t>
            </a:r>
          </a:p>
          <a:p>
            <a:pPr lvl="1"/>
            <a:r>
              <a:rPr lang="en-US" dirty="0"/>
              <a:t>Dialysis facilities; </a:t>
            </a:r>
          </a:p>
          <a:p>
            <a:pPr lvl="1"/>
            <a:r>
              <a:rPr lang="en-US" dirty="0"/>
              <a:t>Child care programs, or</a:t>
            </a:r>
          </a:p>
          <a:p>
            <a:pPr lvl="1"/>
            <a:r>
              <a:rPr lang="en-US" dirty="0"/>
              <a:t>Youth camps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079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Congregate Community Settings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Outbreak Definition </a:t>
            </a:r>
            <a:endParaRPr lang="en-US" dirty="0"/>
          </a:p>
          <a:p>
            <a:r>
              <a:rPr lang="en-US" dirty="0"/>
              <a:t>Five* or more lab-confirmed COVID-19 cases among people associated with a facility, who have symptom onset dates (or, if asymptomatic, specimen collection dates) within a 14-day period, and who are epidemiologically linked, but not household contacts. </a:t>
            </a:r>
            <a:br>
              <a:rPr lang="en-US" dirty="0"/>
            </a:br>
            <a:br>
              <a:rPr lang="en-US" dirty="0"/>
            </a:br>
            <a:r>
              <a:rPr lang="en-US" sz="2000" i="1" dirty="0"/>
              <a:t>*A smaller number of cases may be considered an outbreak in certain situations, such as a small facility (e.g. fewer than 5 staff) or a facility that serves or includes high-risk populations.  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97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Congregate Community Settings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LHD Action Steps </a:t>
            </a:r>
          </a:p>
          <a:p>
            <a:r>
              <a:rPr lang="en-US" dirty="0"/>
              <a:t>Initial investigation by phone </a:t>
            </a:r>
            <a:br>
              <a:rPr lang="en-US" dirty="0"/>
            </a:br>
            <a:endParaRPr lang="en-US" dirty="0"/>
          </a:p>
          <a:p>
            <a:r>
              <a:rPr lang="en-US" dirty="0"/>
              <a:t>Gather basic information (facility and case characteristics, timeline of cases, response steps)</a:t>
            </a:r>
            <a:br>
              <a:rPr lang="en-US" dirty="0"/>
            </a:br>
            <a:endParaRPr lang="en-US" dirty="0"/>
          </a:p>
          <a:p>
            <a:r>
              <a:rPr lang="en-US" dirty="0"/>
              <a:t>Provide isolation and quarantine recs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CDC Restart Readiness Checklist</a:t>
            </a:r>
            <a:br>
              <a:rPr lang="en-US" dirty="0"/>
            </a:br>
            <a:r>
              <a:rPr lang="en-US" u="sng" dirty="0">
                <a:hlinkClick r:id="rId2"/>
              </a:rPr>
              <a:t>https://www.cdc.gov/coronavirus/2019-ncov/community/resuming-business-toolkit.html#restart-readiness-checklist</a:t>
            </a:r>
            <a:br>
              <a:rPr lang="en-US" u="sng" dirty="0"/>
            </a:br>
            <a:endParaRPr lang="en-US" u="sng" dirty="0"/>
          </a:p>
          <a:p>
            <a:r>
              <a:rPr lang="en-US" dirty="0"/>
              <a:t>Other CDC guidance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65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Congregate Community Settings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825626"/>
            <a:ext cx="7886700" cy="401812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LHD Action Steps </a:t>
            </a:r>
          </a:p>
          <a:p>
            <a:r>
              <a:rPr lang="en-US" dirty="0"/>
              <a:t>Advise the facility that they must report any new COVID-19 cases, or suspected cases, immediately to the LHD.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Determine frequency and type of follow-up with facility, based on initial investigation and recommendations.  </a:t>
            </a:r>
            <a:br>
              <a:rPr lang="en-US" dirty="0"/>
            </a:br>
            <a:endParaRPr lang="en-US" dirty="0"/>
          </a:p>
          <a:p>
            <a:r>
              <a:rPr lang="en-US" dirty="0"/>
              <a:t>In-person site visits may be conducted at the discretion of the local health department.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135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Congregate Community Settings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/>
              <a:t>LHD Action Steps </a:t>
            </a:r>
          </a:p>
          <a:p>
            <a:pPr lvl="0"/>
            <a:r>
              <a:rPr lang="en-US" dirty="0"/>
              <a:t>Before investigating a facility for possible issuance of a either an Order or Immediate Compliance or issuance of an Order of Partial Closure or Closure, consult with the Office of the Attorney General (Mary Bearden). </a:t>
            </a:r>
            <a:br>
              <a:rPr lang="en-US" dirty="0"/>
            </a:br>
            <a:endParaRPr lang="en-US" dirty="0"/>
          </a:p>
          <a:p>
            <a:pPr lvl="0"/>
            <a:r>
              <a:rPr lang="en-US" dirty="0"/>
              <a:t>Issuance of these orders is at the discretion of local health authorities, as per Executive Order 20-04-05-02 (</a:t>
            </a:r>
            <a:r>
              <a:rPr lang="en-US" u="sng" dirty="0">
                <a:hlinkClick r:id="rId2"/>
              </a:rPr>
              <a:t>https://governor.maryland.gov/wp-content/uploads/2020/04/Delegation-to-County-Health-Officials-4.5.20.pdf</a:t>
            </a:r>
            <a:r>
              <a:rPr lang="en-US" dirty="0"/>
              <a:t>)  </a:t>
            </a:r>
            <a:br>
              <a:rPr lang="en-US" dirty="0"/>
            </a:br>
            <a:endParaRPr lang="en-US" dirty="0"/>
          </a:p>
          <a:p>
            <a:pPr lvl="0"/>
            <a:r>
              <a:rPr lang="en-US" dirty="0"/>
              <a:t>See also Health Officer Memorandum EH20-005 for guidance on this Executive Order.  </a:t>
            </a:r>
            <a:br>
              <a:rPr lang="en-US" dirty="0"/>
            </a:b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614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95068D90-2223-554F-83EB-3DA22DCE4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Agenda </a:t>
            </a: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423F0F17-B5DA-004F-8EFE-172BCD600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449" y="1910227"/>
            <a:ext cx="6063198" cy="4351338"/>
          </a:xfrm>
        </p:spPr>
        <p:txBody>
          <a:bodyPr>
            <a:normAutofit/>
          </a:bodyPr>
          <a:lstStyle/>
          <a:p>
            <a:r>
              <a:rPr lang="en-US" dirty="0"/>
              <a:t>Review current situation of COVID-19</a:t>
            </a:r>
          </a:p>
          <a:p>
            <a:r>
              <a:rPr lang="en-US" dirty="0"/>
              <a:t>CDC Updates</a:t>
            </a:r>
          </a:p>
          <a:p>
            <a:r>
              <a:rPr lang="en-US" dirty="0"/>
              <a:t>Re-opening guidance</a:t>
            </a:r>
          </a:p>
          <a:p>
            <a:r>
              <a:rPr lang="en-US" dirty="0"/>
              <a:t>Questions and Answers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4A58E-229C-204C-8FFC-82A24FCFF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https://globalbiodefense.com/wp-content/uploads/2020/02/novel-coronavirus-covid-19-sars-cov-2-1024x8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647" y="1782501"/>
            <a:ext cx="5807353" cy="494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608968" y="1455795"/>
            <a:ext cx="3583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33333"/>
                </a:solidFill>
                <a:latin typeface="Droid Serif"/>
              </a:rPr>
              <a:t>Picture Courtesy of NIAID-RML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412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two stages of Maryland reopening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60174" y="2037945"/>
            <a:ext cx="10071652" cy="3366474"/>
          </a:xfrm>
        </p:spPr>
        <p:txBody>
          <a:bodyPr/>
          <a:lstStyle/>
          <a:p>
            <a:r>
              <a:rPr lang="en-US" dirty="0"/>
              <a:t>June 10th Governor Hogan announced that as health metrics around COVID-19 continue to trend downward, Maryland may begin to enter into the next steps of reopening. </a:t>
            </a:r>
          </a:p>
          <a:p>
            <a:r>
              <a:rPr lang="en-US" dirty="0"/>
              <a:t>On Friday June 12</a:t>
            </a:r>
            <a:r>
              <a:rPr lang="en-US" baseline="30000" dirty="0"/>
              <a:t>th</a:t>
            </a:r>
            <a:r>
              <a:rPr lang="en-US" dirty="0"/>
              <a:t>, indoor dining and outdoor amusement activities may reopen. </a:t>
            </a:r>
          </a:p>
          <a:p>
            <a:r>
              <a:rPr lang="en-US" dirty="0"/>
              <a:t>On Friday June 19</a:t>
            </a:r>
            <a:r>
              <a:rPr lang="en-US" baseline="30000" dirty="0"/>
              <a:t>th</a:t>
            </a:r>
            <a:r>
              <a:rPr lang="en-US" dirty="0"/>
              <a:t>, indoor fitness, casinos, arcades, and malls may reopen.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65517" y="6389283"/>
            <a:ext cx="543338" cy="365125"/>
          </a:xfrm>
        </p:spPr>
        <p:txBody>
          <a:bodyPr/>
          <a:lstStyle/>
          <a:p>
            <a:fld id="{D275CE6D-5C38-C543-B8AD-F8110668FDF9}" type="slidenum">
              <a:rPr lang="en-US" smtClean="0"/>
              <a:t>20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85859" y="546306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https://governor.maryland.gov/2020/06/10/governor-hogan-announces-next-stage-two-reopenings-including-indoor-dining-and-outdoor-amusements/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4443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Risk Does Not Mean No 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Individuals should still wear a face covering, practice social distancing of at least 6ft apart, practice good hand hygiene, and frequently clean high touch surfaces</a:t>
            </a:r>
          </a:p>
          <a:p>
            <a:r>
              <a:rPr lang="en-US" dirty="0"/>
              <a:t>“Just because it’s open doesn’t mean you have to participate”</a:t>
            </a:r>
          </a:p>
          <a:p>
            <a:r>
              <a:rPr lang="en-US" dirty="0"/>
              <a:t>“We can prevent a second wave if we use common sense and practice social distancing”</a:t>
            </a:r>
          </a:p>
          <a:p>
            <a:r>
              <a:rPr lang="en-US" dirty="0"/>
              <a:t>Staff members of long-term care facilities should continue to take care to avoid infection in the community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380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4634" y="1513489"/>
            <a:ext cx="7408115" cy="3323343"/>
          </a:xfrm>
        </p:spPr>
        <p:txBody>
          <a:bodyPr>
            <a:noAutofit/>
          </a:bodyPr>
          <a:lstStyle/>
          <a:p>
            <a:r>
              <a:rPr lang="en-US" sz="2000" dirty="0"/>
              <a:t>MDH Novel Coronavirus: </a:t>
            </a:r>
            <a:r>
              <a:rPr lang="en-US" sz="2000" dirty="0">
                <a:hlinkClick r:id="rId3"/>
              </a:rPr>
              <a:t>http://health.maryland.gov/coronavirus</a:t>
            </a:r>
            <a:endParaRPr lang="en-US" sz="2000" dirty="0"/>
          </a:p>
          <a:p>
            <a:r>
              <a:rPr lang="en-US" sz="2000" dirty="0"/>
              <a:t>MDH Laboratory Coronavirus: </a:t>
            </a:r>
            <a:r>
              <a:rPr lang="en-US" sz="2000" dirty="0">
                <a:hlinkClick r:id="rId4"/>
              </a:rPr>
              <a:t>https://health.maryland.gov/laboratories/Pages/Novel-Coronavirus.aspx</a:t>
            </a:r>
            <a:endParaRPr lang="en-US" sz="2000" dirty="0"/>
          </a:p>
          <a:p>
            <a:r>
              <a:rPr lang="en-US" sz="2000" dirty="0"/>
              <a:t>COVID-19 People at risk                                    </a:t>
            </a:r>
            <a:r>
              <a:rPr lang="en-US" sz="2000" dirty="0">
                <a:hlinkClick r:id="rId5"/>
              </a:rPr>
              <a:t>https://www.cdc.gov/coronavirus/2019-ncov/specific-groups/high-risk-complications.html</a:t>
            </a:r>
            <a:endParaRPr lang="en-US" sz="2000" dirty="0"/>
          </a:p>
          <a:p>
            <a:r>
              <a:rPr lang="en-US" sz="2000" dirty="0"/>
              <a:t>CDC Guidance for Infection Control </a:t>
            </a:r>
            <a:r>
              <a:rPr lang="en-US" sz="2000" dirty="0">
                <a:hlinkClick r:id="rId6"/>
              </a:rPr>
              <a:t>https://www.cdc.gov/coronavirus/2019-nCoV/infection-control.html</a:t>
            </a:r>
            <a:endParaRPr lang="en-US" sz="2000" dirty="0"/>
          </a:p>
          <a:p>
            <a:r>
              <a:rPr lang="en-US" sz="2000" dirty="0"/>
              <a:t>Behavioral Health </a:t>
            </a:r>
            <a:r>
              <a:rPr lang="en-US" sz="2000" dirty="0">
                <a:hlinkClick r:id="rId7"/>
              </a:rPr>
              <a:t>https://www.cdc.gov/coronavirus/2019-ncov/hcp/infection-control-faq.html?CDC_AA_refVal=https%3A%2F%2Fwww.cdc.gov%2Fcoronavirus%2F2019-ncov%2Finfection-control%2Finfection-prevention-control-faq.html</a:t>
            </a:r>
            <a:endParaRPr lang="en-US" sz="2000" dirty="0"/>
          </a:p>
          <a:p>
            <a:r>
              <a:rPr lang="en-US" sz="2000" dirty="0"/>
              <a:t>Memory Care </a:t>
            </a:r>
            <a:r>
              <a:rPr lang="en-US" sz="2000" dirty="0">
                <a:hlinkClick r:id="rId8"/>
              </a:rPr>
              <a:t>https://www.cdc.gov/coronavirus/2019-ncov/hcp/memory-care.html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0753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8BB4C3-FC6C-4B0E-A586-0CB80AEB9EA8}"/>
              </a:ext>
            </a:extLst>
          </p:cNvPr>
          <p:cNvSpPr txBox="1"/>
          <p:nvPr/>
        </p:nvSpPr>
        <p:spPr>
          <a:xfrm>
            <a:off x="537187" y="2659116"/>
            <a:ext cx="7208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Email : mdh.ipcovid@Maryland.gov </a:t>
            </a:r>
          </a:p>
        </p:txBody>
      </p:sp>
    </p:spTree>
    <p:extLst>
      <p:ext uri="{BB962C8B-B14F-4D97-AF65-F5344CB8AC3E}">
        <p14:creationId xmlns:p14="http://schemas.microsoft.com/office/powerpoint/2010/main" val="448033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95068D90-2223-554F-83EB-3DA22DCE4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186" y="158371"/>
            <a:ext cx="10515600" cy="994949"/>
          </a:xfrm>
        </p:spPr>
        <p:txBody>
          <a:bodyPr/>
          <a:lstStyle/>
          <a:p>
            <a:r>
              <a:rPr lang="en-US" dirty="0"/>
              <a:t>COVID-19 Global Situation 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4A58E-229C-204C-8FFC-82A24FCFF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D53B0D-0BA5-47F5-A999-8C5747CB0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86" y="938667"/>
            <a:ext cx="11467580" cy="578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734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U.S.: COVID-19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195" y="2174154"/>
            <a:ext cx="4703797" cy="4585665"/>
          </a:xfrm>
        </p:spPr>
        <p:txBody>
          <a:bodyPr>
            <a:normAutofit fontScale="25000" lnSpcReduction="20000"/>
          </a:bodyPr>
          <a:lstStyle/>
          <a:p>
            <a:r>
              <a:rPr lang="en-US" sz="11200" dirty="0"/>
              <a:t>1,994,283 Confirmed Cases</a:t>
            </a:r>
          </a:p>
          <a:p>
            <a:pPr lvl="1"/>
            <a:r>
              <a:rPr lang="en-US" sz="10800" dirty="0"/>
              <a:t>20,486 new</a:t>
            </a:r>
          </a:p>
          <a:p>
            <a:r>
              <a:rPr lang="en-US" sz="11200" dirty="0"/>
              <a:t>112,967 total deaths</a:t>
            </a:r>
          </a:p>
          <a:p>
            <a:pPr lvl="1"/>
            <a:r>
              <a:rPr lang="en-US" sz="10800" dirty="0"/>
              <a:t>834 new</a:t>
            </a:r>
          </a:p>
          <a:p>
            <a:r>
              <a:rPr lang="en-US" sz="11200" dirty="0"/>
              <a:t>55 states and territories reporting </a:t>
            </a:r>
          </a:p>
          <a:p>
            <a:pPr marL="0" indent="0">
              <a:buNone/>
            </a:pPr>
            <a:endParaRPr lang="en-US" sz="11200" dirty="0"/>
          </a:p>
          <a:p>
            <a:pPr marL="0" indent="0">
              <a:buNone/>
            </a:pPr>
            <a:endParaRPr lang="en-US" sz="11200" dirty="0"/>
          </a:p>
          <a:p>
            <a:pPr marL="0" indent="0">
              <a:buNone/>
            </a:pPr>
            <a:endParaRPr lang="en-US" sz="11200" dirty="0"/>
          </a:p>
          <a:p>
            <a:pPr marL="0" indent="0">
              <a:buNone/>
            </a:pPr>
            <a:r>
              <a:rPr lang="en-US" sz="6400" dirty="0"/>
              <a:t>Source: </a:t>
            </a:r>
            <a:r>
              <a:rPr lang="en-US" sz="6400" dirty="0">
                <a:hlinkClick r:id="rId3"/>
              </a:rPr>
              <a:t>www.cdc.gov</a:t>
            </a:r>
            <a:r>
              <a:rPr lang="en-US" sz="6400" dirty="0"/>
              <a:t>, accessed June 11, 2020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3ED60D-5F22-48A7-AF92-B6946ADBDC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8992" y="2033342"/>
            <a:ext cx="7066430" cy="29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98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D4B5C-5356-4659-B8E6-4BD2A7E1D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937" y="596349"/>
            <a:ext cx="10515600" cy="994949"/>
          </a:xfrm>
        </p:spPr>
        <p:txBody>
          <a:bodyPr/>
          <a:lstStyle/>
          <a:p>
            <a:r>
              <a:rPr lang="en-US" dirty="0"/>
              <a:t>Maryland: COVID-19 Cases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13527-FAFF-41F7-87BA-840492DDE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4986" y="-563159"/>
            <a:ext cx="5347014" cy="15122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http://health.maryland.gov/coronavirus</a:t>
            </a:r>
            <a:endParaRPr lang="en-US" sz="2400" dirty="0"/>
          </a:p>
          <a:p>
            <a:pPr marL="0" indent="0">
              <a:buNone/>
            </a:pPr>
            <a:r>
              <a:rPr lang="en-US" sz="1800" i="1" dirty="0"/>
              <a:t>Data current as of 6/12/2020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CF44BC-4DEB-4FDE-A32A-02506982F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27D753-1FAD-4730-90E7-BD9CC53892B5}"/>
              </a:ext>
            </a:extLst>
          </p:cNvPr>
          <p:cNvSpPr txBox="1"/>
          <p:nvPr/>
        </p:nvSpPr>
        <p:spPr>
          <a:xfrm>
            <a:off x="537186" y="1874728"/>
            <a:ext cx="409577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Cases</a:t>
            </a:r>
            <a:r>
              <a:rPr lang="en-US" dirty="0"/>
              <a:t>: </a:t>
            </a:r>
            <a:r>
              <a:rPr lang="en-US" sz="2800" dirty="0"/>
              <a:t>60,613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416 new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Deaths: 2,773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23 new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Hospitalizations: 9,023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134 new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Negative tests 412,658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5CAF57-A601-41EB-82CC-785ADC260A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2960" y="1571704"/>
            <a:ext cx="7261486" cy="398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75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66003-05E7-469C-9E68-416DF5515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44375-DBF3-4264-B095-228C312A9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FF176E-D2CC-4811-88ED-67F25A211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CEB30A-77AB-4C11-A700-50C904757A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3111F4-897F-4DB2-9F0E-E3949FA08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30" y="239710"/>
            <a:ext cx="11319170" cy="658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94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73F52-A584-4654-88C6-0383F917A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1BFDD4-5F73-4871-A755-0FA750791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306AB2-B0D4-4D98-8A67-06D3CEB258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CC3840-9750-4D09-AEAA-1849BB190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41FC4D-809B-45C3-A387-F89F7F91C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49" y="705681"/>
            <a:ext cx="11704901" cy="602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862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577" y="596349"/>
            <a:ext cx="10709223" cy="994949"/>
          </a:xfrm>
        </p:spPr>
        <p:txBody>
          <a:bodyPr>
            <a:normAutofit fontScale="90000"/>
          </a:bodyPr>
          <a:lstStyle/>
          <a:p>
            <a:r>
              <a:rPr lang="en-US" dirty="0"/>
              <a:t>Asymptomatic and Pre-symptomatic Transmission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Asymptomatic: someone who never develops symptoms</a:t>
            </a:r>
          </a:p>
          <a:p>
            <a:r>
              <a:rPr lang="en-US" dirty="0"/>
              <a:t>Pre-symptomatic- someone who develops symptoms later</a:t>
            </a:r>
          </a:p>
          <a:p>
            <a:r>
              <a:rPr lang="en-US" dirty="0"/>
              <a:t>Remember symptoms can be very mild/ may be hard to distinguish from life</a:t>
            </a:r>
          </a:p>
          <a:p>
            <a:r>
              <a:rPr lang="en-US" dirty="0"/>
              <a:t>We do not know what role or how much of a role asymptomatic transmission plays in the spread of COVID-19</a:t>
            </a:r>
          </a:p>
          <a:p>
            <a:pPr lvl="1"/>
            <a:r>
              <a:rPr lang="en-US" dirty="0"/>
              <a:t>Probably something</a:t>
            </a:r>
          </a:p>
          <a:p>
            <a:r>
              <a:rPr lang="en-US" dirty="0" err="1"/>
              <a:t>Presymptomatic</a:t>
            </a:r>
            <a:r>
              <a:rPr lang="en-US" dirty="0"/>
              <a:t> people can be infectious (not sure exactly how infectious)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169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Precautions against asymptomatic spread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Universal masking</a:t>
            </a:r>
          </a:p>
          <a:p>
            <a:r>
              <a:rPr lang="en-US" dirty="0"/>
              <a:t>Physical distancing</a:t>
            </a:r>
          </a:p>
          <a:p>
            <a:r>
              <a:rPr lang="en-US" dirty="0"/>
              <a:t>Small groups</a:t>
            </a:r>
          </a:p>
          <a:p>
            <a:r>
              <a:rPr lang="en-US" dirty="0"/>
              <a:t>Quarantine after known exposure</a:t>
            </a:r>
          </a:p>
          <a:p>
            <a:pPr lvl="1"/>
            <a:r>
              <a:rPr lang="en-US" dirty="0"/>
              <a:t>Stay home and away from other people for 14 days since the last exposure</a:t>
            </a:r>
          </a:p>
          <a:p>
            <a:r>
              <a:rPr lang="en-US" dirty="0"/>
              <a:t>Consider testing after exposure/high risk activities</a:t>
            </a:r>
          </a:p>
          <a:p>
            <a:pPr lvl="1"/>
            <a:r>
              <a:rPr lang="en-US" dirty="0"/>
              <a:t>Remember a negative does not preclude infection at a later 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43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DH Pallett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A243C363007F4F827DB51D02034FC2" ma:contentTypeVersion="22" ma:contentTypeDescription="Create a new document." ma:contentTypeScope="" ma:versionID="6f4aa861c22db5f2b4eb9d2bf300766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83d4e8e4bb62dc9630bd01492c2b58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4D8A3EC-E36A-44EE-A193-F652C1A7DFC9}"/>
</file>

<file path=customXml/itemProps2.xml><?xml version="1.0" encoding="utf-8"?>
<ds:datastoreItem xmlns:ds="http://schemas.openxmlformats.org/officeDocument/2006/customXml" ds:itemID="{2CB527AE-58E9-44EF-BBA3-680CF2D143E5}"/>
</file>

<file path=customXml/itemProps3.xml><?xml version="1.0" encoding="utf-8"?>
<ds:datastoreItem xmlns:ds="http://schemas.openxmlformats.org/officeDocument/2006/customXml" ds:itemID="{AD0881CC-ECF2-4C25-AF2D-2421A89A2A39}"/>
</file>

<file path=customXml/itemProps4.xml><?xml version="1.0" encoding="utf-8"?>
<ds:datastoreItem xmlns:ds="http://schemas.openxmlformats.org/officeDocument/2006/customXml" ds:itemID="{F33373D5-1633-4BB5-968D-F4D8D543D32C}"/>
</file>

<file path=docProps/app.xml><?xml version="1.0" encoding="utf-8"?>
<Properties xmlns="http://schemas.openxmlformats.org/officeDocument/2006/extended-properties" xmlns:vt="http://schemas.openxmlformats.org/officeDocument/2006/docPropsVTypes">
  <TotalTime>10540</TotalTime>
  <Words>1242</Words>
  <Application>Microsoft Office PowerPoint</Application>
  <PresentationFormat>Widescreen</PresentationFormat>
  <Paragraphs>153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Droid Serif</vt:lpstr>
      <vt:lpstr>Office Theme</vt:lpstr>
      <vt:lpstr>Maryland Situation Update on  Coronavirus Disease (COVID-19) for BHA</vt:lpstr>
      <vt:lpstr>Call Agenda </vt:lpstr>
      <vt:lpstr>COVID-19 Global Situation Summary</vt:lpstr>
      <vt:lpstr>U.S.: COVID-19 Cases</vt:lpstr>
      <vt:lpstr>Maryland: COVID-19 Cases </vt:lpstr>
      <vt:lpstr>PowerPoint Presentation</vt:lpstr>
      <vt:lpstr>PowerPoint Presentation</vt:lpstr>
      <vt:lpstr>Asymptomatic and Pre-symptomatic Transmission</vt:lpstr>
      <vt:lpstr>Precautions against asymptomatic spread</vt:lpstr>
      <vt:lpstr>Re-infection</vt:lpstr>
      <vt:lpstr>Re-infection</vt:lpstr>
      <vt:lpstr>Antibody testing</vt:lpstr>
      <vt:lpstr>What antibody results mean</vt:lpstr>
      <vt:lpstr>COVID-19 Outbreaks in “Congregate Community Settings”</vt:lpstr>
      <vt:lpstr>Congregate Community Settings</vt:lpstr>
      <vt:lpstr>Congregate Community Settings</vt:lpstr>
      <vt:lpstr>Congregate Community Settings</vt:lpstr>
      <vt:lpstr>Congregate Community Settings</vt:lpstr>
      <vt:lpstr>Congregate Community Settings</vt:lpstr>
      <vt:lpstr>Next two stages of Maryland reopening</vt:lpstr>
      <vt:lpstr>Low Risk Does Not Mean No Risk</vt:lpstr>
      <vt:lpstr>Resources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Maureen C. Regan -MDH-</dc:creator>
  <cp:lastModifiedBy>Rebecca Perlmutter</cp:lastModifiedBy>
  <cp:revision>406</cp:revision>
  <cp:lastPrinted>2020-02-04T16:27:31Z</cp:lastPrinted>
  <dcterms:created xsi:type="dcterms:W3CDTF">2018-02-09T13:05:01Z</dcterms:created>
  <dcterms:modified xsi:type="dcterms:W3CDTF">2020-06-12T14:44:31Z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0x0101006FA243C363007F4F827DB51D02034FC2</vt:lpwstr>
  </property>
  <property fmtid="{D5CDD505-2E9C-101B-9397-08002B2CF9AE}" pid="3" name="_dlc_DocIdItemGuid">
    <vt:lpwstr>8ac691af-9b95-4e42-9b38-7c3ac538192c</vt:lpwstr>
  </property>
</Properties>
</file>