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313" r:id="rId3"/>
    <p:sldId id="339" r:id="rId4"/>
    <p:sldId id="340" r:id="rId5"/>
    <p:sldId id="470" r:id="rId6"/>
    <p:sldId id="342" r:id="rId7"/>
    <p:sldId id="480" r:id="rId8"/>
    <p:sldId id="374" r:id="rId9"/>
    <p:sldId id="467" r:id="rId10"/>
    <p:sldId id="471" r:id="rId11"/>
    <p:sldId id="472" r:id="rId12"/>
    <p:sldId id="473" r:id="rId13"/>
    <p:sldId id="474" r:id="rId14"/>
    <p:sldId id="479" r:id="rId15"/>
    <p:sldId id="475" r:id="rId16"/>
    <p:sldId id="476" r:id="rId17"/>
    <p:sldId id="477" r:id="rId18"/>
    <p:sldId id="478" r:id="rId19"/>
    <p:sldId id="468" r:id="rId20"/>
    <p:sldId id="469" r:id="rId21"/>
    <p:sldId id="297" r:id="rId22"/>
    <p:sldId id="274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87350" autoAdjust="0"/>
  </p:normalViewPr>
  <p:slideViewPr>
    <p:cSldViewPr snapToGrid="0" snapToObjects="1">
      <p:cViewPr varScale="1">
        <p:scale>
          <a:sx n="63" d="100"/>
          <a:sy n="63" d="100"/>
        </p:scale>
        <p:origin x="15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nc.cdc.gov/eid/article/26/7/20-0282_articl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nc.cdc.gov/eid/article/25/1/17-1901_article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 from last</a:t>
            </a:r>
            <a:r>
              <a:rPr lang="en-US" baseline="0" dirty="0"/>
              <a:t>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94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 from last</a:t>
            </a:r>
            <a:r>
              <a:rPr lang="en-US" baseline="0" dirty="0"/>
              <a:t>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03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 from last</a:t>
            </a:r>
            <a:r>
              <a:rPr lang="en-US" baseline="0" dirty="0"/>
              <a:t>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58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1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https://wwwnc.cdc.gov/eid/article/26/7/20-0282_article</a:t>
            </a:r>
            <a:endParaRPr lang="en-US" dirty="0"/>
          </a:p>
          <a:p>
            <a:r>
              <a:rPr lang="en-US">
                <a:hlinkClick r:id="rId4"/>
              </a:rPr>
              <a:t>https://wwwnc.cdc.gov/eid/article/25/1/17-1901_article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27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 from last</a:t>
            </a:r>
            <a:r>
              <a:rPr lang="en-US" baseline="0" dirty="0"/>
              <a:t>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30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 from last</a:t>
            </a:r>
            <a:r>
              <a:rPr lang="en-US" baseline="0" dirty="0"/>
              <a:t>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92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 from last</a:t>
            </a:r>
            <a:r>
              <a:rPr lang="en-US" baseline="0" dirty="0"/>
              <a:t>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3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coronavirus/2019-ncov/hcp/ppe-strategy/index.html" TargetMode="External"/><Relationship Id="rId3" Type="http://schemas.openxmlformats.org/officeDocument/2006/relationships/hyperlink" Target="http://health.maryland.gov/coronavirus" TargetMode="External"/><Relationship Id="rId7" Type="http://schemas.openxmlformats.org/officeDocument/2006/relationships/hyperlink" Target="https://www.epa.gov/pesticide-registration/list-n-disinfectants-use-against-sars-cov-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infection-control.html" TargetMode="External"/><Relationship Id="rId5" Type="http://schemas.openxmlformats.org/officeDocument/2006/relationships/hyperlink" Target="https://www.cdc.gov/coronavirus/2019-ncov/specific-groups/high-risk-complications.html" TargetMode="External"/><Relationship Id="rId4" Type="http://schemas.openxmlformats.org/officeDocument/2006/relationships/hyperlink" Target="https://health.maryland.gov/laboratories/Pages/Novel-Coronavirus.aspx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May 8, 2020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Precautions to Prevent COVID-19 Outbreak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-457200">
              <a:spcBef>
                <a:spcPts val="1000"/>
              </a:spcBef>
            </a:pPr>
            <a:r>
              <a:rPr lang="en-US" sz="2800" dirty="0"/>
              <a:t>Hand hygiene – washing or alcohol-based sanitizer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2800" dirty="0"/>
              <a:t>Clean frequently touched surfaces regularly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2800" dirty="0"/>
              <a:t>Social distancing</a:t>
            </a:r>
          </a:p>
          <a:p>
            <a:pPr marL="914400" lvl="2" indent="-457200">
              <a:spcBef>
                <a:spcPts val="1000"/>
              </a:spcBef>
            </a:pPr>
            <a:r>
              <a:rPr lang="en-US" sz="2800" dirty="0"/>
              <a:t>No group activities</a:t>
            </a:r>
          </a:p>
          <a:p>
            <a:pPr marL="914400" lvl="2" indent="-457200">
              <a:spcBef>
                <a:spcPts val="1000"/>
              </a:spcBef>
            </a:pPr>
            <a:r>
              <a:rPr lang="en-US" sz="2800" dirty="0"/>
              <a:t>No communal dining</a:t>
            </a:r>
          </a:p>
          <a:p>
            <a:pPr marL="914400" lvl="2" indent="-457200">
              <a:spcBef>
                <a:spcPts val="1000"/>
              </a:spcBef>
            </a:pPr>
            <a:r>
              <a:rPr lang="en-US" sz="2800" dirty="0"/>
              <a:t>No visitation</a:t>
            </a:r>
          </a:p>
          <a:p>
            <a:pPr marL="914400" lvl="2" indent="-457200">
              <a:spcBef>
                <a:spcPts val="1000"/>
              </a:spcBef>
            </a:pPr>
            <a:r>
              <a:rPr lang="en-US" sz="2800" dirty="0"/>
              <a:t>Stay in rooms as much as possible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2800" dirty="0"/>
              <a:t>Universal masking</a:t>
            </a:r>
          </a:p>
          <a:p>
            <a:pPr marL="914400" lvl="2" indent="-457200">
              <a:spcBef>
                <a:spcPts val="1000"/>
              </a:spcBef>
            </a:pPr>
            <a:r>
              <a:rPr lang="en-US" sz="2800" dirty="0"/>
              <a:t>All Americans recommended to wear cloth masks in public</a:t>
            </a:r>
          </a:p>
          <a:p>
            <a:pPr marL="914400" lvl="2" indent="-457200">
              <a:spcBef>
                <a:spcPts val="1000"/>
              </a:spcBef>
            </a:pPr>
            <a:r>
              <a:rPr lang="en-US" sz="2800" dirty="0"/>
              <a:t>Medical masks for health professionals</a:t>
            </a:r>
          </a:p>
          <a:p>
            <a:pPr marL="457200" lvl="1" indent="-457200">
              <a:spcBef>
                <a:spcPts val="1000"/>
              </a:spcBef>
            </a:pPr>
            <a:endParaRPr lang="en-US" sz="2800" b="1" dirty="0"/>
          </a:p>
          <a:p>
            <a:pPr marL="0" lvl="1" indent="0">
              <a:spcBef>
                <a:spcPts val="1000"/>
              </a:spcBef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3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Outbreak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1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800" dirty="0"/>
              <a:t>Identify and Isolate</a:t>
            </a:r>
          </a:p>
          <a:p>
            <a:pPr marL="514350" lvl="1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800" dirty="0"/>
              <a:t>Test for COVID-19</a:t>
            </a:r>
          </a:p>
          <a:p>
            <a:pPr marL="514350" lvl="1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800" dirty="0"/>
              <a:t>Quarantine exposed persons</a:t>
            </a:r>
          </a:p>
          <a:p>
            <a:pPr marL="514350" lvl="1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800" dirty="0"/>
              <a:t>Exclude possibly contagious staff</a:t>
            </a:r>
          </a:p>
          <a:p>
            <a:pPr marL="514350" lvl="1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800" dirty="0"/>
              <a:t>Use personal protective equipment (PPE)</a:t>
            </a:r>
          </a:p>
          <a:p>
            <a:pPr marL="514350" lvl="1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800" dirty="0" err="1"/>
              <a:t>Cohorting</a:t>
            </a:r>
            <a:r>
              <a:rPr lang="en-US" sz="2800" dirty="0"/>
              <a:t>: separating the ill from the well</a:t>
            </a:r>
          </a:p>
          <a:p>
            <a:pPr marL="514350" lvl="1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800" dirty="0"/>
              <a:t>COMMUNICATE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12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and Isolate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1" indent="-514350">
              <a:spcBef>
                <a:spcPts val="1000"/>
              </a:spcBef>
            </a:pPr>
            <a:r>
              <a:rPr lang="en-US" sz="2800" dirty="0"/>
              <a:t>Screen all persons who enter the facility for symptoms</a:t>
            </a:r>
          </a:p>
          <a:p>
            <a:pPr marL="514350" lvl="1" indent="-514350">
              <a:spcBef>
                <a:spcPts val="1000"/>
              </a:spcBef>
            </a:pPr>
            <a:r>
              <a:rPr lang="en-US" sz="2800" dirty="0"/>
              <a:t>Screen all residents three times daily</a:t>
            </a:r>
          </a:p>
          <a:p>
            <a:pPr marL="514350" lvl="1" indent="-514350">
              <a:spcBef>
                <a:spcPts val="1000"/>
              </a:spcBef>
            </a:pPr>
            <a:r>
              <a:rPr lang="en-US" sz="2800" dirty="0"/>
              <a:t>What to look for:</a:t>
            </a:r>
          </a:p>
          <a:p>
            <a:pPr marL="971550" lvl="2" indent="-514350">
              <a:spcBef>
                <a:spcPts val="1000"/>
              </a:spcBef>
            </a:pPr>
            <a:r>
              <a:rPr lang="en-US" sz="2800" dirty="0"/>
              <a:t>Any elevated temperature</a:t>
            </a:r>
          </a:p>
          <a:p>
            <a:pPr marL="971550" lvl="2" indent="-514350">
              <a:spcBef>
                <a:spcPts val="1000"/>
              </a:spcBef>
            </a:pPr>
            <a:r>
              <a:rPr lang="en-US" sz="2800" dirty="0"/>
              <a:t>Coughing</a:t>
            </a:r>
          </a:p>
          <a:p>
            <a:pPr marL="971550" lvl="2" indent="-514350">
              <a:spcBef>
                <a:spcPts val="1000"/>
              </a:spcBef>
            </a:pPr>
            <a:r>
              <a:rPr lang="en-US" sz="2800" dirty="0"/>
              <a:t>Shortness of breath</a:t>
            </a:r>
          </a:p>
          <a:p>
            <a:pPr marL="971550" lvl="2" indent="-514350">
              <a:spcBef>
                <a:spcPts val="1000"/>
              </a:spcBef>
            </a:pPr>
            <a:r>
              <a:rPr lang="en-US" sz="2800" dirty="0"/>
              <a:t>Any other symptoms of respiratory illness (e.g., sore throat, aches, tiredness)</a:t>
            </a:r>
          </a:p>
          <a:p>
            <a:pPr marL="971550" lvl="2" indent="-514350">
              <a:spcBef>
                <a:spcPts val="1000"/>
              </a:spcBef>
            </a:pPr>
            <a:r>
              <a:rPr lang="en-US" sz="2800" dirty="0"/>
              <a:t>Have you been tested for COVID-19?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44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and Isolate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1" indent="-514350">
              <a:spcBef>
                <a:spcPts val="1000"/>
              </a:spcBef>
            </a:pPr>
            <a:r>
              <a:rPr lang="en-US" sz="2800" dirty="0"/>
              <a:t>Immediately isolate ill residents</a:t>
            </a:r>
          </a:p>
          <a:p>
            <a:pPr marL="514350" lvl="1" indent="-514350">
              <a:spcBef>
                <a:spcPts val="1000"/>
              </a:spcBef>
            </a:pPr>
            <a:r>
              <a:rPr lang="en-US" sz="2800" dirty="0"/>
              <a:t>Immediately send home ill staff to self-isolate</a:t>
            </a:r>
          </a:p>
          <a:p>
            <a:pPr marL="514350" lvl="1" indent="-514350">
              <a:spcBef>
                <a:spcPts val="1000"/>
              </a:spcBef>
            </a:pPr>
            <a:r>
              <a:rPr lang="en-US" sz="2800" dirty="0"/>
              <a:t>Isolation = alone:</a:t>
            </a:r>
          </a:p>
          <a:p>
            <a:pPr marL="971550" lvl="2" indent="-514350">
              <a:spcBef>
                <a:spcPts val="1000"/>
              </a:spcBef>
            </a:pPr>
            <a:r>
              <a:rPr lang="en-US" sz="2800" dirty="0"/>
              <a:t>Stay in room with door closed</a:t>
            </a:r>
          </a:p>
          <a:p>
            <a:pPr marL="971550" lvl="2" indent="-514350">
              <a:spcBef>
                <a:spcPts val="1000"/>
              </a:spcBef>
            </a:pPr>
            <a:r>
              <a:rPr lang="en-US" sz="2800" dirty="0"/>
              <a:t>If must leave, wear a mask</a:t>
            </a:r>
          </a:p>
          <a:p>
            <a:pPr marL="971550" lvl="2" indent="-514350">
              <a:spcBef>
                <a:spcPts val="1000"/>
              </a:spcBef>
            </a:pPr>
            <a:r>
              <a:rPr lang="en-US" sz="2800" dirty="0"/>
              <a:t>Never within 6 feet of other person </a:t>
            </a:r>
            <a:r>
              <a:rPr lang="en-US" sz="2800" b="1" dirty="0"/>
              <a:t>except</a:t>
            </a:r>
            <a:r>
              <a:rPr lang="en-US" sz="2800" dirty="0"/>
              <a:t> healthcare provider in full personal protective equipment</a:t>
            </a:r>
          </a:p>
          <a:p>
            <a:pPr marL="971550" lvl="2" indent="-514350">
              <a:spcBef>
                <a:spcPts val="1000"/>
              </a:spcBef>
            </a:pPr>
            <a:r>
              <a:rPr lang="en-US" sz="2800" dirty="0"/>
              <a:t>No shared bathrooms or eating spaces</a:t>
            </a:r>
          </a:p>
          <a:p>
            <a:pPr marL="971550" lvl="2" indent="-514350">
              <a:spcBef>
                <a:spcPts val="1000"/>
              </a:spcBef>
            </a:pPr>
            <a:r>
              <a:rPr lang="en-US" sz="2800" dirty="0"/>
              <a:t>Post sign outside room warning others before entering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263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and Isolate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1" indent="-514350">
              <a:spcBef>
                <a:spcPts val="1000"/>
              </a:spcBef>
            </a:pPr>
            <a:r>
              <a:rPr lang="en-US" sz="2800" dirty="0"/>
              <a:t>How long must isolation last?</a:t>
            </a:r>
          </a:p>
          <a:p>
            <a:pPr marL="971550" lvl="2" indent="-514350">
              <a:spcBef>
                <a:spcPts val="1000"/>
              </a:spcBef>
            </a:pPr>
            <a:r>
              <a:rPr lang="en-US" sz="2800" dirty="0"/>
              <a:t>At least 10 days after symptom onset</a:t>
            </a:r>
          </a:p>
          <a:p>
            <a:pPr marL="971550" lvl="2" indent="-514350">
              <a:spcBef>
                <a:spcPts val="1000"/>
              </a:spcBef>
            </a:pPr>
            <a:r>
              <a:rPr lang="en-US" sz="2800" dirty="0"/>
              <a:t>At least 3 days after any fever is gone</a:t>
            </a:r>
          </a:p>
          <a:p>
            <a:pPr marL="971550" lvl="2" indent="-514350">
              <a:spcBef>
                <a:spcPts val="1000"/>
              </a:spcBef>
            </a:pPr>
            <a:r>
              <a:rPr lang="en-US" sz="2800" dirty="0"/>
              <a:t>At least 3 days after any other symptoms are mostly better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37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for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1" indent="-514350">
              <a:spcBef>
                <a:spcPts val="1000"/>
              </a:spcBef>
            </a:pPr>
            <a:r>
              <a:rPr lang="en-US" sz="2800" dirty="0"/>
              <a:t>If resident has symptoms of COVID-19, contact local health department immediately to arrange testing</a:t>
            </a:r>
          </a:p>
          <a:p>
            <a:pPr marL="514350" lvl="1" indent="-514350">
              <a:spcBef>
                <a:spcPts val="1000"/>
              </a:spcBef>
            </a:pPr>
            <a:r>
              <a:rPr lang="en-US" sz="2800" dirty="0"/>
              <a:t>Work with local health department to collect a specimen for COVID-19 testing (swab from the nose)</a:t>
            </a:r>
          </a:p>
          <a:p>
            <a:pPr marL="514350" lvl="1" indent="-514350">
              <a:spcBef>
                <a:spcPts val="1000"/>
              </a:spcBef>
            </a:pPr>
            <a:r>
              <a:rPr lang="en-US" sz="2800" dirty="0"/>
              <a:t>Specimen will be sent to Maryland Department of Health lab for testing</a:t>
            </a:r>
          </a:p>
          <a:p>
            <a:pPr marL="514350" lvl="1" indent="-514350">
              <a:spcBef>
                <a:spcPts val="1000"/>
              </a:spcBef>
            </a:pPr>
            <a:r>
              <a:rPr lang="en-US" sz="2800" dirty="0"/>
              <a:t>Results take 24-48 hours. Don’t wait to isolate!</a:t>
            </a:r>
          </a:p>
          <a:p>
            <a:pPr marL="514350" lvl="1" indent="-514350">
              <a:spcBef>
                <a:spcPts val="1000"/>
              </a:spcBef>
            </a:pPr>
            <a:r>
              <a:rPr lang="en-US" sz="2800" dirty="0"/>
              <a:t>If resident or staff tests positive elsewhere (e.g., urgent care, hospital) immediately report it to local health department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99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Cohorting</a:t>
            </a:r>
            <a:r>
              <a:rPr lang="en-US" dirty="0"/>
              <a:t>: Separate Ill from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Cohorting</a:t>
            </a:r>
            <a:r>
              <a:rPr lang="en-US" b="1" dirty="0"/>
              <a:t>:</a:t>
            </a:r>
            <a:r>
              <a:rPr lang="en-US" dirty="0"/>
              <a:t> Basic idea is that people who are ill share neither space nor staff with people who are well to stop spread</a:t>
            </a:r>
            <a:endParaRPr lang="en-US" b="1" dirty="0"/>
          </a:p>
          <a:p>
            <a:r>
              <a:rPr lang="en-US" b="1" dirty="0"/>
              <a:t>Best case: </a:t>
            </a:r>
          </a:p>
          <a:p>
            <a:pPr lvl="1"/>
            <a:r>
              <a:rPr lang="en-US" dirty="0"/>
              <a:t>Ill residents reside in one location and well residents in another</a:t>
            </a:r>
          </a:p>
          <a:p>
            <a:pPr lvl="1"/>
            <a:r>
              <a:rPr lang="en-US" dirty="0"/>
              <a:t>Ill residents have dedicated staff who do not serve well residents</a:t>
            </a:r>
          </a:p>
          <a:p>
            <a:r>
              <a:rPr lang="en-US" dirty="0"/>
              <a:t>Sometimes necessary to only have dedicated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46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 regular updates to:</a:t>
            </a:r>
          </a:p>
          <a:p>
            <a:pPr lvl="1"/>
            <a:r>
              <a:rPr lang="en-US" dirty="0"/>
              <a:t>Residents</a:t>
            </a:r>
          </a:p>
          <a:p>
            <a:pPr lvl="1"/>
            <a:r>
              <a:rPr lang="en-US" dirty="0"/>
              <a:t>Families</a:t>
            </a:r>
          </a:p>
          <a:p>
            <a:pPr lvl="1"/>
            <a:r>
              <a:rPr lang="en-US" dirty="0"/>
              <a:t>Staff</a:t>
            </a:r>
          </a:p>
          <a:p>
            <a:pPr lvl="1"/>
            <a:r>
              <a:rPr lang="en-US" dirty="0"/>
              <a:t>Health departments</a:t>
            </a:r>
          </a:p>
          <a:p>
            <a:r>
              <a:rPr lang="en-US" dirty="0"/>
              <a:t>Transparency is the best policy</a:t>
            </a:r>
          </a:p>
          <a:p>
            <a:r>
              <a:rPr lang="en-US" dirty="0"/>
              <a:t>It’s OK not to know the answer</a:t>
            </a:r>
          </a:p>
          <a:p>
            <a:pPr lvl="1"/>
            <a:r>
              <a:rPr lang="en-US" dirty="0"/>
              <a:t>Confused about infection control? Call your local health department</a:t>
            </a:r>
          </a:p>
          <a:p>
            <a:pPr lvl="1"/>
            <a:r>
              <a:rPr lang="en-US" dirty="0"/>
              <a:t>Health departments are here to 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54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from Other Outbreaks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284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Assume it will happen to you. Plan accordingly. It saves lives.</a:t>
            </a:r>
          </a:p>
          <a:p>
            <a:r>
              <a:rPr lang="en-US" dirty="0"/>
              <a:t>Social distancing is key</a:t>
            </a:r>
          </a:p>
          <a:p>
            <a:r>
              <a:rPr lang="en-US" dirty="0"/>
              <a:t>COVID symptoms can be mild. Have a low threshold for testing and excluding symptomatic people</a:t>
            </a:r>
          </a:p>
          <a:p>
            <a:r>
              <a:rPr lang="en-US" dirty="0"/>
              <a:t>Dedicating staff helps to slow the spread</a:t>
            </a:r>
          </a:p>
          <a:p>
            <a:r>
              <a:rPr lang="en-US" dirty="0"/>
              <a:t>Even if you haven’t detected a case protect staff and residents as if you have.</a:t>
            </a:r>
          </a:p>
          <a:p>
            <a:r>
              <a:rPr lang="en-US" dirty="0"/>
              <a:t>Supply shortages complicate the response and adapting is necessary</a:t>
            </a:r>
          </a:p>
          <a:p>
            <a:r>
              <a:rPr lang="en-US" dirty="0"/>
              <a:t>Collaboration + communication = stronger response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151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an outbreak of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case of lab confirmed COVID-19 in Staff or Resident of a congregate living setting</a:t>
            </a:r>
          </a:p>
          <a:p>
            <a:r>
              <a:rPr lang="en-US" dirty="0"/>
              <a:t>Step 1: call your local health department to report!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4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/>
              <a:t>Reporting and Surveillance 101</a:t>
            </a:r>
          </a:p>
          <a:p>
            <a:r>
              <a:rPr lang="en-US" dirty="0"/>
              <a:t>Miscellaneous</a:t>
            </a:r>
          </a:p>
          <a:p>
            <a:r>
              <a:rPr lang="en-US" dirty="0"/>
              <a:t>Questions and Answers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globalbiodefense.com/wp-content/uploads/2020/02/novel-coronavirus-covid-19-sars-cov-2-1024x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7" y="1782501"/>
            <a:ext cx="5807353" cy="4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8968" y="1455795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Droid Serif"/>
              </a:rPr>
              <a:t>Picture Courtesy of NIAID-RML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line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Separate lists for staff and residents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 DOB</a:t>
            </a:r>
          </a:p>
          <a:p>
            <a:pPr lvl="1"/>
            <a:r>
              <a:rPr lang="en-US" dirty="0"/>
              <a:t>Unit or room number</a:t>
            </a:r>
          </a:p>
          <a:p>
            <a:pPr lvl="1"/>
            <a:r>
              <a:rPr lang="en-US" dirty="0"/>
              <a:t>Date of symptom onset</a:t>
            </a:r>
          </a:p>
          <a:p>
            <a:pPr lvl="1"/>
            <a:r>
              <a:rPr lang="en-US" dirty="0"/>
              <a:t>Date of positive test</a:t>
            </a:r>
          </a:p>
          <a:p>
            <a:pPr lvl="1"/>
            <a:r>
              <a:rPr lang="en-US" dirty="0"/>
              <a:t>Hospitalized yes/no</a:t>
            </a:r>
          </a:p>
          <a:p>
            <a:pPr lvl="1"/>
            <a:r>
              <a:rPr lang="en-US"/>
              <a:t>Deceased yes/ </a:t>
            </a:r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1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634" y="1513489"/>
            <a:ext cx="7408115" cy="3323343"/>
          </a:xfrm>
        </p:spPr>
        <p:txBody>
          <a:bodyPr>
            <a:noAutofit/>
          </a:bodyPr>
          <a:lstStyle/>
          <a:p>
            <a:r>
              <a:rPr lang="en-US" sz="2000" dirty="0"/>
              <a:t>MDH Novel Coronavirus: </a:t>
            </a:r>
            <a:r>
              <a:rPr lang="en-US" sz="2000" dirty="0">
                <a:hlinkClick r:id="rId3"/>
              </a:rPr>
              <a:t>http://health.maryland.gov/coronavirus</a:t>
            </a:r>
            <a:endParaRPr lang="en-US" sz="2000" dirty="0"/>
          </a:p>
          <a:p>
            <a:r>
              <a:rPr lang="en-US" sz="2000" dirty="0"/>
              <a:t>MDH Laboratory Coronavirus: </a:t>
            </a:r>
            <a:r>
              <a:rPr lang="en-US" sz="2000" dirty="0">
                <a:hlinkClick r:id="rId4"/>
              </a:rPr>
              <a:t>https://health.maryland.gov/laboratories/Pages/Novel-Coronavirus.aspx</a:t>
            </a:r>
            <a:endParaRPr lang="en-US" sz="2000" dirty="0"/>
          </a:p>
          <a:p>
            <a:r>
              <a:rPr lang="en-US" sz="2000" dirty="0"/>
              <a:t>COVID-19 People at risk                                    </a:t>
            </a:r>
            <a:r>
              <a:rPr lang="en-US" sz="2000" dirty="0">
                <a:hlinkClick r:id="rId5"/>
              </a:rPr>
              <a:t>https://www.cdc.gov/coronavirus/2019-ncov/specific-groups/high-risk-complications.html</a:t>
            </a:r>
            <a:endParaRPr lang="en-US" sz="2000" dirty="0"/>
          </a:p>
          <a:p>
            <a:r>
              <a:rPr lang="en-US" sz="2000" dirty="0"/>
              <a:t>CDC Guidance for Infection Control </a:t>
            </a:r>
            <a:r>
              <a:rPr lang="en-US" sz="2000" dirty="0">
                <a:hlinkClick r:id="rId6"/>
              </a:rPr>
              <a:t>https://www.cdc.gov/coronavirus/2019-nCoV/infection-control.html</a:t>
            </a:r>
            <a:endParaRPr lang="en-US" sz="2000" dirty="0"/>
          </a:p>
          <a:p>
            <a:r>
              <a:rPr lang="en-US" sz="2000" dirty="0"/>
              <a:t>EPA List N Disinfectants with COVID-19 claim </a:t>
            </a:r>
            <a:r>
              <a:rPr lang="en-US" sz="2000" dirty="0">
                <a:hlinkClick r:id="rId7"/>
              </a:rPr>
              <a:t>https://www.epa.gov/pesticide-registration/list-n-disinfectants-use-against-sars-cov-2</a:t>
            </a:r>
            <a:endParaRPr lang="en-US" sz="2000" dirty="0"/>
          </a:p>
          <a:p>
            <a:r>
              <a:rPr lang="en-US" sz="2000" dirty="0"/>
              <a:t>Conserving PPE </a:t>
            </a:r>
            <a:r>
              <a:rPr lang="en-US" sz="2000" dirty="0">
                <a:hlinkClick r:id="rId8"/>
              </a:rPr>
              <a:t>https://www.cdc.gov/coronavirus/2019-ncov/hcp/ppe-strategy/index.html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75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BB4C3-FC6C-4B0E-A586-0CB80AEB9EA8}"/>
              </a:ext>
            </a:extLst>
          </p:cNvPr>
          <p:cNvSpPr txBox="1"/>
          <p:nvPr/>
        </p:nvSpPr>
        <p:spPr>
          <a:xfrm>
            <a:off x="537187" y="2659116"/>
            <a:ext cx="7208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Email : mdh.ipcovid@Maryland.gov </a:t>
            </a:r>
          </a:p>
        </p:txBody>
      </p:sp>
    </p:spTree>
    <p:extLst>
      <p:ext uri="{BB962C8B-B14F-4D97-AF65-F5344CB8AC3E}">
        <p14:creationId xmlns:p14="http://schemas.microsoft.com/office/powerpoint/2010/main" val="44803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6" y="158371"/>
            <a:ext cx="10515600" cy="994949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0C5C26-710E-41BC-AAA1-20B4B959B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" y="1153320"/>
            <a:ext cx="11477998" cy="464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U.S.: COVID-19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95" y="2174154"/>
            <a:ext cx="4703797" cy="4585665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1,219,006 Confirmed Cases</a:t>
            </a:r>
          </a:p>
          <a:p>
            <a:pPr lvl="1"/>
            <a:r>
              <a:rPr lang="en-US" sz="10800" dirty="0"/>
              <a:t>25,253 new</a:t>
            </a:r>
          </a:p>
          <a:p>
            <a:r>
              <a:rPr lang="en-US" sz="11200" dirty="0"/>
              <a:t>73,297 total deaths</a:t>
            </a:r>
          </a:p>
          <a:p>
            <a:pPr lvl="1"/>
            <a:r>
              <a:rPr lang="en-US" sz="10800" dirty="0"/>
              <a:t>2,495 new</a:t>
            </a:r>
          </a:p>
          <a:p>
            <a:r>
              <a:rPr lang="en-US" sz="11200" dirty="0"/>
              <a:t>55 states and territories reporting </a:t>
            </a:r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r>
              <a:rPr lang="en-US" sz="6400" dirty="0"/>
              <a:t>Source: </a:t>
            </a:r>
            <a:r>
              <a:rPr lang="en-US" sz="6400" dirty="0">
                <a:hlinkClick r:id="rId3"/>
              </a:rPr>
              <a:t>www.cdc.gov</a:t>
            </a:r>
            <a:r>
              <a:rPr lang="en-US" sz="6400" dirty="0"/>
              <a:t>, accessed May 8, 2020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324110-793D-4601-AA11-6EF213F65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286" y="2326995"/>
            <a:ext cx="7528519" cy="29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Fatality Rate and infectiousness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Case fatality rate</a:t>
            </a:r>
          </a:p>
          <a:p>
            <a:pPr lvl="1"/>
            <a:r>
              <a:rPr lang="en-US" dirty="0"/>
              <a:t>(Number of deaths in cases/number of cases)*100</a:t>
            </a:r>
          </a:p>
          <a:p>
            <a:pPr lvl="1"/>
            <a:r>
              <a:rPr lang="en-US" dirty="0"/>
              <a:t>Flu is about 0.1%</a:t>
            </a:r>
          </a:p>
          <a:p>
            <a:pPr lvl="1"/>
            <a:r>
              <a:rPr lang="en-US" dirty="0"/>
              <a:t>Covid-19 is about 6% in the US</a:t>
            </a:r>
          </a:p>
          <a:p>
            <a:r>
              <a:rPr lang="en-US" dirty="0"/>
              <a:t>How infectious is a disease? (this is called R0, pronounced R naught)</a:t>
            </a:r>
          </a:p>
          <a:p>
            <a:pPr lvl="1"/>
            <a:r>
              <a:rPr lang="en-US" dirty="0"/>
              <a:t>The number of secondary cases one case would produce in </a:t>
            </a:r>
            <a:r>
              <a:rPr lang="en-US"/>
              <a:t>a completely </a:t>
            </a:r>
            <a:r>
              <a:rPr lang="en-US" dirty="0"/>
              <a:t>susceptible population</a:t>
            </a:r>
          </a:p>
          <a:p>
            <a:pPr lvl="1"/>
            <a:r>
              <a:rPr lang="en-US" dirty="0"/>
              <a:t>If one person is infected- how many people on average will they infect</a:t>
            </a:r>
          </a:p>
          <a:p>
            <a:pPr lvl="2"/>
            <a:r>
              <a:rPr lang="en-US" dirty="0"/>
              <a:t>Flu is about 1.4</a:t>
            </a:r>
          </a:p>
          <a:p>
            <a:pPr lvl="2"/>
            <a:r>
              <a:rPr lang="en-US" dirty="0"/>
              <a:t>COVID-19 is about 5.7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3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3173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5/8,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537186" y="1874728"/>
            <a:ext cx="40957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</a:t>
            </a:r>
            <a:r>
              <a:rPr lang="en-US" dirty="0"/>
              <a:t>: </a:t>
            </a:r>
            <a:r>
              <a:rPr lang="en-US" sz="2800" dirty="0"/>
              <a:t>30,485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 1,111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1,453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52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5,811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148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Negative tests 121,702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999C16-A2B5-496D-9857-8D2A80388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318" y="1709399"/>
            <a:ext cx="7067730" cy="37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6F5F1-EF4A-4467-872D-39F2A857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F749-59C8-43D7-B606-33EFD87E8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29BF2-194B-4596-A2CC-C878C58C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867CB-4BB6-44E7-B885-8455553581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6C8237-D564-4BBF-9693-C7168D9C2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55" y="362022"/>
            <a:ext cx="10943387" cy="570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6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3F52-A584-4654-88C6-0383F917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BFDD4-5F73-4871-A755-0FA75079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06AB2-B0D4-4D98-8A67-06D3CEB25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0A8B43-E7FF-41B2-88B3-10C1F6303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3DAF30-3F8F-4AF6-9E90-17908361B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84" y="551081"/>
            <a:ext cx="10816614" cy="562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Outbreaks in Residential Facilities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69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7E3F5B-3A7B-49EF-8441-F15703BF3168}"/>
</file>

<file path=customXml/itemProps2.xml><?xml version="1.0" encoding="utf-8"?>
<ds:datastoreItem xmlns:ds="http://schemas.openxmlformats.org/officeDocument/2006/customXml" ds:itemID="{1515D739-F0F6-429B-9424-1DEBFE057CD9}"/>
</file>

<file path=customXml/itemProps3.xml><?xml version="1.0" encoding="utf-8"?>
<ds:datastoreItem xmlns:ds="http://schemas.openxmlformats.org/officeDocument/2006/customXml" ds:itemID="{CB86399F-822C-4670-AD4D-8EF0935017FB}"/>
</file>

<file path=customXml/itemProps4.xml><?xml version="1.0" encoding="utf-8"?>
<ds:datastoreItem xmlns:ds="http://schemas.openxmlformats.org/officeDocument/2006/customXml" ds:itemID="{9F88BC57-E386-47EE-9D9B-D6DDF0D2B4B6}"/>
</file>

<file path=docProps/app.xml><?xml version="1.0" encoding="utf-8"?>
<Properties xmlns="http://schemas.openxmlformats.org/officeDocument/2006/extended-properties" xmlns:vt="http://schemas.openxmlformats.org/officeDocument/2006/docPropsVTypes">
  <TotalTime>8912</TotalTime>
  <Words>983</Words>
  <Application>Microsoft Office PowerPoint</Application>
  <PresentationFormat>Widescreen</PresentationFormat>
  <Paragraphs>180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Droid Serif</vt:lpstr>
      <vt:lpstr>Office Theme</vt:lpstr>
      <vt:lpstr>Maryland Situation Update on  Coronavirus Disease (COVID-19) for BHA</vt:lpstr>
      <vt:lpstr>Call Agenda </vt:lpstr>
      <vt:lpstr>COVID-19 Global Situation Summary</vt:lpstr>
      <vt:lpstr>U.S.: COVID-19 Cases</vt:lpstr>
      <vt:lpstr>Case Fatality Rate and infectiousness</vt:lpstr>
      <vt:lpstr>Maryland: COVID-19 Cases </vt:lpstr>
      <vt:lpstr>PowerPoint Presentation</vt:lpstr>
      <vt:lpstr>PowerPoint Presentation</vt:lpstr>
      <vt:lpstr>PowerPoint Presentation</vt:lpstr>
      <vt:lpstr>Precautions to Prevent COVID-19 Outbreak</vt:lpstr>
      <vt:lpstr>COVID Outbreak Management</vt:lpstr>
      <vt:lpstr>Identify and Isolate</vt:lpstr>
      <vt:lpstr>Identify and Isolate</vt:lpstr>
      <vt:lpstr>Identify and Isolate</vt:lpstr>
      <vt:lpstr>Test for COVID-19</vt:lpstr>
      <vt:lpstr>Cohorting: Separate Ill from Well</vt:lpstr>
      <vt:lpstr>Communication </vt:lpstr>
      <vt:lpstr>Lessons Learned from Other Outbreaks</vt:lpstr>
      <vt:lpstr>What is an outbreak of COVID-19</vt:lpstr>
      <vt:lpstr>Create a line list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327</cp:revision>
  <cp:lastPrinted>2020-02-04T16:27:31Z</cp:lastPrinted>
  <dcterms:created xsi:type="dcterms:W3CDTF">2018-02-09T13:05:01Z</dcterms:created>
  <dcterms:modified xsi:type="dcterms:W3CDTF">2020-05-08T14:53:52Z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dlc_DocIdItemGuid">
    <vt:lpwstr>fb0fdf72-4e73-4a7a-94dc-fa1c745ae0fa</vt:lpwstr>
  </property>
</Properties>
</file>