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13" r:id="rId3"/>
    <p:sldId id="339" r:id="rId4"/>
    <p:sldId id="340" r:id="rId5"/>
    <p:sldId id="342" r:id="rId6"/>
    <p:sldId id="480" r:id="rId7"/>
    <p:sldId id="374" r:id="rId8"/>
    <p:sldId id="467" r:id="rId9"/>
    <p:sldId id="494" r:id="rId10"/>
    <p:sldId id="495" r:id="rId11"/>
    <p:sldId id="496" r:id="rId12"/>
    <p:sldId id="486" r:id="rId13"/>
    <p:sldId id="485" r:id="rId14"/>
    <p:sldId id="497" r:id="rId15"/>
    <p:sldId id="498" r:id="rId16"/>
    <p:sldId id="499" r:id="rId17"/>
    <p:sldId id="500" r:id="rId18"/>
    <p:sldId id="521" r:id="rId19"/>
    <p:sldId id="522" r:id="rId20"/>
    <p:sldId id="523" r:id="rId21"/>
    <p:sldId id="524" r:id="rId22"/>
    <p:sldId id="525" r:id="rId23"/>
    <p:sldId id="526" r:id="rId24"/>
    <p:sldId id="528" r:id="rId25"/>
    <p:sldId id="529" r:id="rId26"/>
    <p:sldId id="530" r:id="rId27"/>
    <p:sldId id="297" r:id="rId28"/>
    <p:sldId id="274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58" d="100"/>
          <a:sy n="58" d="100"/>
        </p:scale>
        <p:origin x="17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.cdc.gov/han/2020/han00432.as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.cdc.gov/han/2020/han00432.as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aryland.gov/laboratories/docs/MDH%204677%20Serological%20Testing%20Form%20and%20Instructions%202-2018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hpa.health.maryland.gov/Documents/MIS-C_onepage_051920.pdf" TargetMode="External"/><Relationship Id="rId2" Type="http://schemas.openxmlformats.org/officeDocument/2006/relationships/hyperlink" Target="https://emergency.cdc.gov/han/2020/han00432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ent.govdelivery.com/attachments/MDMBP/2020/05/15/file_attachments/1452516/COVID%20MIS-C%20Clinician%20Letter_5.15.2020%20FINAL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22,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0F62-5D67-C343-96C3-A3C76D36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tests for 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1EB9-A3F7-2F49-B6E3-29725B92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Antibodies to SARS-CoV-2 (IgM and IgG)</a:t>
            </a:r>
          </a:p>
          <a:p>
            <a:pPr lvl="1"/>
            <a:r>
              <a:rPr lang="en-US" dirty="0"/>
              <a:t>Measures host immune response to SARS-Cov-2</a:t>
            </a:r>
          </a:p>
          <a:p>
            <a:pPr lvl="1"/>
            <a:r>
              <a:rPr lang="en-US" dirty="0"/>
              <a:t>Potentially useful for late diagnosis, beyond 1</a:t>
            </a:r>
            <a:r>
              <a:rPr lang="en-US" baseline="30000" dirty="0"/>
              <a:t>st</a:t>
            </a:r>
            <a:r>
              <a:rPr lang="en-US" dirty="0"/>
              <a:t> 2 weeks of illness (though has been + as early as day 4)</a:t>
            </a:r>
          </a:p>
          <a:p>
            <a:pPr lvl="1"/>
            <a:r>
              <a:rPr lang="en-US" dirty="0"/>
              <a:t>Will also be useful to better understand extend of exposure in the community (“</a:t>
            </a:r>
            <a:r>
              <a:rPr lang="en-US" dirty="0" err="1"/>
              <a:t>serosurveys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Combined with PCR testing, offers higher sensitivity</a:t>
            </a:r>
          </a:p>
          <a:p>
            <a:pPr lvl="1"/>
            <a:r>
              <a:rPr lang="en-US" dirty="0"/>
              <a:t>High specificity but even better w/ paired serum samples</a:t>
            </a:r>
          </a:p>
          <a:p>
            <a:pPr lvl="1"/>
            <a:r>
              <a:rPr lang="en-US" dirty="0"/>
              <a:t>Most abundant antibodies are against NC (so most sensitive) </a:t>
            </a:r>
          </a:p>
          <a:p>
            <a:pPr lvl="1"/>
            <a:r>
              <a:rPr lang="en-US" dirty="0"/>
              <a:t>Qualitative assays less useful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6A0C1-5887-4648-9E30-E0FE99BD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706A6-DF48-AB45-A8F6-4EB5AAA95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9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BFB3-B41B-394F-9A3D-C0B1AA5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588" y="207471"/>
            <a:ext cx="8515350" cy="1325563"/>
          </a:xfrm>
        </p:spPr>
        <p:txBody>
          <a:bodyPr/>
          <a:lstStyle/>
          <a:p>
            <a:r>
              <a:rPr lang="en-US" dirty="0"/>
              <a:t>SARS-CoV-2 PCR vs. IgM/IgG Antibodies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50D8-F484-1848-9262-8246ED5B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4AC78-B552-9A49-A09B-375FFB482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C6624-44F2-754B-971C-3FDE8571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50" y="1445853"/>
            <a:ext cx="9912626" cy="5224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C89BC-D27F-0B4A-AFB5-F4B3CFFCCAC2}"/>
              </a:ext>
            </a:extLst>
          </p:cNvPr>
          <p:cNvSpPr txBox="1"/>
          <p:nvPr/>
        </p:nvSpPr>
        <p:spPr>
          <a:xfrm>
            <a:off x="2361128" y="6583027"/>
            <a:ext cx="7508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Sethuraman</a:t>
            </a:r>
            <a:r>
              <a:rPr lang="en-US" sz="1100" dirty="0"/>
              <a:t>, N. Interpreting Diagnostic Tests for SARS-CoV-2. JAMA. Published online May 6, 2020. </a:t>
            </a:r>
            <a:r>
              <a:rPr lang="en-US" sz="1100" dirty="0" err="1"/>
              <a:t>doi</a:t>
            </a:r>
            <a:r>
              <a:rPr lang="en-US" sz="1100" dirty="0"/>
              <a:t>: 10.1001/jama.2020.8259 </a:t>
            </a:r>
          </a:p>
        </p:txBody>
      </p:sp>
    </p:spTree>
    <p:extLst>
      <p:ext uri="{BB962C8B-B14F-4D97-AF65-F5344CB8AC3E}">
        <p14:creationId xmlns:p14="http://schemas.microsoft.com/office/powerpoint/2010/main" val="268763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Tracing: Coming soon to a phone near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9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Case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Detailed interview and investigation of any person who has tested positive</a:t>
            </a:r>
          </a:p>
          <a:p>
            <a:r>
              <a:rPr lang="en-US" dirty="0"/>
              <a:t>When did they test positive</a:t>
            </a:r>
          </a:p>
          <a:p>
            <a:r>
              <a:rPr lang="en-US" dirty="0"/>
              <a:t>Did they have symptoms?  When?  </a:t>
            </a:r>
          </a:p>
          <a:p>
            <a:r>
              <a:rPr lang="en-US" dirty="0"/>
              <a:t>During your infectious period:</a:t>
            </a:r>
          </a:p>
          <a:p>
            <a:pPr lvl="1"/>
            <a:r>
              <a:rPr lang="en-US" dirty="0"/>
              <a:t>Where did you go?</a:t>
            </a:r>
          </a:p>
          <a:p>
            <a:pPr lvl="1"/>
            <a:r>
              <a:rPr lang="en-US" dirty="0"/>
              <a:t>Who did you see?</a:t>
            </a:r>
          </a:p>
          <a:p>
            <a:pPr lvl="1"/>
            <a:r>
              <a:rPr lang="en-US" dirty="0"/>
              <a:t>Did you spend time with any specific people?  How long? </a:t>
            </a:r>
          </a:p>
          <a:p>
            <a:pPr lvl="1"/>
            <a:r>
              <a:rPr lang="en-US" dirty="0"/>
              <a:t>How about strangers?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F6B7-5505-4AD2-9307-BEEC4839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Trace the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259A-C3ED-40C1-B312-C5D63F58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a phone number/email address/ mail address for everyone the case mentioned</a:t>
            </a:r>
          </a:p>
          <a:p>
            <a:r>
              <a:rPr lang="en-US" dirty="0"/>
              <a:t>Call them.  Email them.  Send them a letter.</a:t>
            </a:r>
          </a:p>
          <a:p>
            <a:pPr lvl="1"/>
            <a:r>
              <a:rPr lang="en-US" dirty="0"/>
              <a:t>Inform the contact that they have been in contact with a known case of COVID-19</a:t>
            </a:r>
          </a:p>
          <a:p>
            <a:pPr lvl="1"/>
            <a:r>
              <a:rPr lang="en-US" dirty="0"/>
              <a:t>Do they have symptoms now?  Did they have symptoms before?</a:t>
            </a:r>
          </a:p>
          <a:p>
            <a:pPr lvl="2"/>
            <a:r>
              <a:rPr lang="en-US" dirty="0"/>
              <a:t>If yes, send for testing</a:t>
            </a:r>
          </a:p>
          <a:p>
            <a:pPr lvl="2"/>
            <a:r>
              <a:rPr lang="en-US" dirty="0"/>
              <a:t>If no, consider sending for testing anyways</a:t>
            </a:r>
          </a:p>
          <a:p>
            <a:pPr lvl="1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89E6B-88F2-45AE-BCC1-25ACB56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C0B29-1E00-4865-BF62-F10A70762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3491-E787-47B9-9BFE-301C7995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Restrict the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6617E-DDED-4EAA-A121-F3A616C50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 the person that they need to be in quarantine for 14 days after their last exposure to the case</a:t>
            </a:r>
          </a:p>
          <a:p>
            <a:pPr lvl="1"/>
            <a:r>
              <a:rPr lang="en-US" dirty="0"/>
              <a:t>Can refer to an event or a place, rather than a person to protect patient confidentiality</a:t>
            </a:r>
          </a:p>
          <a:p>
            <a:r>
              <a:rPr lang="en-US" dirty="0"/>
              <a:t>Ensure that the quarantined individual has what they need</a:t>
            </a:r>
          </a:p>
          <a:p>
            <a:pPr lvl="1"/>
            <a:r>
              <a:rPr lang="en-US" dirty="0"/>
              <a:t>Access to food</a:t>
            </a:r>
          </a:p>
          <a:p>
            <a:pPr lvl="1"/>
            <a:r>
              <a:rPr lang="en-US" dirty="0"/>
              <a:t>A work excuse note</a:t>
            </a:r>
          </a:p>
          <a:p>
            <a:pPr lvl="1"/>
            <a:r>
              <a:rPr lang="en-US" dirty="0"/>
              <a:t>Work from home capacity</a:t>
            </a:r>
          </a:p>
          <a:p>
            <a:pPr lvl="1"/>
            <a:r>
              <a:rPr lang="en-US" dirty="0"/>
              <a:t>Homework</a:t>
            </a:r>
          </a:p>
          <a:p>
            <a:r>
              <a:rPr lang="en-US" dirty="0"/>
              <a:t>Can this person stay isolated from others in the household? </a:t>
            </a:r>
          </a:p>
          <a:p>
            <a:pPr lvl="1"/>
            <a:r>
              <a:rPr lang="en-US" dirty="0"/>
              <a:t>Assist with housing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D9CB5-F9BA-4BFF-B399-6D1D2E9A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A03D5-1EC5-4F9F-A898-AB3FFFD03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D44A-73A6-4FBA-9909-4E4213C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4: Arrange for Symptom monitoring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4941-98E7-4BBD-9F53-C94844BA9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55" y="1591298"/>
            <a:ext cx="10071652" cy="4351338"/>
          </a:xfrm>
        </p:spPr>
        <p:txBody>
          <a:bodyPr/>
          <a:lstStyle/>
          <a:p>
            <a:r>
              <a:rPr lang="en-US" dirty="0"/>
              <a:t>Contact needs to do AT LEAST daily temperature check, and have a low threshold to report symptoms</a:t>
            </a:r>
          </a:p>
          <a:p>
            <a:r>
              <a:rPr lang="en-US" dirty="0"/>
              <a:t>Report daily to public health/contact tracer</a:t>
            </a:r>
          </a:p>
          <a:p>
            <a:pPr lvl="1"/>
            <a:r>
              <a:rPr lang="en-US" dirty="0"/>
              <a:t>Can be done electronically</a:t>
            </a:r>
          </a:p>
          <a:p>
            <a:pPr lvl="1"/>
            <a:r>
              <a:rPr lang="en-US" dirty="0"/>
              <a:t>There are lots of aps for that!</a:t>
            </a:r>
          </a:p>
          <a:p>
            <a:r>
              <a:rPr lang="en-US" dirty="0"/>
              <a:t>If the contact does report symptoms,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F9FA7-16C3-4B65-BBEB-DFC73617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E7B63-58A3-4180-ABBE-041A20324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4362-25E2-4465-9EF9-4F3070E3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on contact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7244F-D03A-4A52-B281-28FF32689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contact tests positive, the whole process starts over again</a:t>
            </a:r>
          </a:p>
          <a:p>
            <a:r>
              <a:rPr lang="en-US" dirty="0"/>
              <a:t>Maybe consider serology testing a month out, if the testing technology and capacity are reliable</a:t>
            </a:r>
          </a:p>
          <a:p>
            <a:r>
              <a:rPr lang="en-US" dirty="0"/>
              <a:t>Cultural, linguistic, and interpersonal considerations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How do you get people to answer the phone?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C76BD-425B-45A1-8249-0C381645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81A51-5BC2-49BC-A6E6-E03880DE3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6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94" y="2808325"/>
            <a:ext cx="9144000" cy="1539545"/>
          </a:xfrm>
        </p:spPr>
        <p:txBody>
          <a:bodyPr/>
          <a:lstStyle/>
          <a:p>
            <a:r>
              <a:rPr lang="en-US" dirty="0"/>
              <a:t>Multisystem Inflammatory Syndrome in Children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7327"/>
            <a:ext cx="9144000" cy="3876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Cheryl De Pinto, MD, MPH, FAAP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64A2A8-21D7-5942-ADD6-E9C1C3FB3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09441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22, 2020</a:t>
            </a:r>
          </a:p>
        </p:txBody>
      </p:sp>
    </p:spTree>
    <p:extLst>
      <p:ext uri="{BB962C8B-B14F-4D97-AF65-F5344CB8AC3E}">
        <p14:creationId xmlns:p14="http://schemas.microsoft.com/office/powerpoint/2010/main" val="17463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Multisystem Inflammatory Syndrome in Children (MIS-C)?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Multisystem inflammatory syndrome in children (MIS-C) is a new health condition associated with COVID-19 that is appearing in children the US and elsewhere. The syndrome was previously called pediatric multisystem inflammatory syndrome or PMIS. </a:t>
            </a:r>
          </a:p>
          <a:p>
            <a:r>
              <a:rPr lang="en-US" dirty="0"/>
              <a:t>Features of Kawasaki Disease and Toxic Shock Syndrome</a:t>
            </a:r>
          </a:p>
          <a:p>
            <a:r>
              <a:rPr lang="en-US" dirty="0"/>
              <a:t>Previously healthy children presenting with a severe inflammatory syndrome with Kawasaki disease-like features</a:t>
            </a:r>
          </a:p>
          <a:p>
            <a:r>
              <a:rPr lang="en-US" dirty="0"/>
              <a:t>Most positive for current or recent infection by SARS-CoV-2, or had an epi link to a COVID-19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D3983C3-6414-1840-A8C2-89FABB802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SARS-CoV2 Diagnostic Tests</a:t>
            </a:r>
          </a:p>
          <a:p>
            <a:r>
              <a:rPr lang="en-US" dirty="0"/>
              <a:t>Contact Tracing 101</a:t>
            </a:r>
          </a:p>
          <a:p>
            <a:r>
              <a:rPr lang="en-US" dirty="0"/>
              <a:t>Multisystem Inflammatory Syndrome in Children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12AF-BA1C-41B4-B51A-F539F349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 Descriptions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32762A-A975-4EC4-862D-50C0D15D4D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181" t="14323" r="34792" b="5340"/>
          <a:stretch/>
        </p:blipFill>
        <p:spPr>
          <a:xfrm>
            <a:off x="8238716" y="2483746"/>
            <a:ext cx="2770526" cy="3956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C6727D-F097-4126-B80A-EF11FDD50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260" t="13708" r="39622" b="5022"/>
          <a:stretch/>
        </p:blipFill>
        <p:spPr>
          <a:xfrm>
            <a:off x="4654731" y="2450704"/>
            <a:ext cx="2882537" cy="395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3ADD5-7135-4C75-9148-9D11E363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C57BA-7AAD-449D-A62B-323FC33C3845}"/>
              </a:ext>
            </a:extLst>
          </p:cNvPr>
          <p:cNvSpPr txBox="1"/>
          <p:nvPr/>
        </p:nvSpPr>
        <p:spPr>
          <a:xfrm>
            <a:off x="4554583" y="2022080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May 6, 2020 case series in the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0F2D3-D5D8-4867-9A70-C3615E260829}"/>
              </a:ext>
            </a:extLst>
          </p:cNvPr>
          <p:cNvSpPr txBox="1"/>
          <p:nvPr/>
        </p:nvSpPr>
        <p:spPr>
          <a:xfrm>
            <a:off x="8238987" y="2023770"/>
            <a:ext cx="285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May 13, 2020 one case series in Italy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F02A05-0B23-47D0-83A5-EF16CEADB1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57" t="12063" r="39072" b="7174"/>
          <a:stretch/>
        </p:blipFill>
        <p:spPr>
          <a:xfrm>
            <a:off x="1182757" y="2410692"/>
            <a:ext cx="2982999" cy="3996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91901-06C5-4A7F-BD86-E9DD928CA52B}"/>
              </a:ext>
            </a:extLst>
          </p:cNvPr>
          <p:cNvSpPr txBox="1"/>
          <p:nvPr/>
        </p:nvSpPr>
        <p:spPr>
          <a:xfrm>
            <a:off x="1101527" y="2023770"/>
            <a:ext cx="241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May 5, 2020 case series in NYS</a:t>
            </a:r>
          </a:p>
        </p:txBody>
      </p:sp>
    </p:spTree>
    <p:extLst>
      <p:ext uri="{BB962C8B-B14F-4D97-AF65-F5344CB8AC3E}">
        <p14:creationId xmlns:p14="http://schemas.microsoft.com/office/powerpoint/2010/main" val="1921721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EB3A-E69C-482B-BD97-8975C14C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E29A-505D-4CDF-9A3D-D45F5DEF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Prolonged fever (temperature of 100.4 degrees F or 38.0 degrees C or greater)</a:t>
            </a:r>
          </a:p>
          <a:p>
            <a:r>
              <a:rPr lang="en-US" dirty="0"/>
              <a:t>Irritability or decreased activity </a:t>
            </a:r>
          </a:p>
          <a:p>
            <a:r>
              <a:rPr lang="en-US" dirty="0"/>
              <a:t>Abdominal pain without another explanation (often very severe), diarrhea, vomiting </a:t>
            </a:r>
          </a:p>
          <a:p>
            <a:r>
              <a:rPr lang="en-US" dirty="0"/>
              <a:t>Rash, Swollen hands and feet, which might also be red </a:t>
            </a:r>
          </a:p>
          <a:p>
            <a:r>
              <a:rPr lang="en-US" dirty="0"/>
              <a:t>Conjunctivitis (red or pink eyes) </a:t>
            </a:r>
          </a:p>
          <a:p>
            <a:r>
              <a:rPr lang="en-US" dirty="0"/>
              <a:t>Poor feeding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Multiorgan involvement (cardiac, gastrointestinal, renal, hematologic, dermatologic and neurologic)</a:t>
            </a:r>
          </a:p>
          <a:p>
            <a:r>
              <a:rPr lang="en-US" dirty="0"/>
              <a:t>Respiratory symptoms NOT present in all cases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BB8A4-F035-4A02-96D6-64798840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64AB-DD12-468A-AC83-EA5FCCBB6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96D9-1FED-4FB4-9519-8DC98370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067"/>
            <a:ext cx="10515600" cy="994949"/>
          </a:xfrm>
        </p:spPr>
        <p:txBody>
          <a:bodyPr>
            <a:noAutofit/>
          </a:bodyPr>
          <a:lstStyle/>
          <a:p>
            <a:r>
              <a:rPr lang="en-US" sz="3200" dirty="0"/>
              <a:t>Centers for Disease Control and Prevention: HAN (5/14/2020)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E3B31-7416-4A67-8E1E-B4BE34448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89" t="10430" r="13420" b="4929"/>
          <a:stretch/>
        </p:blipFill>
        <p:spPr>
          <a:xfrm>
            <a:off x="6096000" y="1760353"/>
            <a:ext cx="3714751" cy="3828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FCED-BEEB-4F32-AA5E-F70772653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8142" y="1923157"/>
            <a:ext cx="5181600" cy="4351338"/>
          </a:xfrm>
        </p:spPr>
        <p:txBody>
          <a:bodyPr/>
          <a:lstStyle/>
          <a:p>
            <a:r>
              <a:rPr lang="en-US" dirty="0"/>
              <a:t>Situational summary</a:t>
            </a:r>
          </a:p>
          <a:p>
            <a:r>
              <a:rPr lang="en-US" dirty="0"/>
              <a:t>Case definition </a:t>
            </a:r>
          </a:p>
          <a:p>
            <a:r>
              <a:rPr lang="en-US" dirty="0"/>
              <a:t>Reporting 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2C460-AF0D-47AD-A539-5C9B0FEC4142}"/>
              </a:ext>
            </a:extLst>
          </p:cNvPr>
          <p:cNvSpPr/>
          <p:nvPr/>
        </p:nvSpPr>
        <p:spPr>
          <a:xfrm>
            <a:off x="838200" y="5992297"/>
            <a:ext cx="5105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https://emergency.cdc.gov/han/2020/han00432.asp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3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4EEF-6563-4C11-AC3F-3E124648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Case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25F2B-76D7-46DC-B65D-3FFDC3FC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7804B-F2E3-4785-A31F-834FEF475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22577-FFD3-43CD-AE2E-B2D468398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22" t="24652" r="15143" b="29334"/>
          <a:stretch/>
        </p:blipFill>
        <p:spPr>
          <a:xfrm>
            <a:off x="1564799" y="1591298"/>
            <a:ext cx="8389100" cy="4295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D02923-79AC-414C-8938-A6F4AE3977C8}"/>
              </a:ext>
            </a:extLst>
          </p:cNvPr>
          <p:cNvSpPr txBox="1"/>
          <p:nvPr/>
        </p:nvSpPr>
        <p:spPr>
          <a:xfrm>
            <a:off x="1564799" y="6099276"/>
            <a:ext cx="5969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https://emergency.cdc.gov/han/2020/han00432.asp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193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MIS-C in Maryland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171" y="167240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Information to Collect</a:t>
            </a:r>
          </a:p>
          <a:p>
            <a:pPr lvl="1"/>
            <a:r>
              <a:rPr lang="en-US" dirty="0"/>
              <a:t>Patient demographic information </a:t>
            </a:r>
          </a:p>
          <a:p>
            <a:pPr lvl="1"/>
            <a:r>
              <a:rPr lang="en-US" b="1" dirty="0"/>
              <a:t>Date of symptom onset </a:t>
            </a:r>
          </a:p>
          <a:p>
            <a:pPr lvl="1"/>
            <a:r>
              <a:rPr lang="en-US" dirty="0"/>
              <a:t>Maximum temperature </a:t>
            </a:r>
          </a:p>
          <a:p>
            <a:pPr lvl="1"/>
            <a:r>
              <a:rPr lang="en-US" dirty="0"/>
              <a:t>Laboratory value(s) fulfilling the above listed laboratory evidence of inflammation</a:t>
            </a:r>
          </a:p>
          <a:p>
            <a:pPr lvl="1"/>
            <a:r>
              <a:rPr lang="en-US" dirty="0"/>
              <a:t>Hospitalization status </a:t>
            </a:r>
          </a:p>
          <a:p>
            <a:pPr lvl="1"/>
            <a:r>
              <a:rPr lang="en-US" dirty="0"/>
              <a:t>Types of organ system involvement </a:t>
            </a:r>
          </a:p>
          <a:p>
            <a:pPr lvl="1"/>
            <a:r>
              <a:rPr lang="en-US" dirty="0"/>
              <a:t>SARS-CoV-2 testing results </a:t>
            </a:r>
          </a:p>
          <a:p>
            <a:pPr lvl="1"/>
            <a:r>
              <a:rPr lang="en-US" dirty="0"/>
              <a:t>Other relevant testing results (for example, those that have been used to exclude an alternative diagnosis)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specimen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583" y="1825625"/>
            <a:ext cx="10071652" cy="4351338"/>
          </a:xfrm>
        </p:spPr>
        <p:txBody>
          <a:bodyPr>
            <a:normAutofit/>
          </a:bodyPr>
          <a:lstStyle/>
          <a:p>
            <a:r>
              <a:rPr lang="en-US" dirty="0"/>
              <a:t>Serum specimen</a:t>
            </a:r>
          </a:p>
          <a:p>
            <a:pPr lvl="1"/>
            <a:r>
              <a:rPr lang="en-US" b="1" dirty="0"/>
              <a:t>Must be prior to administration of IVIG </a:t>
            </a:r>
          </a:p>
          <a:p>
            <a:pPr lvl="1"/>
            <a:r>
              <a:rPr lang="en-US" dirty="0"/>
              <a:t>Tube types: Red top, tiger top, or gold top serum separator tube </a:t>
            </a:r>
          </a:p>
          <a:p>
            <a:pPr lvl="1"/>
            <a:r>
              <a:rPr lang="en-US" dirty="0"/>
              <a:t>Refrigerate to 2-8 degrees C</a:t>
            </a:r>
          </a:p>
          <a:p>
            <a:pPr lvl="1"/>
            <a:r>
              <a:rPr lang="en-US" dirty="0"/>
              <a:t>Serological Testing requisition </a:t>
            </a:r>
            <a:r>
              <a:rPr lang="en-US" sz="2100" u="sng" dirty="0">
                <a:hlinkClick r:id="rId2"/>
              </a:rPr>
              <a:t>https://health.maryland.gov/laboratories/docs/MDH%204677%20Serological%20Testing%20Form%20and%20Instructions%202-2018.pdf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MIS-C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2" y="1825625"/>
            <a:ext cx="10071652" cy="4351338"/>
          </a:xfrm>
        </p:spPr>
        <p:txBody>
          <a:bodyPr>
            <a:normAutofit/>
          </a:bodyPr>
          <a:lstStyle/>
          <a:p>
            <a:r>
              <a:rPr lang="en-US" dirty="0"/>
              <a:t>CDC HAN</a:t>
            </a:r>
            <a:br>
              <a:rPr lang="en-US" dirty="0"/>
            </a:br>
            <a:r>
              <a:rPr lang="en-US" sz="2000" dirty="0">
                <a:hlinkClick r:id="rId2"/>
              </a:rPr>
              <a:t>https://emergency.cdc.gov/han/2020/han00432.asp</a:t>
            </a:r>
            <a:br>
              <a:rPr lang="en-US" dirty="0"/>
            </a:br>
            <a:endParaRPr lang="en-US" dirty="0"/>
          </a:p>
          <a:p>
            <a:r>
              <a:rPr lang="en-US" dirty="0"/>
              <a:t>MDH One-Pager</a:t>
            </a:r>
            <a:br>
              <a:rPr lang="en-US" dirty="0"/>
            </a:br>
            <a:r>
              <a:rPr lang="en-US" sz="2000" dirty="0">
                <a:hlinkClick r:id="rId3"/>
              </a:rPr>
              <a:t>https://phpa.health.maryland.gov/Documents/MIS-C_onepage_051920.pdf</a:t>
            </a:r>
            <a:br>
              <a:rPr lang="en-US" dirty="0"/>
            </a:br>
            <a:endParaRPr lang="en-US" dirty="0"/>
          </a:p>
          <a:p>
            <a:r>
              <a:rPr lang="en-US" dirty="0"/>
              <a:t>MDH Clinician Letter</a:t>
            </a:r>
            <a:br>
              <a:rPr lang="en-US" dirty="0"/>
            </a:br>
            <a:r>
              <a:rPr lang="en-US" sz="2000" dirty="0">
                <a:hlinkClick r:id="rId4"/>
              </a:rPr>
              <a:t>https://content.govdelivery.com/attachments/MDMBP/2020/05/15/file_attachments/1452516/COVID%20MIS-C%20Clinician%20Letter_5.15.2020%20FINAL.pdf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16898-3E29-4DA3-819A-E7CA8A4E0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1285842"/>
            <a:ext cx="11664268" cy="46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1,551,095 Confirmed Cases</a:t>
            </a:r>
          </a:p>
          <a:p>
            <a:pPr lvl="1"/>
            <a:r>
              <a:rPr lang="en-US" sz="10800" dirty="0"/>
              <a:t>22,860 new</a:t>
            </a:r>
          </a:p>
          <a:p>
            <a:r>
              <a:rPr lang="en-US" sz="11200" dirty="0"/>
              <a:t>93,061 total deaths</a:t>
            </a:r>
          </a:p>
          <a:p>
            <a:pPr lvl="1"/>
            <a:r>
              <a:rPr lang="en-US" sz="10800" dirty="0"/>
              <a:t>1,387 new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May 22,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4EA61-8F2C-4690-BEAA-E794CC057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191" y="1969942"/>
            <a:ext cx="7564121" cy="30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5/22/2020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44,424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 893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2,045*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41 </a:t>
            </a:r>
            <a:r>
              <a:rPr lang="en-US" sz="2800" dirty="0"/>
              <a:t>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7,634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Negative tests 183,478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0C348-142E-44F0-9214-EE4578EB1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83" y="1591298"/>
            <a:ext cx="7160596" cy="37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F5F1-EF4A-4467-872D-39F2A857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F749-59C8-43D7-B606-33EFD87E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29BF2-194B-4596-A2CC-C878C58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867CB-4BB6-44E7-B885-845555358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A49A5-B4D0-48D7-8916-BB21C165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13" y="681037"/>
            <a:ext cx="11086922" cy="58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C4FA4-D3EF-4108-84F5-BB09ACEB1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837" y="362021"/>
            <a:ext cx="11058233" cy="53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en-US" dirty="0"/>
              <a:t> 2 Diagnostic Tests</a:t>
            </a:r>
          </a:p>
        </p:txBody>
      </p:sp>
    </p:spTree>
    <p:extLst>
      <p:ext uri="{BB962C8B-B14F-4D97-AF65-F5344CB8AC3E}">
        <p14:creationId xmlns:p14="http://schemas.microsoft.com/office/powerpoint/2010/main" val="15170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6439-76CB-E048-BE1E-894A675F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tests for 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ABCF-8A23-7946-998A-E1845715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polymerase chain reaction (RT-PCR)</a:t>
            </a:r>
          </a:p>
          <a:p>
            <a:pPr lvl="1"/>
            <a:r>
              <a:rPr lang="en-US" dirty="0"/>
              <a:t>Most reliable w/ very, very high specificity</a:t>
            </a:r>
          </a:p>
          <a:p>
            <a:pPr lvl="1"/>
            <a:r>
              <a:rPr lang="en-US" dirty="0"/>
              <a:t>Detects SARS-CoV-2 RNA (envelope (</a:t>
            </a:r>
            <a:r>
              <a:rPr lang="en-US" i="1" dirty="0"/>
              <a:t>env</a:t>
            </a:r>
            <a:r>
              <a:rPr lang="en-US" dirty="0"/>
              <a:t>), nucleocapsid (</a:t>
            </a:r>
            <a:r>
              <a:rPr lang="en-US" i="1" dirty="0"/>
              <a:t>N</a:t>
            </a:r>
            <a:r>
              <a:rPr lang="en-US" dirty="0"/>
              <a:t>), spike (</a:t>
            </a:r>
            <a:r>
              <a:rPr lang="en-US" i="1" dirty="0"/>
              <a:t>S</a:t>
            </a:r>
            <a:r>
              <a:rPr lang="en-US" dirty="0"/>
              <a:t>), RNA-dependent RNA polymerase (</a:t>
            </a:r>
            <a:r>
              <a:rPr lang="en-US" i="1" dirty="0" err="1"/>
              <a:t>RdRp</a:t>
            </a:r>
            <a:r>
              <a:rPr lang="en-US" dirty="0"/>
              <a:t>) or </a:t>
            </a:r>
            <a:r>
              <a:rPr lang="en-US" i="1" dirty="0"/>
              <a:t>ORF1</a:t>
            </a:r>
            <a:r>
              <a:rPr lang="en-US" dirty="0"/>
              <a:t> genes)</a:t>
            </a:r>
          </a:p>
          <a:p>
            <a:pPr lvl="1"/>
            <a:r>
              <a:rPr lang="en-US" dirty="0"/>
              <a:t>Usually detectable as early as Day 1 of symptoms and peaks within 1 week</a:t>
            </a:r>
          </a:p>
          <a:p>
            <a:pPr lvl="1"/>
            <a:r>
              <a:rPr lang="en-US" dirty="0"/>
              <a:t>May persist for beyond 3 weeks </a:t>
            </a:r>
            <a:r>
              <a:rPr lang="en-US" dirty="0">
                <a:sym typeface="Wingdings" pitchFamily="2" charset="2"/>
              </a:rPr>
              <a:t> not necessarily viable virus</a:t>
            </a:r>
          </a:p>
          <a:p>
            <a:pPr lvl="1"/>
            <a:r>
              <a:rPr lang="en-US" dirty="0">
                <a:sym typeface="Wingdings" pitchFamily="2" charset="2"/>
              </a:rPr>
              <a:t>Timeline of positivity differs for different specimen types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5A83-8057-304D-AE3F-9F38166C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1F39A-E0AA-A444-A256-60C9F9B1A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46A8D-570F-4C7D-8353-55C8255E5D2C}"/>
</file>

<file path=customXml/itemProps2.xml><?xml version="1.0" encoding="utf-8"?>
<ds:datastoreItem xmlns:ds="http://schemas.openxmlformats.org/officeDocument/2006/customXml" ds:itemID="{42A6E746-DCED-4201-9951-A19C4952C397}"/>
</file>

<file path=customXml/itemProps3.xml><?xml version="1.0" encoding="utf-8"?>
<ds:datastoreItem xmlns:ds="http://schemas.openxmlformats.org/officeDocument/2006/customXml" ds:itemID="{5277BFBE-07EB-4A93-9DC9-F1F519B44DC8}"/>
</file>

<file path=customXml/itemProps4.xml><?xml version="1.0" encoding="utf-8"?>
<ds:datastoreItem xmlns:ds="http://schemas.openxmlformats.org/officeDocument/2006/customXml" ds:itemID="{914C0D25-685E-4E01-823A-1ACD9253B3A5}"/>
</file>

<file path=docProps/app.xml><?xml version="1.0" encoding="utf-8"?>
<Properties xmlns="http://schemas.openxmlformats.org/officeDocument/2006/extended-properties" xmlns:vt="http://schemas.openxmlformats.org/officeDocument/2006/docPropsVTypes">
  <TotalTime>9378</TotalTime>
  <Words>1306</Words>
  <Application>Microsoft Office PowerPoint</Application>
  <PresentationFormat>Widescreen</PresentationFormat>
  <Paragraphs>181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PowerPoint Presentation</vt:lpstr>
      <vt:lpstr>Diagnostic tests for SARS-CoV-2</vt:lpstr>
      <vt:lpstr>Diagnostic tests for SARS-CoV-2</vt:lpstr>
      <vt:lpstr>SARS-CoV-2 PCR vs. IgM/IgG Antibodies</vt:lpstr>
      <vt:lpstr>PowerPoint Presentation</vt:lpstr>
      <vt:lpstr>Step 1: Case Investigation</vt:lpstr>
      <vt:lpstr>Step 2: Trace the contacts</vt:lpstr>
      <vt:lpstr>Step 3: Restrict the contacts</vt:lpstr>
      <vt:lpstr>Step 4: Arrange for Symptom monitoring </vt:lpstr>
      <vt:lpstr>Final thoughts on contact tracing</vt:lpstr>
      <vt:lpstr>Multisystem Inflammatory Syndrome in Children </vt:lpstr>
      <vt:lpstr>What is Multisystem Inflammatory Syndrome in Children (MIS-C)?</vt:lpstr>
      <vt:lpstr>Situational Descriptions</vt:lpstr>
      <vt:lpstr>Signs and Symptoms</vt:lpstr>
      <vt:lpstr>Centers for Disease Control and Prevention: HAN (5/14/2020)</vt:lpstr>
      <vt:lpstr>CDC Case Definition</vt:lpstr>
      <vt:lpstr>Reporting MIS-C in Maryland</vt:lpstr>
      <vt:lpstr>Serum specimen</vt:lpstr>
      <vt:lpstr>MIS-C Resources 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358</cp:revision>
  <cp:lastPrinted>2020-02-04T16:27:31Z</cp:lastPrinted>
  <dcterms:created xsi:type="dcterms:W3CDTF">2018-02-09T13:05:01Z</dcterms:created>
  <dcterms:modified xsi:type="dcterms:W3CDTF">2020-05-22T13:18:05Z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e0e56274-bd5e-4d38-923b-af2d747a445e</vt:lpwstr>
  </property>
</Properties>
</file>