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13" r:id="rId3"/>
    <p:sldId id="339" r:id="rId4"/>
    <p:sldId id="1214" r:id="rId5"/>
    <p:sldId id="340" r:id="rId6"/>
    <p:sldId id="674" r:id="rId7"/>
    <p:sldId id="1190" r:id="rId8"/>
    <p:sldId id="1075" r:id="rId9"/>
    <p:sldId id="1215" r:id="rId10"/>
    <p:sldId id="342" r:id="rId11"/>
    <p:sldId id="682" r:id="rId12"/>
    <p:sldId id="634" r:id="rId13"/>
    <p:sldId id="374" r:id="rId14"/>
    <p:sldId id="681" r:id="rId15"/>
    <p:sldId id="967" r:id="rId16"/>
    <p:sldId id="1224" r:id="rId17"/>
    <p:sldId id="1225" r:id="rId18"/>
    <p:sldId id="1226" r:id="rId19"/>
    <p:sldId id="1229" r:id="rId20"/>
    <p:sldId id="1228" r:id="rId21"/>
    <p:sldId id="1227" r:id="rId22"/>
    <p:sldId id="1230" r:id="rId23"/>
    <p:sldId id="1231" r:id="rId24"/>
    <p:sldId id="1232" r:id="rId25"/>
    <p:sldId id="1233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58" d="100"/>
          <a:sy n="58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vid19.who.i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dc.gov/coronavirus/2019-ncov/cases-updates/variant-proportion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vid.cdc.gov/covid-data-tracker/#vaccin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vid.cdc.gov/covid-data-tracker/#vaccination-demographics-tren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21th,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5/6/2021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457,527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443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8,782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42,864</a:t>
            </a:r>
          </a:p>
          <a:p>
            <a:pPr lvl="1"/>
            <a:r>
              <a:rPr lang="en-US" sz="2800" dirty="0"/>
              <a:t>Current: 521 (down 34)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tests: 10,208,203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5.4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1.96%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0E16B-DC8E-4A75-A4AC-3622FE97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518" y="1591298"/>
            <a:ext cx="7215488" cy="40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5/21/2021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37B15A-97B5-4C59-8B48-F57E57B1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1F884-7E1E-44E2-AC77-5E57C693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38" y="536743"/>
            <a:ext cx="10346162" cy="59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2F513-A3CA-4E9C-9AB5-F55576D146BC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5/21/2021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AC37B-697F-476E-977E-DE97629A4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0BB241-0CCC-4920-BE81-7E5383986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5" y="1468378"/>
            <a:ext cx="8089979" cy="48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485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5/21/2021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F65C71-9AB8-4689-8037-B20BEFE6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2ED037-9580-444A-AEB2-CF6FCC7F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69" y="318952"/>
            <a:ext cx="10469217" cy="56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73F45-A501-418D-8C07-88E6B55F46E5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5/21/2021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B03A8-8717-4DC5-82A5-DA8B369FB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2A3A8-DFD1-413D-8EEF-845474D65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21" y="239710"/>
            <a:ext cx="10529031" cy="61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5/21/2021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FB893-F0F0-41E5-9CF0-950F5DAB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313259"/>
            <a:ext cx="7453875" cy="50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Vaccine Effectiveness among Healthcare Personnel</a:t>
            </a:r>
          </a:p>
        </p:txBody>
      </p:sp>
    </p:spTree>
    <p:extLst>
      <p:ext uri="{BB962C8B-B14F-4D97-AF65-F5344CB8AC3E}">
        <p14:creationId xmlns:p14="http://schemas.microsoft.com/office/powerpoint/2010/main" val="173718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83" y="937677"/>
            <a:ext cx="10515600" cy="99494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Interim Estimates of Vaccine Effectiveness of Pfizer-</a:t>
            </a:r>
            <a:r>
              <a:rPr lang="en-US" dirty="0" err="1"/>
              <a:t>BioNTech</a:t>
            </a:r>
            <a:r>
              <a:rPr lang="en-US" dirty="0"/>
              <a:t> and </a:t>
            </a:r>
            <a:r>
              <a:rPr lang="en-US" dirty="0" err="1"/>
              <a:t>Moderna</a:t>
            </a:r>
            <a:r>
              <a:rPr lang="en-US" dirty="0"/>
              <a:t> COVID-19 Vaccines Among Health Care Personnel — 33 U.S. Sites, January–March 2021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48" y="2470245"/>
            <a:ext cx="10071652" cy="3706717"/>
          </a:xfrm>
        </p:spPr>
        <p:txBody>
          <a:bodyPr>
            <a:normAutofit/>
          </a:bodyPr>
          <a:lstStyle/>
          <a:p>
            <a:r>
              <a:rPr lang="en-US" dirty="0"/>
              <a:t>Single dose of Pfizer or </a:t>
            </a:r>
            <a:r>
              <a:rPr lang="en-US" dirty="0" err="1"/>
              <a:t>Moderna</a:t>
            </a:r>
            <a:r>
              <a:rPr lang="en-US" dirty="0"/>
              <a:t> COVID-19  vaccine appears  to  be 82% effective against symptomatic COVID-19</a:t>
            </a:r>
          </a:p>
          <a:p>
            <a:r>
              <a:rPr lang="en-US" dirty="0"/>
              <a:t>Two doses of Pfizer or </a:t>
            </a:r>
            <a:r>
              <a:rPr lang="en-US" dirty="0" err="1"/>
              <a:t>Moderna</a:t>
            </a:r>
            <a:r>
              <a:rPr lang="en-US" dirty="0"/>
              <a:t> COVID-19 vaccine appear to be 94% effective against symptomatic COVID-19</a:t>
            </a:r>
          </a:p>
          <a:p>
            <a:r>
              <a:rPr lang="en-US" dirty="0"/>
              <a:t>The mRNA vaccines are highly effective at preventing symptomatic COVID-19 among U.S. HCP. High vaccination coverage among HCP and the general population is critical to prevent COVID-19 in the United States.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0524" y="6455391"/>
            <a:ext cx="797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https://www.cdc.gov/mmwr/volumes/70/wr/mm7020e2.htm?s_cid=mm7020e2_x</a:t>
            </a:r>
          </a:p>
        </p:txBody>
      </p:sp>
    </p:spTree>
    <p:extLst>
      <p:ext uri="{BB962C8B-B14F-4D97-AF65-F5344CB8AC3E}">
        <p14:creationId xmlns:p14="http://schemas.microsoft.com/office/powerpoint/2010/main" val="276441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26" y="53188"/>
            <a:ext cx="9639737" cy="65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8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COVID-19 Outbreaks in Childcare</a:t>
            </a:r>
          </a:p>
        </p:txBody>
      </p:sp>
    </p:spTree>
    <p:extLst>
      <p:ext uri="{BB962C8B-B14F-4D97-AF65-F5344CB8AC3E}">
        <p14:creationId xmlns:p14="http://schemas.microsoft.com/office/powerpoint/2010/main" val="167864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Vaccine Effectiveness</a:t>
            </a:r>
          </a:p>
          <a:p>
            <a:r>
              <a:rPr lang="en-US" dirty="0"/>
              <a:t>Childcare Outbreaks</a:t>
            </a:r>
          </a:p>
          <a:p>
            <a:r>
              <a:rPr lang="en-US" dirty="0"/>
              <a:t>Aerosols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Characteristics of COVID-19 Cases and Outbreaks at Child Care Facilities — District of Columbia, July–December 2020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469 child care facilities in the District of Columbia, 23.9% reported at least one COVID-19 case, and 5.8% reported outbreak-associated cases during July 1–December 31, 2020. </a:t>
            </a:r>
          </a:p>
          <a:p>
            <a:r>
              <a:rPr lang="en-US" dirty="0"/>
              <a:t>Among 319 cases, approximately one half were among teachers or staff members. </a:t>
            </a:r>
          </a:p>
          <a:p>
            <a:r>
              <a:rPr lang="en-US" dirty="0"/>
              <a:t>Outbreak risk was increased in facilities operating &lt;3 years, with symptomatic persons who sought testing ≥3 days after symptom onset, or with asymptomatic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0524" y="6411290"/>
            <a:ext cx="796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https://www.cdc.gov/mmwr/volumes/70/wr/mm7020a3.htm?s_cid=mm7020a3_x</a:t>
            </a:r>
          </a:p>
        </p:txBody>
      </p:sp>
    </p:spTree>
    <p:extLst>
      <p:ext uri="{BB962C8B-B14F-4D97-AF65-F5344CB8AC3E}">
        <p14:creationId xmlns:p14="http://schemas.microsoft.com/office/powerpoint/2010/main" val="428258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6" y="51916"/>
            <a:ext cx="11631648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8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Coughing and Aerosols</a:t>
            </a:r>
          </a:p>
        </p:txBody>
      </p:sp>
    </p:spTree>
    <p:extLst>
      <p:ext uri="{BB962C8B-B14F-4D97-AF65-F5344CB8AC3E}">
        <p14:creationId xmlns:p14="http://schemas.microsoft.com/office/powerpoint/2010/main" val="325877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Coughing and Aerosols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healthy volunteer coughs, he expels a turbulent jet of air </a:t>
            </a:r>
          </a:p>
          <a:p>
            <a:r>
              <a:rPr lang="en-US" dirty="0"/>
              <a:t>A maximum airspeed of 8 m per second (18 mph) was observed, averaged during the half-second cough</a:t>
            </a:r>
          </a:p>
          <a:p>
            <a:r>
              <a:rPr lang="en-US" dirty="0"/>
              <a:t>The cough plume may project infectious aerosols into the surrounding air.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4335" y="6206749"/>
            <a:ext cx="558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https://www.nejm.org/doi/full/10.1056/NEJMicm072576</a:t>
            </a:r>
          </a:p>
        </p:txBody>
      </p:sp>
    </p:spTree>
    <p:extLst>
      <p:ext uri="{BB962C8B-B14F-4D97-AF65-F5344CB8AC3E}">
        <p14:creationId xmlns:p14="http://schemas.microsoft.com/office/powerpoint/2010/main" val="2982015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194419"/>
            <a:ext cx="7706062" cy="65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04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3DF4-326D-4D1E-B8A6-B01B5413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67B-A236-4141-A57E-5B7295C39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4255260"/>
            <a:ext cx="4538870" cy="1867244"/>
          </a:xfrm>
        </p:spPr>
        <p:txBody>
          <a:bodyPr/>
          <a:lstStyle/>
          <a:p>
            <a:r>
              <a:rPr lang="en-US" dirty="0"/>
              <a:t>mdh.ipcovid@maryland.gov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4055A6-8DFC-4A43-A69C-ED981C84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863"/>
            <a:ext cx="6858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https://covid19.who.int/</a:t>
            </a:r>
            <a:r>
              <a:rPr lang="en-US" dirty="0"/>
              <a:t>  accessed 5/21/2021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FB5A9-19BD-4B1A-BE8B-5AE9CE7D1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9660"/>
            <a:ext cx="12197236" cy="41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ECE3-6782-40C7-98D7-0B05EBC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Case Count  Last 7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80070-819F-4665-ADBF-54E1C3EC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F563C-A405-4D9C-AC66-C8D6DEED6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27FEB-4561-44C0-8278-7C404CCEA199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https://covid19.who.int/</a:t>
            </a:r>
            <a:r>
              <a:rPr lang="en-US" dirty="0"/>
              <a:t>  accessed 5/21/2021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F5FEBD7-45C4-4B6B-8ED6-926D80FF9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186" y="1447707"/>
            <a:ext cx="11333056" cy="4160109"/>
          </a:xfrm>
        </p:spPr>
      </p:pic>
    </p:spTree>
    <p:extLst>
      <p:ext uri="{BB962C8B-B14F-4D97-AF65-F5344CB8AC3E}">
        <p14:creationId xmlns:p14="http://schemas.microsoft.com/office/powerpoint/2010/main" val="344117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426029" y="5323749"/>
            <a:ext cx="610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5/21/2021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4F6AD-C109-4A37-82EF-B74C4752C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9" y="1591297"/>
            <a:ext cx="11303635" cy="34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5/21/2021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74E22-AFB9-4102-92F6-D52FF22D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" y="1500972"/>
            <a:ext cx="9049443" cy="49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74AD-E2E8-40DA-8D42-C9867B1F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US: SARS-CoV-2 Variants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67DF3-7271-4014-B438-25EBD99F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6A2128-B8BA-4BE9-A07F-FAB176C6627C}"/>
              </a:ext>
            </a:extLst>
          </p:cNvPr>
          <p:cNvSpPr txBox="1">
            <a:spLocks/>
          </p:cNvSpPr>
          <p:nvPr/>
        </p:nvSpPr>
        <p:spPr>
          <a:xfrm>
            <a:off x="3075563" y="205516"/>
            <a:ext cx="8944803" cy="2396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CC285-98A9-4BEE-A779-A9ABEC7FA57A}"/>
              </a:ext>
            </a:extLst>
          </p:cNvPr>
          <p:cNvSpPr txBox="1"/>
          <p:nvPr/>
        </p:nvSpPr>
        <p:spPr>
          <a:xfrm>
            <a:off x="4302513" y="237052"/>
            <a:ext cx="7832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https://www.cdc.gov/coronavirus/2019-ncov/cases-updates/variant-proportions.html</a:t>
            </a:r>
            <a:r>
              <a:rPr lang="en-US" sz="1400" dirty="0"/>
              <a:t> accessed 5/21/21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22E4B-A98F-4253-BA3D-98616F62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79" y="1355883"/>
            <a:ext cx="6744284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BC9-DA73-49F9-A32C-0A624B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Vaccinations 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32C12-3C5D-41B4-BAEB-5D99EAD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68561-FA7E-4489-A8AE-976B15FC4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C6735-0CC6-421C-9ECC-F1EC0D8BD9B0}"/>
              </a:ext>
            </a:extLst>
          </p:cNvPr>
          <p:cNvSpPr txBox="1"/>
          <p:nvPr/>
        </p:nvSpPr>
        <p:spPr>
          <a:xfrm>
            <a:off x="1600200" y="6447759"/>
            <a:ext cx="725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https://covid.cdc.gov/covid-data-tracker/#vaccinations</a:t>
            </a:r>
            <a:r>
              <a:rPr lang="en-US" dirty="0"/>
              <a:t> accessed 5/21/2021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652EB5-8354-4859-83BE-AEC0BF27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B51B0-4A32-459D-A535-800E2A3D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3" y="1444422"/>
            <a:ext cx="7421312" cy="50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7B01-570D-453C-A50B-541C6CF6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0773-56A8-42EF-858E-A0EFFA6D2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4D5A6-5859-44E3-A93E-3B81C9A7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8EFE3-4CF8-4321-84B6-C2244DB7A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3B12B-7BBE-4C17-8D97-C73F35A20A84}"/>
              </a:ext>
            </a:extLst>
          </p:cNvPr>
          <p:cNvSpPr txBox="1"/>
          <p:nvPr/>
        </p:nvSpPr>
        <p:spPr>
          <a:xfrm>
            <a:off x="689113" y="6438140"/>
            <a:ext cx="834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https://covid.cdc.gov/covid-data-tracker/#vaccination-demographics-trends</a:t>
            </a:r>
            <a:r>
              <a:rPr lang="en-US" dirty="0"/>
              <a:t> 5/21/2021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975D4-55C6-46E0-A21E-EA243E35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6" y="239710"/>
            <a:ext cx="10361024" cy="59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10BF5-D5E4-4E4F-A552-50CD3B8D3F97}"/>
</file>

<file path=customXml/itemProps2.xml><?xml version="1.0" encoding="utf-8"?>
<ds:datastoreItem xmlns:ds="http://schemas.openxmlformats.org/officeDocument/2006/customXml" ds:itemID="{0535B87F-3565-41FA-8B76-38CBA207EC9B}"/>
</file>

<file path=customXml/itemProps3.xml><?xml version="1.0" encoding="utf-8"?>
<ds:datastoreItem xmlns:ds="http://schemas.openxmlformats.org/officeDocument/2006/customXml" ds:itemID="{73810BF5-D5E4-4E4F-A552-50CD3B8D3F97}"/>
</file>

<file path=customXml/itemProps4.xml><?xml version="1.0" encoding="utf-8"?>
<ds:datastoreItem xmlns:ds="http://schemas.openxmlformats.org/officeDocument/2006/customXml" ds:itemID="{EEF41F6B-10D3-46AA-8C7E-49872D85C36C}"/>
</file>

<file path=docProps/app.xml><?xml version="1.0" encoding="utf-8"?>
<Properties xmlns="http://schemas.openxmlformats.org/officeDocument/2006/extended-properties" xmlns:vt="http://schemas.openxmlformats.org/officeDocument/2006/docPropsVTypes">
  <TotalTime>28153</TotalTime>
  <Words>659</Words>
  <Application>Microsoft Office PowerPoint</Application>
  <PresentationFormat>Widescreen</PresentationFormat>
  <Paragraphs>91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Maryland Situation Update on  Coronavirus Disease (COVID-19) for BHA</vt:lpstr>
      <vt:lpstr>Call Agenda </vt:lpstr>
      <vt:lpstr>COVID-19 Global Situation Summary</vt:lpstr>
      <vt:lpstr>Highest Case Count  Last 7 Days</vt:lpstr>
      <vt:lpstr>US Case Counts and Rates</vt:lpstr>
      <vt:lpstr>Number of Cases Reported in the USA, by Day</vt:lpstr>
      <vt:lpstr>US: SARS-CoV-2 Variants</vt:lpstr>
      <vt:lpstr>COVID-19 Vaccinations in the United States</vt:lpstr>
      <vt:lpstr>PowerPoint Presentation</vt:lpstr>
      <vt:lpstr>Maryland: COVID-19 Cases </vt:lpstr>
      <vt:lpstr>PowerPoint Presentation</vt:lpstr>
      <vt:lpstr>Testing Volume and % Positivity</vt:lpstr>
      <vt:lpstr>PowerPoint Presentation</vt:lpstr>
      <vt:lpstr>PowerPoint Presentation</vt:lpstr>
      <vt:lpstr>Maryland Vaccine Dashboard</vt:lpstr>
      <vt:lpstr>PowerPoint Presentation</vt:lpstr>
      <vt:lpstr>Interim Estimates of Vaccine Effectiveness of Pfizer-BioNTech and Moderna COVID-19 Vaccines Among Health Care Personnel — 33 U.S. Sites, January–March 2021 </vt:lpstr>
      <vt:lpstr>PowerPoint Presentation</vt:lpstr>
      <vt:lpstr>PowerPoint Presentation</vt:lpstr>
      <vt:lpstr>Characteristics of COVID-19 Cases and Outbreaks at Child Care Facilities — District of Columbia, July–December 2020 </vt:lpstr>
      <vt:lpstr>PowerPoint Presentation</vt:lpstr>
      <vt:lpstr>PowerPoint Presentation</vt:lpstr>
      <vt:lpstr>Visualization of Coughing and Aerosols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860</cp:revision>
  <cp:lastPrinted>2020-02-04T16:27:31Z</cp:lastPrinted>
  <dcterms:created xsi:type="dcterms:W3CDTF">2018-02-09T13:05:01Z</dcterms:created>
  <dcterms:modified xsi:type="dcterms:W3CDTF">2021-05-21T13:03:23Z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