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339" r:id="rId4"/>
    <p:sldId id="340" r:id="rId5"/>
    <p:sldId id="342" r:id="rId6"/>
    <p:sldId id="480" r:id="rId7"/>
    <p:sldId id="374" r:id="rId8"/>
    <p:sldId id="467" r:id="rId9"/>
    <p:sldId id="471" r:id="rId10"/>
    <p:sldId id="482" r:id="rId11"/>
    <p:sldId id="481" r:id="rId12"/>
    <p:sldId id="472" r:id="rId13"/>
    <p:sldId id="473" r:id="rId14"/>
    <p:sldId id="474" r:id="rId15"/>
    <p:sldId id="479" r:id="rId16"/>
    <p:sldId id="486" r:id="rId17"/>
    <p:sldId id="485" r:id="rId18"/>
    <p:sldId id="487" r:id="rId19"/>
    <p:sldId id="483" r:id="rId20"/>
    <p:sldId id="484" r:id="rId21"/>
    <p:sldId id="297" r:id="rId22"/>
    <p:sldId id="27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58" d="100"/>
          <a:sy n="58" d="100"/>
        </p:scale>
        <p:origin x="9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9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3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openingamerica/" TargetMode="External"/><Relationship Id="rId2" Type="http://schemas.openxmlformats.org/officeDocument/2006/relationships/hyperlink" Target="https://governor.maryland.gov/recover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15,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Isolation and Quarantine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Residents should be encouraged to stay in their rooms as much as possible to avoid close contact with other residents</a:t>
            </a:r>
          </a:p>
          <a:p>
            <a:r>
              <a:rPr lang="en-US" dirty="0"/>
              <a:t>Routines may be very important and hard to disrupt</a:t>
            </a:r>
          </a:p>
          <a:p>
            <a:r>
              <a:rPr lang="en-US" dirty="0"/>
              <a:t>Try to stagger times for residents who do leave their rooms</a:t>
            </a:r>
          </a:p>
          <a:p>
            <a:r>
              <a:rPr lang="en-US" dirty="0"/>
              <a:t>Keep staff consistent when possible</a:t>
            </a:r>
          </a:p>
          <a:p>
            <a:r>
              <a:rPr lang="en-US" dirty="0"/>
              <a:t>Continue to provide structured activities in room or at staggered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Group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part of treatment and care but not compatible with social distancing measures</a:t>
            </a:r>
          </a:p>
          <a:p>
            <a:r>
              <a:rPr lang="en-US" dirty="0"/>
              <a:t>Consider virtual platforms for group therapy or decrease group size so distance can be maintained</a:t>
            </a:r>
          </a:p>
          <a:p>
            <a:r>
              <a:rPr lang="en-US" dirty="0"/>
              <a:t>If a facility has cases of COVID, group therapy should move to a video platform until transmission is contained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Face coverings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48" y="1898652"/>
            <a:ext cx="10071652" cy="4351338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Face masks may cause emotional distress for some residents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Mask ties and metal nose bridges may be used for self harm or as a weapon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Face masks should not be used for anyone who can’t remove the mask on their own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Consider Allowing low risk residents to wear cloth face masks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Short ear loop design is preferred to ties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Ensure that staff and healthcare workers do wear medical  masks when interacting with the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1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Alcohol Hand Sanitizer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must take care to ensure residents do not ingest hand sanitizer</a:t>
            </a:r>
          </a:p>
          <a:p>
            <a:r>
              <a:rPr lang="en-US" dirty="0"/>
              <a:t>Consider not placing hand sanitizer in residents’ rooms</a:t>
            </a:r>
          </a:p>
          <a:p>
            <a:r>
              <a:rPr lang="en-US" dirty="0"/>
              <a:t>Encourage resident hand hygiene with soap and water</a:t>
            </a:r>
          </a:p>
          <a:p>
            <a:r>
              <a:rPr lang="en-US" dirty="0"/>
              <a:t>Provide small pocket-sized bottles for staff to carry with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4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Dining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Potential for choking hazards, self harm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Consider one on one supervision for meal times in resident rooms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Consider staggered communal dining so residents are at least 6 feet apart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63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Smoking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High proportion of residents may smoke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Smoking can be a risk factor for severe disease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Smokers tend to congregate, especially when the weather is bad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Limit the number of patients who go smoke at a time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Ensure that physical distance is maintained even while smoking outdoors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3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Return to Work Guidance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9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exclude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Staff with any symptoms of COVID-19</a:t>
            </a:r>
          </a:p>
          <a:p>
            <a:r>
              <a:rPr lang="en-US" dirty="0"/>
              <a:t>Recommend testing!</a:t>
            </a:r>
          </a:p>
          <a:p>
            <a:pPr lvl="1"/>
            <a:r>
              <a:rPr lang="en-US" dirty="0"/>
              <a:t>If testing is negative and COVID is not suspected, staff may return to work</a:t>
            </a:r>
          </a:p>
          <a:p>
            <a:r>
              <a:rPr lang="en-US" dirty="0"/>
              <a:t>Symptoms may be mild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/>
              <a:t>Upper respiratory illness</a:t>
            </a:r>
          </a:p>
          <a:p>
            <a:pPr lvl="1"/>
            <a:r>
              <a:rPr lang="en-US" dirty="0"/>
              <a:t>Loss of smell or taste</a:t>
            </a:r>
          </a:p>
          <a:p>
            <a:pPr lvl="1"/>
            <a:r>
              <a:rPr lang="en-US" dirty="0"/>
              <a:t>“just allergies”</a:t>
            </a:r>
          </a:p>
          <a:p>
            <a:r>
              <a:rPr lang="en-US" dirty="0"/>
              <a:t>If not tested, staff should be excluded, even with mild illness</a:t>
            </a:r>
          </a:p>
          <a:p>
            <a:r>
              <a:rPr lang="en-US" dirty="0"/>
              <a:t>Now is a good time to plan for staffing shortages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come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tested positive or not tested</a:t>
            </a:r>
          </a:p>
          <a:p>
            <a:pPr lvl="1"/>
            <a:r>
              <a:rPr lang="en-US" dirty="0"/>
              <a:t>10 days after onset</a:t>
            </a:r>
          </a:p>
          <a:p>
            <a:pPr lvl="1"/>
            <a:r>
              <a:rPr lang="en-US" dirty="0"/>
              <a:t>If the person had a fever, 3 days after fever resolution</a:t>
            </a:r>
          </a:p>
          <a:p>
            <a:pPr lvl="1"/>
            <a:r>
              <a:rPr lang="en-US" dirty="0"/>
              <a:t>Improving symptoms</a:t>
            </a:r>
          </a:p>
          <a:p>
            <a:pPr lvl="1"/>
            <a:r>
              <a:rPr lang="en-US" dirty="0"/>
              <a:t>If other symptoms have not fully resolved, staff should avoid caring for clients who are severely immunocompromised until complete resolution of symptoms</a:t>
            </a:r>
          </a:p>
          <a:p>
            <a:pPr lvl="1"/>
            <a:r>
              <a:rPr lang="en-US" dirty="0"/>
              <a:t>Wear a mask at all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MDH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CDC Guidance for Behavioral Health</a:t>
            </a:r>
          </a:p>
          <a:p>
            <a:r>
              <a:rPr lang="en-US" dirty="0"/>
              <a:t>Staff exclusion</a:t>
            </a:r>
          </a:p>
          <a:p>
            <a:r>
              <a:rPr lang="en-US" dirty="0"/>
              <a:t>MDH updates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 of the Roadmap to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13</a:t>
            </a:r>
            <a:r>
              <a:rPr lang="en-US" baseline="30000" dirty="0"/>
              <a:t>th</a:t>
            </a:r>
            <a:r>
              <a:rPr lang="en-US" dirty="0"/>
              <a:t> Governor Hogan announced commencement of phase one including moving from a stay at home order to a safer at home advisory and the gradual reopening of retail, manufacturing, houses of worship, and some personal services. </a:t>
            </a:r>
          </a:p>
          <a:p>
            <a:r>
              <a:rPr lang="en-US" dirty="0"/>
              <a:t>Commencement of phase one does not change recommendations from CDC, MDH, and CMS for residential</a:t>
            </a:r>
          </a:p>
          <a:p>
            <a:r>
              <a:rPr lang="en-US" dirty="0"/>
              <a:t>Residential facilities should continue to restrict visitation, actively screen employees, and encourage healthcare personnel to maintain social distancing in and out of the workplace.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9841" y="6411290"/>
            <a:ext cx="405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https://governor.maryland.gov/recovery/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9841" y="5924795"/>
            <a:ext cx="461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https://www.whitehouse.gov/openingamerica/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7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1A418-C3DE-4B14-8179-E7DB2D70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" y="1402768"/>
            <a:ext cx="11781183" cy="46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1,384,930 Confirmed Cases</a:t>
            </a:r>
          </a:p>
          <a:p>
            <a:pPr lvl="1"/>
            <a:r>
              <a:rPr lang="en-US" sz="10800" dirty="0"/>
              <a:t>20,869 new</a:t>
            </a:r>
          </a:p>
          <a:p>
            <a:r>
              <a:rPr lang="en-US" sz="11200" dirty="0"/>
              <a:t>83,947 total deaths</a:t>
            </a:r>
          </a:p>
          <a:p>
            <a:pPr lvl="1"/>
            <a:r>
              <a:rPr lang="en-US" sz="10800" dirty="0"/>
              <a:t>1,701 new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May 15,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0552A-7A22-4279-BD1E-D5D821C1F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329" y="2104580"/>
            <a:ext cx="7479671" cy="28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73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5/15/2020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36,986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 1,083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1,792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6679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Negative tests 145,840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CC806-4808-4C06-BB53-3CB100A40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615327"/>
            <a:ext cx="7421855" cy="40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F5F1-EF4A-4467-872D-39F2A857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F749-59C8-43D7-B606-33EFD87E8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29BF2-194B-4596-A2CC-C878C58C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867CB-4BB6-44E7-B885-845555358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BE7B7-5A06-4D2F-9BBC-78D92F15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4" y="360561"/>
            <a:ext cx="10515599" cy="53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041F5E-2253-458D-B47D-BFF36421E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93" y="362022"/>
            <a:ext cx="10816614" cy="51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CDC Guidance for Behavioral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6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</a:t>
            </a:r>
            <a:r>
              <a:rPr lang="en-US" dirty="0" err="1"/>
              <a:t>Cohorting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Residents who test positive for COVID-19 should be transferred to a dedicated section of the facility, or house positive cases together, or have dedicated staff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Because of security concerns this might not be possible in some settings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Potential solutions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Implement measures to keep residents 6 feet apart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Designate a bathroom for COVID+ residents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Ensure that staff wear masks when interacting with residents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3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0FEFB-43BB-404E-A08A-04C5AB69BAFA}"/>
</file>

<file path=customXml/itemProps2.xml><?xml version="1.0" encoding="utf-8"?>
<ds:datastoreItem xmlns:ds="http://schemas.openxmlformats.org/officeDocument/2006/customXml" ds:itemID="{A326DC95-41A7-4F9C-A76B-48339CBD8C44}"/>
</file>

<file path=customXml/itemProps3.xml><?xml version="1.0" encoding="utf-8"?>
<ds:datastoreItem xmlns:ds="http://schemas.openxmlformats.org/officeDocument/2006/customXml" ds:itemID="{B2DE31AE-52D6-475F-892E-E1DECD9CDF28}"/>
</file>

<file path=customXml/itemProps4.xml><?xml version="1.0" encoding="utf-8"?>
<ds:datastoreItem xmlns:ds="http://schemas.openxmlformats.org/officeDocument/2006/customXml" ds:itemID="{07A04E5C-E73C-4F3A-A996-F5759F1428F4}"/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961</Words>
  <Application>Microsoft Office PowerPoint</Application>
  <PresentationFormat>Widescreen</PresentationFormat>
  <Paragraphs>144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PowerPoint Presentation</vt:lpstr>
      <vt:lpstr>PowerPoint Presentation</vt:lpstr>
      <vt:lpstr>Challenge: Cohorting</vt:lpstr>
      <vt:lpstr>Isolation and Quarantine </vt:lpstr>
      <vt:lpstr>Challenge: Group Therapy</vt:lpstr>
      <vt:lpstr>Challenge: Face coverings</vt:lpstr>
      <vt:lpstr>Challenge: Alcohol Hand Sanitizer </vt:lpstr>
      <vt:lpstr>Challenge: Dining</vt:lpstr>
      <vt:lpstr>Challenge: Smoking</vt:lpstr>
      <vt:lpstr>PowerPoint Presentation</vt:lpstr>
      <vt:lpstr>When to exclude</vt:lpstr>
      <vt:lpstr>When to come back</vt:lpstr>
      <vt:lpstr>MDH Updates</vt:lpstr>
      <vt:lpstr>Stage One of the Roadmap to Recovery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344</cp:revision>
  <cp:lastPrinted>2020-02-04T16:27:31Z</cp:lastPrinted>
  <dcterms:created xsi:type="dcterms:W3CDTF">2018-02-09T13:05:01Z</dcterms:created>
  <dcterms:modified xsi:type="dcterms:W3CDTF">2020-05-15T12:56:09Z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95b6dc8c-1fc6-4349-83a2-065d9a5b25d6</vt:lpwstr>
  </property>
</Properties>
</file>