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339" r:id="rId4"/>
    <p:sldId id="1214" r:id="rId5"/>
    <p:sldId id="340" r:id="rId6"/>
    <p:sldId id="674" r:id="rId7"/>
    <p:sldId id="1228" r:id="rId8"/>
    <p:sldId id="1190" r:id="rId9"/>
    <p:sldId id="1075" r:id="rId10"/>
    <p:sldId id="1215" r:id="rId11"/>
    <p:sldId id="342" r:id="rId12"/>
    <p:sldId id="682" r:id="rId13"/>
    <p:sldId id="634" r:id="rId14"/>
    <p:sldId id="374" r:id="rId15"/>
    <p:sldId id="681" r:id="rId16"/>
    <p:sldId id="967" r:id="rId17"/>
    <p:sldId id="1223" r:id="rId18"/>
    <p:sldId id="1220" r:id="rId19"/>
    <p:sldId id="1217" r:id="rId20"/>
    <p:sldId id="1219" r:id="rId21"/>
    <p:sldId id="1218" r:id="rId22"/>
    <p:sldId id="1222" r:id="rId23"/>
    <p:sldId id="1227" r:id="rId24"/>
    <p:sldId id="1221" r:id="rId25"/>
    <p:sldId id="1224" r:id="rId26"/>
    <p:sldId id="122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58" d="100"/>
          <a:sy n="58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vid.cdc.gov/covid-data-tracker/#vaccination-demographics-trend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vaccines/fully-vaccinated-guidance.html#_edn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ymptoms-testing/symptoms.html" TargetMode="External"/><Relationship Id="rId2" Type="http://schemas.openxmlformats.org/officeDocument/2006/relationships/hyperlink" Target="https://www.cdc.gov/coronavirus/2019-ncov/more/fully-vaccinated-people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or.maryland.gov/covid-19-pandemic-orders-and-guidan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hpa.health.maryland.gov/Documents/2021.05.12.01%20General%20Directives%20Certain%20Businesses%20and%20Faciliti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19.who.i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trends_dailytrendscas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c.gov/coronavirus/2019-ncov/cases-updates/variant-propor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vid.cdc.gov/covid-data-tracker/#vaccin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14th,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7B01-570D-453C-A50B-541C6CF6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0773-56A8-42EF-858E-A0EFFA6D2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4D5A6-5859-44E3-A93E-3B81C9A7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8EFE3-4CF8-4321-84B6-C2244DB7A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3B12B-7BBE-4C17-8D97-C73F35A20A84}"/>
              </a:ext>
            </a:extLst>
          </p:cNvPr>
          <p:cNvSpPr txBox="1"/>
          <p:nvPr/>
        </p:nvSpPr>
        <p:spPr>
          <a:xfrm>
            <a:off x="689113" y="6438140"/>
            <a:ext cx="822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https://covid.cdc.gov/covid-data-tracker/#vaccination-demographics-trends</a:t>
            </a:r>
            <a:r>
              <a:rPr lang="en-US" dirty="0"/>
              <a:t> 5/6/2021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27736-71AE-4437-9A47-91F56CFA5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9" y="223145"/>
            <a:ext cx="9960966" cy="60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5/14/2021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455,257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512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8,716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42,469</a:t>
            </a:r>
          </a:p>
          <a:p>
            <a:pPr lvl="1"/>
            <a:r>
              <a:rPr lang="en-US" sz="2800" dirty="0"/>
              <a:t>Current: 680 (down 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tests: 9,874,331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7.6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1.91% 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8530E-BEA9-42E7-8280-A205C356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26" y="1661006"/>
            <a:ext cx="6596682" cy="36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5/14/2021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37B15A-97B5-4C59-8B48-F57E57B1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A0A78-5B66-4C3B-8536-25CB39AF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52" y="362022"/>
            <a:ext cx="9758913" cy="57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2F513-A3CA-4E9C-9AB5-F55576D146BC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5/14/2021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3FBDE-7B40-496B-8CE8-B9E2EE6A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8F024-4B6F-4AD4-9556-8CB2A902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4" y="1291819"/>
            <a:ext cx="8772467" cy="49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485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5/14/2021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E2A7C-7F2E-4051-A497-F305CDEC6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8" y="239710"/>
            <a:ext cx="10617004" cy="58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73F45-A501-418D-8C07-88E6B55F46E5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5/14/2021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B03A8-8717-4DC5-82A5-DA8B369F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1F0AA-406F-4104-9BF0-0B15448DA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043"/>
            <a:ext cx="10164417" cy="59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5/14/2021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C1404-5A44-435D-BCF8-E18EC3A7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91" y="1272663"/>
            <a:ext cx="6970374" cy="49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08C2C4-0ACC-4B6F-9136-09411980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Influenza Epi Update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AB7A4-51E4-4C34-AD27-329BF873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61" y="1964124"/>
            <a:ext cx="10071652" cy="4351338"/>
          </a:xfrm>
        </p:spPr>
        <p:txBody>
          <a:bodyPr>
            <a:normAutofit/>
          </a:bodyPr>
          <a:lstStyle/>
          <a:p>
            <a:r>
              <a:rPr lang="en-US" dirty="0"/>
              <a:t>Influenza-like illness (ILI) activity in Maryland was </a:t>
            </a:r>
            <a:r>
              <a:rPr lang="en-US" b="1" dirty="0">
                <a:solidFill>
                  <a:srgbClr val="00B050"/>
                </a:solidFill>
              </a:rPr>
              <a:t>minimal.</a:t>
            </a:r>
          </a:p>
          <a:p>
            <a:r>
              <a:rPr lang="en-US" dirty="0"/>
              <a:t>Maryland sentinel clinical laboratories tested 2,465 specimens for flu and 23 (0.9%) tested positive.  Of those, 8 (35%) were influenza Type A and 15 (65%) were influenza Type B.</a:t>
            </a:r>
          </a:p>
          <a:p>
            <a:r>
              <a:rPr lang="en-US" dirty="0"/>
              <a:t>The Maryland Public Health Laboratory </a:t>
            </a:r>
            <a:r>
              <a:rPr lang="en-US"/>
              <a:t>tested 26 </a:t>
            </a:r>
            <a:r>
              <a:rPr lang="en-US" dirty="0"/>
              <a:t>specimens for influenza and 0 tested positive.</a:t>
            </a:r>
          </a:p>
          <a:p>
            <a:r>
              <a:rPr lang="en-US" dirty="0"/>
              <a:t>0 influenza-associated hospitalization was reported.</a:t>
            </a:r>
          </a:p>
          <a:p>
            <a:r>
              <a:rPr lang="en-US" dirty="0"/>
              <a:t>0 influenza-associated deaths were reported.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33AD-7FF7-4962-9D95-3E7F467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17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E4C42C-2BC0-4856-83EC-3B46ACB4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Ending May 1, 2021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0D859-31D4-4F48-8A9C-7E26AD2E11F9}"/>
              </a:ext>
            </a:extLst>
          </p:cNvPr>
          <p:cNvSpPr txBox="1"/>
          <p:nvPr/>
        </p:nvSpPr>
        <p:spPr>
          <a:xfrm>
            <a:off x="1288182" y="6038463"/>
            <a:ext cx="68693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https://phpa.health.maryland.gov/influenza/Pages/flu-dashboard.aspx  </a:t>
            </a:r>
            <a:r>
              <a:rPr lang="en-US" sz="1200" dirty="0"/>
              <a:t>Accessed 5/12/2021</a:t>
            </a:r>
          </a:p>
        </p:txBody>
      </p:sp>
    </p:spTree>
    <p:extLst>
      <p:ext uri="{BB962C8B-B14F-4D97-AF65-F5344CB8AC3E}">
        <p14:creationId xmlns:p14="http://schemas.microsoft.com/office/powerpoint/2010/main" val="3565629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CDC Updates</a:t>
            </a:r>
          </a:p>
        </p:txBody>
      </p:sp>
    </p:spTree>
    <p:extLst>
      <p:ext uri="{BB962C8B-B14F-4D97-AF65-F5344CB8AC3E}">
        <p14:creationId xmlns:p14="http://schemas.microsoft.com/office/powerpoint/2010/main" val="222728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Interim  Public Health Recommendations for Vaccinated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that fully vaccinated people no longer need to wear a mask or physically distance in any setting, except where required by federal, state, local, tribal, or territorial laws, rules, and regulations, including local business and workplace guidance</a:t>
            </a:r>
          </a:p>
          <a:p>
            <a:r>
              <a:rPr lang="en-US" dirty="0"/>
              <a:t>Update that fully vaccinated people can refrain from testing following a known exposure unless they are residents or employees of a correctional or detention facility or a homeless shelter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sz="2800" dirty="0"/>
              <a:t>CDC Updates</a:t>
            </a:r>
          </a:p>
          <a:p>
            <a:r>
              <a:rPr lang="en-US" dirty="0"/>
              <a:t>FDA Updates</a:t>
            </a:r>
          </a:p>
          <a:p>
            <a:r>
              <a:rPr lang="en-US" dirty="0"/>
              <a:t>MD Updates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Interim  Public Health Recommendations for Vaccinated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purposes of this guidance, people are considered fully vaccinated for COVID-19 ≥2 weeks after they have received the second dose in a 2-dose series (Pfizer-</a:t>
            </a:r>
            <a:r>
              <a:rPr lang="en-US" dirty="0" err="1"/>
              <a:t>BioNTech</a:t>
            </a:r>
            <a:r>
              <a:rPr lang="en-US" dirty="0"/>
              <a:t> or </a:t>
            </a:r>
            <a:r>
              <a:rPr lang="en-US" dirty="0" err="1"/>
              <a:t>Moderna</a:t>
            </a:r>
            <a:r>
              <a:rPr lang="en-US" dirty="0"/>
              <a:t>), or ≥2 weeks after they have received a single-dose vaccine (Johnson and Johnson [J&amp;J]/Janssen)</a:t>
            </a:r>
            <a:r>
              <a:rPr lang="en-US" baseline="30000" dirty="0">
                <a:hlinkClick r:id="rId2"/>
              </a:rPr>
              <a:t>±</a:t>
            </a:r>
            <a:r>
              <a:rPr lang="en-US" dirty="0"/>
              <a:t>; there is currently no post-vaccination time limit on fully vaccinated status. Unvaccinated people refers to individuals of all ages, including children, that have not completed a vaccination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CDC Interim  Public Health Recommendations for Vaccinated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 </a:t>
            </a:r>
            <a:r>
              <a:rPr lang="en-US" u="sng" dirty="0">
                <a:hlinkClick r:id="rId2"/>
              </a:rPr>
              <a:t>growing body of evidence</a:t>
            </a:r>
            <a:r>
              <a:rPr lang="en-US" dirty="0"/>
              <a:t> suggests that fully vaccinated people are less likely to have asymptomatic infection or transmit SARS-CoV-2 to others.</a:t>
            </a:r>
          </a:p>
          <a:p>
            <a:r>
              <a:rPr lang="en-US" dirty="0"/>
              <a:t>Indoor and outdoor activities pose minimal risk to fully vaccinated people.</a:t>
            </a:r>
          </a:p>
          <a:p>
            <a:r>
              <a:rPr lang="en-US" dirty="0"/>
              <a:t>Fully vaccinated people have a reduced risk of transmitting SARS-CoV-2 to unvaccinated people.</a:t>
            </a:r>
          </a:p>
          <a:p>
            <a:r>
              <a:rPr lang="en-US" dirty="0"/>
              <a:t>Fully vaccinated people should still get tested if experiencing </a:t>
            </a:r>
            <a:r>
              <a:rPr lang="en-US" u="sng" dirty="0"/>
              <a:t>COVID-19 symptoms</a:t>
            </a:r>
            <a:endParaRPr lang="en-US" dirty="0"/>
          </a:p>
          <a:p>
            <a:r>
              <a:rPr lang="en-US" dirty="0"/>
              <a:t>Fully vaccinated people should not visit private or public settings if they have tested positive for COVID-19 in the prior 10 days or are experiencing </a:t>
            </a:r>
            <a:r>
              <a:rPr lang="en-US" u="sng" dirty="0">
                <a:hlinkClick r:id="rId3"/>
              </a:rPr>
              <a:t>COVID-19 symptoms</a:t>
            </a:r>
            <a:r>
              <a:rPr lang="en-US" dirty="0"/>
              <a:t>.</a:t>
            </a:r>
          </a:p>
          <a:p>
            <a:r>
              <a:rPr lang="en-US" dirty="0"/>
              <a:t>Fully vaccinated people should continue to follow any applicable federal, state, local, tribal, or territorial laws, rules, and regulations.</a:t>
            </a:r>
          </a:p>
          <a:p>
            <a:r>
              <a:rPr lang="en-US" dirty="0"/>
              <a:t>Note that MD still has an indoor mask mandate in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FDA Updates</a:t>
            </a:r>
          </a:p>
        </p:txBody>
      </p:sp>
    </p:spTree>
    <p:extLst>
      <p:ext uri="{BB962C8B-B14F-4D97-AF65-F5344CB8AC3E}">
        <p14:creationId xmlns:p14="http://schemas.microsoft.com/office/powerpoint/2010/main" val="234807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Pfizer Expanded Emergency Use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FDA authorizes the use of  Pfizer-</a:t>
            </a:r>
            <a:r>
              <a:rPr lang="en-US" dirty="0" err="1"/>
              <a:t>BioNTech</a:t>
            </a:r>
            <a:r>
              <a:rPr lang="en-US" dirty="0"/>
              <a:t> COVID-19 vaccine for use in adolescents 12-15 years old</a:t>
            </a:r>
          </a:p>
          <a:p>
            <a:r>
              <a:rPr lang="en-US" dirty="0"/>
              <a:t>Already authorized for ages 16 and up</a:t>
            </a:r>
          </a:p>
          <a:p>
            <a:r>
              <a:rPr lang="en-US" dirty="0"/>
              <a:t>Clinical trial included 2,260  participants</a:t>
            </a:r>
          </a:p>
          <a:p>
            <a:pPr lvl="1"/>
            <a:r>
              <a:rPr lang="en-US" dirty="0"/>
              <a:t> 1,131 adolescent participants received the vaccine </a:t>
            </a:r>
          </a:p>
          <a:p>
            <a:pPr lvl="1"/>
            <a:r>
              <a:rPr lang="en-US" dirty="0"/>
              <a:t>1,129 received a saline placebo. </a:t>
            </a:r>
          </a:p>
          <a:p>
            <a:r>
              <a:rPr lang="en-US" dirty="0"/>
              <a:t> The side effects in adolescents were consistent with those reported in clinical trial participants 16 years of age and older.</a:t>
            </a:r>
          </a:p>
          <a:p>
            <a:r>
              <a:rPr lang="en-US"/>
              <a:t> In this analysis, the immune response of adolescents was non-inferior to (at least as good as) the immune response of the older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6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MDH Updates</a:t>
            </a:r>
          </a:p>
        </p:txBody>
      </p:sp>
    </p:spTree>
    <p:extLst>
      <p:ext uri="{BB962C8B-B14F-4D97-AF65-F5344CB8AC3E}">
        <p14:creationId xmlns:p14="http://schemas.microsoft.com/office/powerpoint/2010/main" val="475701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3"/>
            <a:ext cx="10515600" cy="994949"/>
          </a:xfrm>
        </p:spPr>
        <p:txBody>
          <a:bodyPr>
            <a:normAutofit/>
          </a:bodyPr>
          <a:lstStyle/>
          <a:p>
            <a:r>
              <a:rPr lang="en-US" dirty="0"/>
              <a:t>Governor’s Executive Orders 5/12/21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125" y="1787631"/>
            <a:ext cx="10193442" cy="464809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Governor's Executive Orders:</a:t>
            </a:r>
            <a:br>
              <a:rPr lang="en-US" dirty="0"/>
            </a:br>
            <a:endParaRPr lang="en-US" dirty="0"/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n-lt"/>
              </a:rPr>
              <a:t>1. </a:t>
            </a:r>
            <a:r>
              <a:rPr lang="en-US" sz="2400" b="0" i="0" u="sng" dirty="0">
                <a:solidFill>
                  <a:srgbClr val="000000"/>
                </a:solidFill>
                <a:effectLst/>
                <a:latin typeface="+mn-lt"/>
              </a:rPr>
              <a:t>Certain Businesses and Facilities and Generally Requiring Use of Face Coverings</a:t>
            </a:r>
            <a:endParaRPr lang="en-US" sz="2400" b="0" i="0" u="sng" dirty="0">
              <a:solidFill>
                <a:srgbClr val="222222"/>
              </a:solidFill>
              <a:effectLst/>
              <a:latin typeface="+mn-lt"/>
            </a:endParaRP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Effective 12:01 am on May 15: </a:t>
            </a:r>
            <a:endParaRPr lang="en-US" sz="2000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All occupancy and operating restrictions are eliminated (indoor and outdoor)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Cruise terminal closure order is terminated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Order delegating authority to local health officials is terminated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2. </a:t>
            </a:r>
            <a:r>
              <a:rPr lang="en-US" sz="2400" b="0" i="0" u="sng" dirty="0">
                <a:solidFill>
                  <a:srgbClr val="222222"/>
                </a:solidFill>
                <a:effectLst/>
                <a:latin typeface="+mn-lt"/>
              </a:rPr>
              <a:t>Order Enabling Alternative Alcohol Services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Effective immediately, outdoor table size and distancing requirements for state-licensed alcoholic beverage manufacturers are eliminated</a:t>
            </a:r>
          </a:p>
          <a:p>
            <a:pPr marL="457200" lvl="1" indent="0">
              <a:buNone/>
            </a:pPr>
            <a:endParaRPr lang="en-US" sz="2400" b="1" i="1" dirty="0">
              <a:solidFill>
                <a:srgbClr val="222222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222222"/>
                </a:solidFill>
                <a:effectLst/>
                <a:latin typeface="+mn-lt"/>
              </a:rPr>
              <a:t>NOTE: Indoor mask mandates are still in effect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https://governor.maryland.gov/covid-19-pandemic-orders-and-guidance/</a:t>
            </a:r>
            <a:endParaRPr lang="en-US" sz="22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1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3"/>
            <a:ext cx="10515600" cy="994949"/>
          </a:xfrm>
        </p:spPr>
        <p:txBody>
          <a:bodyPr>
            <a:normAutofit/>
          </a:bodyPr>
          <a:lstStyle/>
          <a:p>
            <a:r>
              <a:rPr lang="en-US" dirty="0"/>
              <a:t>MDH Orders 5/12/21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125" y="1787631"/>
            <a:ext cx="10193442" cy="4648096"/>
          </a:xfrm>
        </p:spPr>
        <p:txBody>
          <a:bodyPr>
            <a:norm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MDH Orders:</a:t>
            </a: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1. Directive and Order Regulating Certain Businesses and Facilities &amp; General Directives Concerning Limiting The Spread of COVID-19</a:t>
            </a: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	As of 12:01 am, May 15, 2021: </a:t>
            </a: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1200150" lvl="2" indent="-285750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All restrictions related to indoor dining will be lifted</a:t>
            </a: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1200150" lvl="2" indent="-285750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6 ft distance between individuals becomes advisory for indoor dining, retail establishments</a:t>
            </a: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457200" lvl="1" indent="0">
              <a:buNone/>
            </a:pP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hlinkClick r:id="rId3"/>
              </a:rPr>
              <a:t>https://phpa.health.maryland.gov/Documents/2021.05.12.01%20General%20Directives%20Certain%20Businesses%20and%20Facilities.pdf</a:t>
            </a:r>
            <a:endParaRPr lang="en-US" sz="2000" dirty="0">
              <a:latin typeface="+mn-lt"/>
            </a:endParaRPr>
          </a:p>
          <a:p>
            <a:pPr marL="457200" lvl="1" indent="0">
              <a:buNone/>
            </a:pP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0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https://covid19.who.int/</a:t>
            </a:r>
            <a:r>
              <a:rPr lang="en-US" dirty="0"/>
              <a:t>  accessed 5/14/2021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54B38-C633-4FFC-8F05-24910672F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6577"/>
            <a:ext cx="11860696" cy="43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ECE3-6782-40C7-98D7-0B05EB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Case Count  Last 7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80070-819F-4665-ADBF-54E1C3E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F563C-A405-4D9C-AC66-C8D6DEED6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27FEB-4561-44C0-8278-7C404CCEA199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https://covid19.who.int/</a:t>
            </a:r>
            <a:r>
              <a:rPr lang="en-US" dirty="0"/>
              <a:t>  accessed 5/14/2021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CCB12-67B7-4F01-A59D-FFCC72C7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AA8D0-AD78-44FE-A1BF-A8D8DF31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99430"/>
            <a:ext cx="11230744" cy="4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5/14/2021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145D0-F36F-4E96-AE29-D4972827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5" y="1591297"/>
            <a:ext cx="11446524" cy="34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5/14/2021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C9DA8-23A8-4FA6-BFA8-FCBC3A94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" y="1433757"/>
            <a:ext cx="11352008" cy="48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7A92-B5E6-4919-989F-18B78502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B943-3705-4686-A8DF-AB75BDCA6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F551-D84A-4B71-A2AD-F064B81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1A1C3-1369-46D3-8508-1D7DA669A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B43E5-E115-4F6A-B03A-72642BC2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1" y="249073"/>
            <a:ext cx="11003076" cy="5979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2B41F-2950-4AFF-8914-DE9F1C1A5B13}"/>
              </a:ext>
            </a:extLst>
          </p:cNvPr>
          <p:cNvSpPr txBox="1"/>
          <p:nvPr/>
        </p:nvSpPr>
        <p:spPr>
          <a:xfrm>
            <a:off x="367723" y="6498391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https://covid.cdc.gov/covid-data-tracker/#trends_dailytrendscases</a:t>
            </a:r>
            <a:r>
              <a:rPr lang="en-US" dirty="0"/>
              <a:t> Updated 5/14/2021</a:t>
            </a:r>
          </a:p>
        </p:txBody>
      </p:sp>
    </p:spTree>
    <p:extLst>
      <p:ext uri="{BB962C8B-B14F-4D97-AF65-F5344CB8AC3E}">
        <p14:creationId xmlns:p14="http://schemas.microsoft.com/office/powerpoint/2010/main" val="197281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74AD-E2E8-40DA-8D42-C9867B1F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45" y="338573"/>
            <a:ext cx="10515600" cy="994949"/>
          </a:xfrm>
        </p:spPr>
        <p:txBody>
          <a:bodyPr/>
          <a:lstStyle/>
          <a:p>
            <a:r>
              <a:rPr lang="en-US" dirty="0"/>
              <a:t>US: SARS-CoV-2 Variants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67DF3-7271-4014-B438-25EBD99F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6A2128-B8BA-4BE9-A07F-FAB176C6627C}"/>
              </a:ext>
            </a:extLst>
          </p:cNvPr>
          <p:cNvSpPr txBox="1">
            <a:spLocks/>
          </p:cNvSpPr>
          <p:nvPr/>
        </p:nvSpPr>
        <p:spPr>
          <a:xfrm>
            <a:off x="3075563" y="205516"/>
            <a:ext cx="8944803" cy="2396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CC285-98A9-4BEE-A779-A9ABEC7FA57A}"/>
              </a:ext>
            </a:extLst>
          </p:cNvPr>
          <p:cNvSpPr txBox="1"/>
          <p:nvPr/>
        </p:nvSpPr>
        <p:spPr>
          <a:xfrm>
            <a:off x="4302513" y="237052"/>
            <a:ext cx="78320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https://www.cdc.gov/coronavirus/2019-ncov/cases-updates/variant-proportions.html</a:t>
            </a:r>
            <a:r>
              <a:rPr lang="en-US" sz="1400" dirty="0"/>
              <a:t> accessed 5/14/21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2A7AD-0E80-4AED-9150-816921267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5" y="1127263"/>
            <a:ext cx="6378493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6735-0CC6-421C-9ECC-F1EC0D8BD9B0}"/>
              </a:ext>
            </a:extLst>
          </p:cNvPr>
          <p:cNvSpPr txBox="1"/>
          <p:nvPr/>
        </p:nvSpPr>
        <p:spPr>
          <a:xfrm>
            <a:off x="1600200" y="6447759"/>
            <a:ext cx="725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https://covid.cdc.gov/covid-data-tracker/#vaccinations</a:t>
            </a:r>
            <a:r>
              <a:rPr lang="en-US" dirty="0"/>
              <a:t> accessed 5/14/2021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52EB5-8354-4859-83BE-AEC0BF27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90DD1-04ED-4722-8189-E0715D4B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83" y="1554829"/>
            <a:ext cx="6934200" cy="48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389504-2460-4D4C-B4A1-4E2E78B90FC0}"/>
</file>

<file path=customXml/itemProps2.xml><?xml version="1.0" encoding="utf-8"?>
<ds:datastoreItem xmlns:ds="http://schemas.openxmlformats.org/officeDocument/2006/customXml" ds:itemID="{DA4482C8-9449-4DE9-AE4A-6196B0B49721}"/>
</file>

<file path=customXml/itemProps3.xml><?xml version="1.0" encoding="utf-8"?>
<ds:datastoreItem xmlns:ds="http://schemas.openxmlformats.org/officeDocument/2006/customXml" ds:itemID="{ACD89A42-FD18-4CF3-9F35-E61679376534}"/>
</file>

<file path=customXml/itemProps4.xml><?xml version="1.0" encoding="utf-8"?>
<ds:datastoreItem xmlns:ds="http://schemas.openxmlformats.org/officeDocument/2006/customXml" ds:itemID="{DA4482C8-9449-4DE9-AE4A-6196B0B49721}"/>
</file>

<file path=docProps/app.xml><?xml version="1.0" encoding="utf-8"?>
<Properties xmlns="http://schemas.openxmlformats.org/officeDocument/2006/extended-properties" xmlns:vt="http://schemas.openxmlformats.org/officeDocument/2006/docPropsVTypes">
  <TotalTime>22882</TotalTime>
  <Words>1042</Words>
  <Application>Microsoft Office PowerPoint</Application>
  <PresentationFormat>Widescreen</PresentationFormat>
  <Paragraphs>130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Maryland Situation Update on  Coronavirus Disease (COVID-19) for BHA</vt:lpstr>
      <vt:lpstr>Call Agenda </vt:lpstr>
      <vt:lpstr>COVID-19 Global Situation Summary</vt:lpstr>
      <vt:lpstr>Highest Case Count  Last 7 Days</vt:lpstr>
      <vt:lpstr>US Case Counts and Rates</vt:lpstr>
      <vt:lpstr>Number of Cases Reported in the USA, by Day</vt:lpstr>
      <vt:lpstr>PowerPoint Presentation</vt:lpstr>
      <vt:lpstr>US: SARS-CoV-2 Variants</vt:lpstr>
      <vt:lpstr>COVID-19 Vaccinations in the United States</vt:lpstr>
      <vt:lpstr>PowerPoint Presentation</vt:lpstr>
      <vt:lpstr>Maryland: COVID-19 Cases </vt:lpstr>
      <vt:lpstr>PowerPoint Presentation</vt:lpstr>
      <vt:lpstr>Testing Volume and % Positivity</vt:lpstr>
      <vt:lpstr>PowerPoint Presentation</vt:lpstr>
      <vt:lpstr>PowerPoint Presentation</vt:lpstr>
      <vt:lpstr>Maryland Vaccine Dashboard</vt:lpstr>
      <vt:lpstr>Maryland Influenza Epi Update</vt:lpstr>
      <vt:lpstr>PowerPoint Presentation</vt:lpstr>
      <vt:lpstr>CDC Interim  Public Health Recommendations for Vaccinated People</vt:lpstr>
      <vt:lpstr>CDC Interim  Public Health Recommendations for Vaccinated People</vt:lpstr>
      <vt:lpstr>CDC Interim  Public Health Recommendations for Vaccinated People</vt:lpstr>
      <vt:lpstr>PowerPoint Presentation</vt:lpstr>
      <vt:lpstr>Pfizer Expanded Emergency Use Authorization</vt:lpstr>
      <vt:lpstr>PowerPoint Presentation</vt:lpstr>
      <vt:lpstr>Governor’s Executive Orders 5/12/21</vt:lpstr>
      <vt:lpstr>MDH Orders 5/12/21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852</cp:revision>
  <cp:lastPrinted>2020-02-04T16:27:31Z</cp:lastPrinted>
  <dcterms:created xsi:type="dcterms:W3CDTF">2018-02-09T13:05:01Z</dcterms:created>
  <dcterms:modified xsi:type="dcterms:W3CDTF">2021-05-14T14:39:55Z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