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339" r:id="rId4"/>
    <p:sldId id="340" r:id="rId5"/>
    <p:sldId id="674" r:id="rId6"/>
    <p:sldId id="1075" r:id="rId7"/>
    <p:sldId id="342" r:id="rId8"/>
    <p:sldId id="374" r:id="rId9"/>
    <p:sldId id="682" r:id="rId10"/>
    <p:sldId id="634" r:id="rId11"/>
    <p:sldId id="681" r:id="rId12"/>
    <p:sldId id="967" r:id="rId13"/>
    <p:sldId id="1157" r:id="rId14"/>
    <p:sldId id="1158" r:id="rId15"/>
    <p:sldId id="1188" r:id="rId16"/>
    <p:sldId id="1189" r:id="rId17"/>
    <p:sldId id="1190" r:id="rId18"/>
    <p:sldId id="1191" r:id="rId19"/>
    <p:sldId id="1192" r:id="rId20"/>
    <p:sldId id="1193" r:id="rId21"/>
    <p:sldId id="1194" r:id="rId22"/>
    <p:sldId id="1195" r:id="rId23"/>
    <p:sldId id="1196" r:id="rId24"/>
    <p:sldId id="1197" r:id="rId25"/>
    <p:sldId id="1198" r:id="rId26"/>
    <p:sldId id="1187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5" d="100"/>
          <a:sy n="65" d="100"/>
        </p:scale>
        <p:origin x="10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coronavirus/2019-ncov/travelers/infographic/infographic-quick-referenc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dc.gov/coronavirus/2019-ncov/travelers/infographic/infographic-international-quick-referenc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dc.gov/coronavirus/2019-ncov/travelers/map-and-travel-notices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ravel.state.gov/content/travel/en/traveladvisories/COVID-19-Country-Specific-Information.html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vaccin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April 9,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2F513-A3CA-4E9C-9AB5-F55576D146BC}"/>
              </a:ext>
            </a:extLst>
          </p:cNvPr>
          <p:cNvSpPr txBox="1"/>
          <p:nvPr/>
        </p:nvSpPr>
        <p:spPr>
          <a:xfrm>
            <a:off x="3269293" y="6495978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4/9/2021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C43AF-865D-4C97-B1F7-BEDBE83A2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6" y="1394391"/>
            <a:ext cx="8573552" cy="50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555561-6C6C-48E8-AED4-6B2DA0D0D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854" y="362022"/>
            <a:ext cx="10163945" cy="5978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73F45-A501-418D-8C07-88E6B55F46E5}"/>
              </a:ext>
            </a:extLst>
          </p:cNvPr>
          <p:cNvSpPr txBox="1"/>
          <p:nvPr/>
        </p:nvSpPr>
        <p:spPr>
          <a:xfrm>
            <a:off x="3269293" y="6495978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https://coronavirus.maryland.gov/</a:t>
            </a:r>
            <a:r>
              <a:rPr lang="en-US" dirty="0"/>
              <a:t> 4/9/2021</a:t>
            </a:r>
          </a:p>
        </p:txBody>
      </p:sp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4/9/2021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57423-ECD2-4E6D-9A2D-EAB3FF23D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23" y="1354659"/>
            <a:ext cx="8274491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08C2C4-0ACC-4B6F-9136-09411980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Influenza Epi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E4C42C-2BC0-4856-83EC-3B46ACB4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Ending March 27th, 2021</a:t>
            </a:r>
          </a:p>
          <a:p>
            <a:r>
              <a:rPr lang="en-US" dirty="0"/>
              <a:t>Influenza-like illness (ILI) activity in Maryland was </a:t>
            </a:r>
            <a:r>
              <a:rPr lang="en-US" b="1" dirty="0">
                <a:solidFill>
                  <a:srgbClr val="00B050"/>
                </a:solidFill>
              </a:rPr>
              <a:t>minimal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33AD-7FF7-4962-9D95-3E7F467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C5162D-9147-4BE0-A0DD-A7A00DC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1C92-1CE2-408E-BD41-8E6C4454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AD29-CFD4-4F54-9AFC-0602BBCB4B98}"/>
              </a:ext>
            </a:extLst>
          </p:cNvPr>
          <p:cNvSpPr txBox="1"/>
          <p:nvPr/>
        </p:nvSpPr>
        <p:spPr>
          <a:xfrm>
            <a:off x="8708571" y="2077484"/>
            <a:ext cx="2786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https://phpa.health.maryland.gov/influenza/Pages/flu-dashboard.aspx</a:t>
            </a:r>
            <a:endParaRPr lang="en-US" sz="1400" dirty="0"/>
          </a:p>
          <a:p>
            <a:r>
              <a:rPr lang="en-US" sz="1400" dirty="0"/>
              <a:t>4/9/2021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CEEA6-CAC3-4115-8FF3-FDE190C1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27" y="417522"/>
            <a:ext cx="8337448" cy="61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 Updates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0D9D3-C761-4EA1-AAA7-CF0EB4D1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CDC: Domestic Travel During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DB17A-8137-400B-AE8D-FD3DC32F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AEA5E-075A-4017-BC03-391793153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B7357-5A6B-4A98-87A0-74DC19842260}"/>
              </a:ext>
            </a:extLst>
          </p:cNvPr>
          <p:cNvSpPr txBox="1"/>
          <p:nvPr/>
        </p:nvSpPr>
        <p:spPr>
          <a:xfrm>
            <a:off x="1080524" y="6079722"/>
            <a:ext cx="7666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https://www.cdc.gov/coronavirus/2019-ncov/travelers/infographic/infographic-quick-reference.html</a:t>
            </a:r>
            <a:r>
              <a:rPr lang="en-US" sz="1400" dirty="0"/>
              <a:t> accessed 4/6/21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E482782-9DCC-4929-929D-E358BD0F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93A076-4534-4F0B-8F5F-BE78FD08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9" y="1621083"/>
            <a:ext cx="11049000" cy="41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0D9D3-C761-4EA1-AAA7-CF0EB4D1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CDC: International Travel During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DB17A-8137-400B-AE8D-FD3DC32F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B7357-5A6B-4A98-87A0-74DC19842260}"/>
              </a:ext>
            </a:extLst>
          </p:cNvPr>
          <p:cNvSpPr txBox="1"/>
          <p:nvPr/>
        </p:nvSpPr>
        <p:spPr>
          <a:xfrm>
            <a:off x="954141" y="383854"/>
            <a:ext cx="98612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https://www.cdc.gov/coronavirus/2019-ncov/travelers/infographic/infographic-international-quick-reference.html</a:t>
            </a:r>
            <a:r>
              <a:rPr lang="en-US" sz="1200" dirty="0"/>
              <a:t> accessed 4/6/21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00EBFFC-3D21-49CB-BE47-1FC6DB11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345C4-420A-46C6-9D01-FB5E9C9C3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15" y="1592014"/>
            <a:ext cx="10519571" cy="51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0D9D3-C761-4EA1-AAA7-CF0EB4D1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CDC: International Travel During COVID-19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5420FA-0F70-4ADC-AC0A-6369722E3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FB41E4-DED8-44CF-9F93-E1FC66551E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DB17A-8137-400B-AE8D-FD3DC32F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B7357-5A6B-4A98-87A0-74DC19842260}"/>
              </a:ext>
            </a:extLst>
          </p:cNvPr>
          <p:cNvSpPr txBox="1"/>
          <p:nvPr/>
        </p:nvSpPr>
        <p:spPr>
          <a:xfrm>
            <a:off x="6141390" y="1409133"/>
            <a:ext cx="5798276" cy="281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https://www.cdc.gov/coronavirus/2019-ncov/travelers/map-and-travel-notices.html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053A3-386A-40D5-A2D5-85CB73CE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06" y="1753169"/>
            <a:ext cx="5422448" cy="4820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5CC975-EA1A-467B-8E18-F76C4709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71" y="1824939"/>
            <a:ext cx="5282730" cy="44638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C1685B-45BC-45CC-AAC9-99C7FA7B022B}"/>
              </a:ext>
            </a:extLst>
          </p:cNvPr>
          <p:cNvSpPr txBox="1"/>
          <p:nvPr/>
        </p:nvSpPr>
        <p:spPr>
          <a:xfrm>
            <a:off x="836612" y="1424788"/>
            <a:ext cx="516096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https://travel.state.gov/content/travel/en/traveladvisories/COVID-19-Country-Specific-Information.html</a:t>
            </a:r>
            <a:endParaRPr lang="en-US" sz="1200" dirty="0"/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239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Lineages of Published Sequenced Maryland SARS-CoV-2 Specimens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259B03-26B8-4292-8259-076783D62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Kenneth A Feder, PhD</a:t>
            </a:r>
          </a:p>
          <a:p>
            <a:pPr>
              <a:spcBef>
                <a:spcPts val="0"/>
              </a:spcBef>
            </a:pPr>
            <a:r>
              <a:rPr lang="en-US" dirty="0"/>
              <a:t>Epidemic Intelligence Service Officer</a:t>
            </a:r>
          </a:p>
          <a:p>
            <a:pPr>
              <a:spcBef>
                <a:spcPts val="0"/>
              </a:spcBef>
            </a:pPr>
            <a:r>
              <a:rPr lang="en-US" dirty="0"/>
              <a:t>Centers for Disease Control and Prevention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4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CDC Travel Updates</a:t>
            </a:r>
          </a:p>
          <a:p>
            <a:r>
              <a:rPr lang="en-US" dirty="0"/>
              <a:t>Lineages of COVID-19 </a:t>
            </a:r>
            <a:r>
              <a:rPr lang="en-US"/>
              <a:t>in Maryland</a:t>
            </a:r>
            <a:endParaRPr lang="en-US" dirty="0"/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77" y="21692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17" y="1681406"/>
            <a:ext cx="10722523" cy="403807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Variants of Interest and Concern: Designated SARS-Cov-2 lineages identified by CDC as being of elevated concern.</a:t>
            </a:r>
          </a:p>
          <a:p>
            <a:pPr lvl="1"/>
            <a:r>
              <a:rPr lang="en-US" dirty="0"/>
              <a:t>Possible reasons:</a:t>
            </a:r>
          </a:p>
          <a:p>
            <a:pPr lvl="2"/>
            <a:r>
              <a:rPr lang="en-US" dirty="0"/>
              <a:t>Increased infectiousness</a:t>
            </a:r>
          </a:p>
          <a:p>
            <a:pPr lvl="2"/>
            <a:r>
              <a:rPr lang="en-US" dirty="0"/>
              <a:t>Increased severity of illness</a:t>
            </a:r>
          </a:p>
          <a:p>
            <a:pPr lvl="2"/>
            <a:r>
              <a:rPr lang="en-US" dirty="0"/>
              <a:t>Reduced protection from acquired immunity from vaccination or previous infection</a:t>
            </a:r>
          </a:p>
          <a:p>
            <a:pPr lvl="2"/>
            <a:r>
              <a:rPr lang="en-US" dirty="0"/>
              <a:t>Reduced response to treatment</a:t>
            </a:r>
          </a:p>
          <a:p>
            <a:pPr lvl="1"/>
            <a:r>
              <a:rPr lang="en-US" dirty="0"/>
              <a:t>Current variants of concern: B.1.1.7, B.1.351, P.1, B.1.427, B.1.429</a:t>
            </a:r>
          </a:p>
          <a:p>
            <a:pPr lvl="1"/>
            <a:r>
              <a:rPr lang="en-US" dirty="0"/>
              <a:t>Current variants of interest: B.1.525, B.1.526, P.2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5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77" y="216921"/>
            <a:ext cx="10218226" cy="1325563"/>
          </a:xfrm>
        </p:spPr>
        <p:txBody>
          <a:bodyPr>
            <a:normAutofit/>
          </a:bodyPr>
          <a:lstStyle/>
          <a:p>
            <a:r>
              <a:rPr lang="en-US" dirty="0"/>
              <a:t>Tracking Variants of Concern in Maryland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55" y="1962456"/>
            <a:ext cx="9676642" cy="3870736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Question: What is the prevalence of variants of concern and interest in Maryland?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Question: How much data do we have available to track these variants?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9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77" y="21692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Data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41" y="1753153"/>
            <a:ext cx="10423699" cy="39962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Source: GISAID (formerly Global Initiative for Sharing Avian Influenza Data)</a:t>
            </a:r>
          </a:p>
          <a:p>
            <a:r>
              <a:rPr lang="en-US" dirty="0"/>
              <a:t>Largest public, online repository of results from SARS-CoV-2 sequencing</a:t>
            </a:r>
          </a:p>
          <a:p>
            <a:r>
              <a:rPr lang="en-US" dirty="0"/>
              <a:t>What is uploaded:</a:t>
            </a:r>
          </a:p>
          <a:p>
            <a:pPr lvl="1"/>
            <a:r>
              <a:rPr lang="en-US" dirty="0"/>
              <a:t>Full sequence (i.e. AATGTC…)</a:t>
            </a:r>
          </a:p>
          <a:p>
            <a:pPr lvl="1"/>
            <a:r>
              <a:rPr lang="en-US" dirty="0"/>
              <a:t>Lineage, based on sequence (e.g., B.1, B.1.351…)</a:t>
            </a:r>
          </a:p>
          <a:p>
            <a:pPr lvl="1"/>
            <a:r>
              <a:rPr lang="en-US" dirty="0"/>
              <a:t>Date and location of collection</a:t>
            </a:r>
          </a:p>
          <a:p>
            <a:r>
              <a:rPr lang="en-US" dirty="0"/>
              <a:t>Patients are not identified</a:t>
            </a:r>
          </a:p>
          <a:p>
            <a:r>
              <a:rPr lang="en-US" dirty="0"/>
              <a:t>Includes data from Maryland Public Health Laboratory, other participating private labs</a:t>
            </a:r>
          </a:p>
          <a:p>
            <a:r>
              <a:rPr lang="en-US" dirty="0"/>
              <a:t>Shown here:</a:t>
            </a:r>
          </a:p>
          <a:p>
            <a:pPr lvl="1"/>
            <a:r>
              <a:rPr lang="en-US" dirty="0"/>
              <a:t>Number GISAID specimens sequenced each week, by date of collection</a:t>
            </a:r>
          </a:p>
          <a:p>
            <a:pPr lvl="1"/>
            <a:r>
              <a:rPr lang="en-US" dirty="0"/>
              <a:t>Percent of GISAID specimens that are variants of concern, by date of collection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4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AB40-BFF4-4A12-8A1D-6346B764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549"/>
            <a:ext cx="10515600" cy="994949"/>
          </a:xfrm>
        </p:spPr>
        <p:txBody>
          <a:bodyPr>
            <a:normAutofit fontScale="90000"/>
          </a:bodyPr>
          <a:lstStyle/>
          <a:p>
            <a:r>
              <a:rPr lang="en-US" dirty="0"/>
              <a:t>Volume of SARS-CoV-2 Specimens on GISAID by Sequencing Laboratory – Maryland,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914E2-71E1-4A3B-A220-05ED0BD5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8B296E4-D85D-4FC2-BDE3-CAB8BD245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602"/>
          <a:stretch/>
        </p:blipFill>
        <p:spPr>
          <a:xfrm>
            <a:off x="972946" y="1637554"/>
            <a:ext cx="8095709" cy="44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AE5B-1820-49D8-8601-5C9251B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42" y="285573"/>
            <a:ext cx="10515600" cy="994949"/>
          </a:xfrm>
        </p:spPr>
        <p:txBody>
          <a:bodyPr>
            <a:normAutofit fontScale="90000"/>
          </a:bodyPr>
          <a:lstStyle/>
          <a:p>
            <a:r>
              <a:rPr lang="en-US" dirty="0"/>
              <a:t>Prevalence of SARS-CoV-2 Lineages on GISAID by Week – Maryland,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E092A-722C-4C7B-9888-9652B50B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65E0D8DE-2EFA-492D-BFE4-8D6C008D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b="3476"/>
          <a:stretch/>
        </p:blipFill>
        <p:spPr>
          <a:xfrm>
            <a:off x="1080523" y="1594671"/>
            <a:ext cx="8743473" cy="43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77" y="21692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24" y="1673412"/>
            <a:ext cx="10454064" cy="41536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CDC-designated “variants of concern” and “variants of interest” now majority of sequenced SARS-CoV-2 specimens in Maryland</a:t>
            </a:r>
          </a:p>
          <a:p>
            <a:r>
              <a:rPr lang="en-US" dirty="0"/>
              <a:t>Exponential growth, primarily driven by B.1.1.7 (“UK Variant”)</a:t>
            </a:r>
          </a:p>
          <a:p>
            <a:r>
              <a:rPr lang="en-US" dirty="0"/>
              <a:t>Key points on B.1.1.7:</a:t>
            </a:r>
          </a:p>
          <a:p>
            <a:pPr lvl="1"/>
            <a:r>
              <a:rPr lang="en-US" dirty="0"/>
              <a:t>Increased transmissibility</a:t>
            </a:r>
          </a:p>
          <a:p>
            <a:pPr lvl="1"/>
            <a:r>
              <a:rPr lang="en-US" dirty="0"/>
              <a:t>Increased severity of illness</a:t>
            </a:r>
          </a:p>
          <a:p>
            <a:pPr lvl="1"/>
            <a:r>
              <a:rPr lang="en-US" dirty="0"/>
              <a:t>Vaccines offer comparable protection</a:t>
            </a:r>
          </a:p>
          <a:p>
            <a:r>
              <a:rPr lang="en-US" dirty="0"/>
              <a:t>Also Significant growth of B.1.526 and its descendants</a:t>
            </a:r>
          </a:p>
          <a:p>
            <a:pPr lvl="1"/>
            <a:r>
              <a:rPr lang="en-US" dirty="0"/>
              <a:t>Possible reduced effectiveness of vaccines</a:t>
            </a:r>
          </a:p>
          <a:p>
            <a:pPr lvl="1"/>
            <a:r>
              <a:rPr lang="en-US" dirty="0"/>
              <a:t>Possible reduced effectiveness of some treatments</a:t>
            </a:r>
          </a:p>
          <a:p>
            <a:pPr lvl="1"/>
            <a:r>
              <a:rPr lang="en-US" dirty="0"/>
              <a:t>No increased severity of illness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5CE6D-5C38-C543-B8AD-F8110668FDF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18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E69935-1645-437F-8273-9B382231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349"/>
            <a:ext cx="2627671" cy="2633548"/>
          </a:xfrm>
        </p:spPr>
        <p:txBody>
          <a:bodyPr/>
          <a:lstStyle/>
          <a:p>
            <a:r>
              <a:rPr lang="en-US" dirty="0"/>
              <a:t>Have a question?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93DAF0-5AC8-4A02-9FAD-9ADECD91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0" y="3229897"/>
            <a:ext cx="9240994" cy="870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Email MDH.IPCOVID@maryland.gov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0E9D7-6DB2-475F-887E-D24400E0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https://covid19.who.int/</a:t>
            </a:r>
            <a:r>
              <a:rPr lang="en-US" dirty="0"/>
              <a:t>  accessed 4/9/2021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69D22-4444-4A96-A44B-27D7C011F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1" y="1839686"/>
            <a:ext cx="11157573" cy="39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4/9/2021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0E1C3-1CB9-4CE1-9FC5-E09B4777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5" y="1435692"/>
            <a:ext cx="10986902" cy="36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375995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4/9/2021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670D0-F32F-4AFA-9525-41E057D1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536881"/>
            <a:ext cx="8735768" cy="47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373F9-A862-45C4-90FE-8DD38835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6735-0CC6-421C-9ECC-F1EC0D8BD9B0}"/>
              </a:ext>
            </a:extLst>
          </p:cNvPr>
          <p:cNvSpPr txBox="1"/>
          <p:nvPr/>
        </p:nvSpPr>
        <p:spPr>
          <a:xfrm>
            <a:off x="1600200" y="6447759"/>
            <a:ext cx="714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https://covid.cdc.gov/covid-data-tracker/#vaccinations</a:t>
            </a:r>
            <a:r>
              <a:rPr lang="en-US" dirty="0"/>
              <a:t> accessed 4/9/2021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C4B60-DC05-451B-8AB0-047A26B25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7" y="1520103"/>
            <a:ext cx="9603231" cy="464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4/9/2021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423,663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1,840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8,238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38,969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1,249 Up 33)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tests: 9,046,422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21.9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4.73%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3AA26-5677-4CA5-A2AA-F1225750F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46" y="1508977"/>
            <a:ext cx="7077134" cy="382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485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4/9/2021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F65C71-9AB8-4689-8037-B20BEFE60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CBCDD-9F96-4C0A-BF79-38FB5ABC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12" y="481337"/>
            <a:ext cx="10515600" cy="551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35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4/9/2021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816F5-B2DB-46E7-915F-72CC306E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5" y="239710"/>
            <a:ext cx="10378030" cy="59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201D35-0275-4E5F-8E16-7C550B069BAE}"/>
</file>

<file path=customXml/itemProps2.xml><?xml version="1.0" encoding="utf-8"?>
<ds:datastoreItem xmlns:ds="http://schemas.openxmlformats.org/officeDocument/2006/customXml" ds:itemID="{1DC365B3-00EF-4DF2-94F8-F8448D6176EB}"/>
</file>

<file path=customXml/itemProps3.xml><?xml version="1.0" encoding="utf-8"?>
<ds:datastoreItem xmlns:ds="http://schemas.openxmlformats.org/officeDocument/2006/customXml" ds:itemID="{3591FCCF-BEB6-45DA-A485-7E7789537A0A}"/>
</file>

<file path=customXml/itemProps4.xml><?xml version="1.0" encoding="utf-8"?>
<ds:datastoreItem xmlns:ds="http://schemas.openxmlformats.org/officeDocument/2006/customXml" ds:itemID="{1DC365B3-00EF-4DF2-94F8-F8448D6176EB}"/>
</file>

<file path=docProps/app.xml><?xml version="1.0" encoding="utf-8"?>
<Properties xmlns="http://schemas.openxmlformats.org/officeDocument/2006/extended-properties" xmlns:vt="http://schemas.openxmlformats.org/officeDocument/2006/docPropsVTypes">
  <TotalTime>22173</TotalTime>
  <Words>765</Words>
  <Application>Microsoft Office PowerPoint</Application>
  <PresentationFormat>Widescreen</PresentationFormat>
  <Paragraphs>127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US Case Counts and Rates</vt:lpstr>
      <vt:lpstr>Number of Cases Reported in the USA, by Day</vt:lpstr>
      <vt:lpstr>COVID-19 Vaccinations in the United States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Maryland Vaccine Dashboard</vt:lpstr>
      <vt:lpstr>Maryland Influenza Epi Update</vt:lpstr>
      <vt:lpstr>PowerPoint Presentation</vt:lpstr>
      <vt:lpstr>CDC  Updates </vt:lpstr>
      <vt:lpstr>CDC: Domestic Travel During COVID-19</vt:lpstr>
      <vt:lpstr>CDC: International Travel During COVID-19</vt:lpstr>
      <vt:lpstr>CDC: International Travel During COVID-19</vt:lpstr>
      <vt:lpstr>Lineages of Published Sequenced Maryland SARS-CoV-2 Specimens</vt:lpstr>
      <vt:lpstr>Background</vt:lpstr>
      <vt:lpstr>Tracking Variants of Concern in Maryland</vt:lpstr>
      <vt:lpstr>Data and Methods</vt:lpstr>
      <vt:lpstr>Volume of SARS-CoV-2 Specimens on GISAID by Sequencing Laboratory – Maryland, 2021</vt:lpstr>
      <vt:lpstr>Prevalence of SARS-CoV-2 Lineages on GISAID by Week – Maryland, 2021</vt:lpstr>
      <vt:lpstr>Key Points</vt:lpstr>
      <vt:lpstr>Have a question?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813</cp:revision>
  <cp:lastPrinted>2020-02-04T16:27:31Z</cp:lastPrinted>
  <dcterms:created xsi:type="dcterms:W3CDTF">2018-02-09T13:05:01Z</dcterms:created>
  <dcterms:modified xsi:type="dcterms:W3CDTF">2021-04-09T13:36:07Z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