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13" r:id="rId3"/>
    <p:sldId id="339" r:id="rId4"/>
    <p:sldId id="340" r:id="rId5"/>
    <p:sldId id="342" r:id="rId6"/>
    <p:sldId id="363" r:id="rId7"/>
    <p:sldId id="370" r:id="rId8"/>
    <p:sldId id="371" r:id="rId9"/>
    <p:sldId id="372" r:id="rId10"/>
    <p:sldId id="365" r:id="rId11"/>
    <p:sldId id="369" r:id="rId12"/>
    <p:sldId id="364" r:id="rId13"/>
    <p:sldId id="368" r:id="rId14"/>
    <p:sldId id="366" r:id="rId15"/>
    <p:sldId id="367" r:id="rId16"/>
    <p:sldId id="297" r:id="rId17"/>
    <p:sldId id="27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3" d="100"/>
          <a:sy n="63" d="100"/>
        </p:scale>
        <p:origin x="16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need-extra-precautions/hiv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medical-devices/personal-protective-equipment-infection-control/n95-respirators-and-surgical-masks-face-mask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edrxiv.org/content/10.1101/2020.03.30.20047365v1.full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ppe-strategy/index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epa.gov/pesticide-registration/list-n-disinfectants-use-against-sars-cov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April 24,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 about testing asymptomatic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negative test does not rule out COVID infection at a later date</a:t>
            </a:r>
          </a:p>
          <a:p>
            <a:pPr lvl="1"/>
            <a:r>
              <a:rPr lang="en-US" dirty="0"/>
              <a:t>Negative patients need to be re-tested if/when they develop symptoms</a:t>
            </a:r>
          </a:p>
          <a:p>
            <a:pPr lvl="1"/>
            <a:r>
              <a:rPr lang="en-US" dirty="0"/>
              <a:t>Negative patients may have asymptomatic infection after the date of test</a:t>
            </a:r>
          </a:p>
          <a:p>
            <a:r>
              <a:rPr lang="en-US" dirty="0"/>
              <a:t>Role of asymptomatic or pre-symptomatic shedding in transmission is unknown</a:t>
            </a:r>
          </a:p>
          <a:p>
            <a:r>
              <a:rPr lang="en-US" dirty="0"/>
              <a:t>Testing asymptomatic people is not a priority for laboratories, and is not recommended by providers</a:t>
            </a:r>
          </a:p>
          <a:p>
            <a:r>
              <a:rPr lang="en-US" dirty="0"/>
              <a:t>Not recommended to allow people to come to an appointment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3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A011-6C91-44A2-A277-EB8E64A2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and HIV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2D81-1FFB-4F59-90CD-9797410CA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Risks of infection with COVID-19 in HIV + people are unknown</a:t>
            </a:r>
          </a:p>
          <a:p>
            <a:r>
              <a:rPr lang="en-US" dirty="0"/>
              <a:t>Immunosuppression is a documented risk factor for more severe disease</a:t>
            </a:r>
          </a:p>
          <a:p>
            <a:pPr lvl="1"/>
            <a:r>
              <a:rPr lang="en-US" dirty="0"/>
              <a:t>Low CD4 count</a:t>
            </a:r>
          </a:p>
          <a:p>
            <a:pPr lvl="1"/>
            <a:r>
              <a:rPr lang="en-US" dirty="0"/>
              <a:t>People with HIV who are not on ART</a:t>
            </a:r>
          </a:p>
          <a:p>
            <a:r>
              <a:rPr lang="en-US" dirty="0"/>
              <a:t>People with HIV should practice standard preventive measures</a:t>
            </a:r>
          </a:p>
          <a:p>
            <a:pPr lvl="1"/>
            <a:r>
              <a:rPr lang="en-US" dirty="0"/>
              <a:t>Social distancing</a:t>
            </a:r>
          </a:p>
          <a:p>
            <a:pPr lvl="1"/>
            <a:r>
              <a:rPr lang="en-US" dirty="0"/>
              <a:t>Hand hygiene</a:t>
            </a:r>
          </a:p>
          <a:p>
            <a:pPr lvl="1"/>
            <a:r>
              <a:rPr lang="en-US" dirty="0"/>
              <a:t>Public masking</a:t>
            </a:r>
          </a:p>
          <a:p>
            <a:pPr lvl="1"/>
            <a:r>
              <a:rPr lang="en-US" dirty="0"/>
              <a:t>Keep taking all prescribed medicines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8DFFF-EA02-495A-8767-9E22D9F9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12CAE-C10C-443A-A425-F1067A655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F7738-4D08-4CC8-9BC6-2A85DDFDC746}"/>
              </a:ext>
            </a:extLst>
          </p:cNvPr>
          <p:cNvSpPr txBox="1"/>
          <p:nvPr/>
        </p:nvSpPr>
        <p:spPr>
          <a:xfrm>
            <a:off x="1282148" y="6311312"/>
            <a:ext cx="753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2"/>
              </a:rPr>
              <a:t>https://www.cdc.gov/coronavirus/2019-ncov/need-extra-precautions/hiv.html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1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mask vs N95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N-95 Filters airborne particles (as small as 0.3 microns)</a:t>
            </a:r>
          </a:p>
          <a:p>
            <a:pPr lvl="1"/>
            <a:r>
              <a:rPr lang="en-US" dirty="0"/>
              <a:t>Not recommended for the general public</a:t>
            </a:r>
          </a:p>
          <a:p>
            <a:pPr lvl="1"/>
            <a:r>
              <a:rPr lang="en-US" dirty="0"/>
              <a:t>Not comfortable</a:t>
            </a:r>
          </a:p>
          <a:p>
            <a:pPr lvl="1"/>
            <a:r>
              <a:rPr lang="en-US" dirty="0"/>
              <a:t>Requires fit -testing</a:t>
            </a:r>
          </a:p>
          <a:p>
            <a:r>
              <a:rPr lang="en-US" dirty="0"/>
              <a:t>Surgical mask will catch most droplets</a:t>
            </a:r>
          </a:p>
          <a:p>
            <a:pPr lvl="1"/>
            <a:r>
              <a:rPr lang="en-US" dirty="0"/>
              <a:t>Large-particle droplets, splashes, sprays that may contain germs </a:t>
            </a:r>
          </a:p>
          <a:p>
            <a:pPr lvl="1"/>
            <a:r>
              <a:rPr lang="en-US" dirty="0"/>
              <a:t>Blocks droplets and fluids from outside sources</a:t>
            </a:r>
          </a:p>
          <a:p>
            <a:pPr lvl="1"/>
            <a:r>
              <a:rPr lang="en-US" dirty="0"/>
              <a:t>Contains droplets from the wearer too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8855" y="6088124"/>
            <a:ext cx="696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https://www.fda.gov/medical-devices/personal-protective-equipment-infection-control/n95-respirators-and-surgical-masks-face-masks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5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PCR testing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48" y="1825625"/>
            <a:ext cx="4980107" cy="4351338"/>
          </a:xfrm>
        </p:spPr>
        <p:txBody>
          <a:bodyPr/>
          <a:lstStyle/>
          <a:p>
            <a:r>
              <a:rPr lang="en-US" dirty="0"/>
              <a:t>Detects viral RNA in the nose</a:t>
            </a:r>
          </a:p>
          <a:p>
            <a:r>
              <a:rPr lang="en-US" dirty="0"/>
              <a:t>May or may not indicate active infection</a:t>
            </a:r>
          </a:p>
          <a:p>
            <a:r>
              <a:rPr lang="en-US" dirty="0"/>
              <a:t>Viral shedding can be intermittent</a:t>
            </a:r>
          </a:p>
          <a:p>
            <a:r>
              <a:rPr lang="en-US" dirty="0"/>
              <a:t>Detects current or recent infection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5" y="1396497"/>
            <a:ext cx="5961973" cy="44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diagnostic tool</a:t>
            </a:r>
          </a:p>
          <a:p>
            <a:r>
              <a:rPr lang="en-US" dirty="0"/>
              <a:t>May help identify people who have recovered from COVID-19</a:t>
            </a:r>
          </a:p>
          <a:p>
            <a:r>
              <a:rPr lang="en-US" dirty="0"/>
              <a:t>Unknown if antibodies confer immunity</a:t>
            </a:r>
          </a:p>
          <a:p>
            <a:r>
              <a:rPr lang="en-US" dirty="0"/>
              <a:t>Not all people who have recovered from COVID-19 have antibodies</a:t>
            </a:r>
          </a:p>
          <a:p>
            <a:r>
              <a:rPr lang="en-US" dirty="0"/>
              <a:t>Some tests may detect antibodies to some human coronaviruses</a:t>
            </a:r>
          </a:p>
          <a:p>
            <a:r>
              <a:rPr lang="en-US" dirty="0"/>
              <a:t>Lots of tests out there, but only 4 have gotten FDA emergency use authorization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4856-B04B-0B4E-AA97-FC7234DC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antibody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78B6-CAAA-9647-ADBA-A57FBBDE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60" y="1650027"/>
            <a:ext cx="593217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Chinese study in </a:t>
            </a:r>
            <a:r>
              <a:rPr lang="en-US" dirty="0" err="1"/>
              <a:t>medRxiv</a:t>
            </a:r>
            <a:r>
              <a:rPr lang="en-US" dirty="0"/>
              <a:t> (not peer-reviewed)</a:t>
            </a:r>
          </a:p>
          <a:p>
            <a:pPr lvl="1"/>
            <a:r>
              <a:rPr lang="en-US" dirty="0"/>
              <a:t>175 recovered COVID-19+ patients with mild symptoms</a:t>
            </a:r>
          </a:p>
          <a:p>
            <a:pPr lvl="1"/>
            <a:r>
              <a:rPr lang="en-US" dirty="0"/>
              <a:t>Neutralizing Ab did not x-react w/ SARS-</a:t>
            </a:r>
            <a:r>
              <a:rPr lang="en-US" dirty="0" err="1"/>
              <a:t>Cov</a:t>
            </a:r>
            <a:endParaRPr lang="en-US" dirty="0"/>
          </a:p>
          <a:p>
            <a:pPr lvl="1"/>
            <a:r>
              <a:rPr lang="en-US" dirty="0"/>
              <a:t>SARS-CoV-2 Ab detected 10-15d after onset </a:t>
            </a:r>
          </a:p>
          <a:p>
            <a:pPr lvl="1"/>
            <a:r>
              <a:rPr lang="en-US" dirty="0"/>
              <a:t>10/175 (5.7%) had undetectable levels of Ab </a:t>
            </a:r>
            <a:r>
              <a:rPr lang="en-US" dirty="0">
                <a:sym typeface="Wingdings" pitchFamily="2" charset="2"/>
              </a:rPr>
              <a:t> still undetectable 2 weeks later</a:t>
            </a:r>
          </a:p>
          <a:p>
            <a:pPr lvl="1"/>
            <a:r>
              <a:rPr lang="en-US" dirty="0">
                <a:sym typeface="Wingdings" pitchFamily="2" charset="2"/>
              </a:rPr>
              <a:t>30% overall had very low levels of Ab</a:t>
            </a:r>
          </a:p>
          <a:p>
            <a:pPr lvl="1"/>
            <a:r>
              <a:rPr lang="en-US" dirty="0">
                <a:sym typeface="Wingdings" pitchFamily="2" charset="2"/>
              </a:rPr>
              <a:t>Does not answer question of whether these Ab provide immunity or whether people w/o Ab response are vulnerable to re-infection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6E564-5CB3-DC46-90F2-806EC5EA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0FC9D-3D7C-F345-B1F7-58A4EFA03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F38CE-99FC-9D46-849D-B4C0FE9952A9}"/>
              </a:ext>
            </a:extLst>
          </p:cNvPr>
          <p:cNvSpPr txBox="1"/>
          <p:nvPr/>
        </p:nvSpPr>
        <p:spPr>
          <a:xfrm>
            <a:off x="2351336" y="5850234"/>
            <a:ext cx="547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Wu et al. Neutralizing antibody responses to SARS-CoV-2 in a COVID-19 recovered patient cohort and their implications.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22D0E-E303-3244-A839-B9EA40176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930" y="2254852"/>
            <a:ext cx="2858770" cy="27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EPA List N Disinfectants with COVID-19 claim </a:t>
            </a:r>
            <a:r>
              <a:rPr lang="en-US" sz="2000" dirty="0">
                <a:hlinkClick r:id="rId7"/>
              </a:rPr>
              <a:t>https://www.epa.gov/pesticide-registration/list-n-disinfectants-use-against-sars-cov-2</a:t>
            </a:r>
            <a:endParaRPr lang="en-US" sz="2000" dirty="0"/>
          </a:p>
          <a:p>
            <a:r>
              <a:rPr lang="en-US" sz="2000" dirty="0"/>
              <a:t>Conserving PPE </a:t>
            </a:r>
            <a:r>
              <a:rPr lang="en-US" sz="2000" dirty="0">
                <a:hlinkClick r:id="rId8"/>
              </a:rPr>
              <a:t>https://www.cdc.gov/coronavirus/2019-ncov/hcp/ppe-strategy/index.html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7" y="2659116"/>
            <a:ext cx="72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Asymptomatic testing</a:t>
            </a:r>
          </a:p>
          <a:p>
            <a:r>
              <a:rPr lang="en-US" dirty="0"/>
              <a:t>Types of masks</a:t>
            </a:r>
          </a:p>
          <a:p>
            <a:r>
              <a:rPr lang="en-US" dirty="0"/>
              <a:t>Antibody tests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B54DF-DC87-412A-8402-E9472E3D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07" y="1644589"/>
            <a:ext cx="11447307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703797" cy="4585665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/>
              <a:t>828,441 Confirmed Cases</a:t>
            </a:r>
          </a:p>
          <a:p>
            <a:r>
              <a:rPr lang="en-US" sz="11200" dirty="0"/>
              <a:t>46,379 total deaths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April 24th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175C3-0D2D-4FB3-92A6-F3C05F7F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188" y="1965815"/>
            <a:ext cx="6775173" cy="31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73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April 24,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688934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16,616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879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723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3,618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141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Negative tests 68,100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734BF-778F-4D45-B72D-554779F8D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96" y="1523484"/>
            <a:ext cx="6193711" cy="43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3DC73-4083-4EB2-9EE1-F3688F67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3C7A1-FDC1-4185-93F6-3622C8E0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CF645-E7C8-48ED-BCEF-ED36802F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111317"/>
            <a:ext cx="9278112" cy="61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0B612-FB6E-4778-93E2-CD62C21A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4" y="654109"/>
            <a:ext cx="8898172" cy="59641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B7432-A93C-420D-AEC7-5557B686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F0651-242F-4FAA-9AB3-2A0C827AEF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9D99B-FE4B-49DE-8329-6499C774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322C6-BEE4-4A12-A202-BCBC22C29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D8CD3-58C4-42F8-ACAF-D977BDA4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705681"/>
            <a:ext cx="7954617" cy="55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8CBAB-3851-4677-87A5-878272EF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5B0EA-E19C-425B-A39A-E6E1ACE2C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0F71B-11EA-494F-B740-5A37322A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2" y="705680"/>
            <a:ext cx="8259417" cy="57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C27575D-630C-4CD3-A6C2-C95A8798BC3A}"/>
</file>

<file path=customXml/itemProps2.xml><?xml version="1.0" encoding="utf-8"?>
<ds:datastoreItem xmlns:ds="http://schemas.openxmlformats.org/officeDocument/2006/customXml" ds:itemID="{EF4F1CE8-7841-46A4-8191-5EEF96A604B3}"/>
</file>

<file path=customXml/itemProps3.xml><?xml version="1.0" encoding="utf-8"?>
<ds:datastoreItem xmlns:ds="http://schemas.openxmlformats.org/officeDocument/2006/customXml" ds:itemID="{CD5F6C21-8547-4CF7-911C-6C2DFE2B4467}"/>
</file>

<file path=customXml/itemProps4.xml><?xml version="1.0" encoding="utf-8"?>
<ds:datastoreItem xmlns:ds="http://schemas.openxmlformats.org/officeDocument/2006/customXml" ds:itemID="{4B7FD919-A856-49E3-9DFA-ADF2AD7CB259}"/>
</file>

<file path=docProps/app.xml><?xml version="1.0" encoding="utf-8"?>
<Properties xmlns="http://schemas.openxmlformats.org/officeDocument/2006/extended-properties" xmlns:vt="http://schemas.openxmlformats.org/officeDocument/2006/docPropsVTypes">
  <TotalTime>8515</TotalTime>
  <Words>664</Words>
  <Application>Microsoft Office PowerPoint</Application>
  <PresentationFormat>Widescreen</PresentationFormat>
  <Paragraphs>110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PowerPoint Presentation</vt:lpstr>
      <vt:lpstr>PowerPoint Presentation</vt:lpstr>
      <vt:lpstr>PowerPoint Presentation</vt:lpstr>
      <vt:lpstr>PowerPoint Presentation</vt:lpstr>
      <vt:lpstr>Notes about testing asymptomatic people</vt:lpstr>
      <vt:lpstr>COVID-19 and HIV infection</vt:lpstr>
      <vt:lpstr>Surgical mask vs N95</vt:lpstr>
      <vt:lpstr>PCR testing </vt:lpstr>
      <vt:lpstr>Antibody testing</vt:lpstr>
      <vt:lpstr>SARS-CoV-2 antibody responses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300</cp:revision>
  <cp:lastPrinted>2020-02-04T16:27:31Z</cp:lastPrinted>
  <dcterms:created xsi:type="dcterms:W3CDTF">2018-02-09T13:05:01Z</dcterms:created>
  <dcterms:modified xsi:type="dcterms:W3CDTF">2020-04-24T13:03:04Z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cc175e8d-2fe2-4aeb-a59c-d7aedbfc73b2</vt:lpwstr>
  </property>
</Properties>
</file>