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313" r:id="rId3"/>
    <p:sldId id="339" r:id="rId4"/>
    <p:sldId id="1200" r:id="rId5"/>
    <p:sldId id="340" r:id="rId6"/>
    <p:sldId id="674" r:id="rId7"/>
    <p:sldId id="1190" r:id="rId8"/>
    <p:sldId id="1075" r:id="rId9"/>
    <p:sldId id="342" r:id="rId10"/>
    <p:sldId id="682" r:id="rId11"/>
    <p:sldId id="634" r:id="rId12"/>
    <p:sldId id="374" r:id="rId13"/>
    <p:sldId id="681" r:id="rId14"/>
    <p:sldId id="967" r:id="rId15"/>
    <p:sldId id="1157" r:id="rId16"/>
    <p:sldId id="1158" r:id="rId17"/>
    <p:sldId id="1191" r:id="rId18"/>
    <p:sldId id="1192" r:id="rId19"/>
    <p:sldId id="1193" r:id="rId20"/>
    <p:sldId id="1194" r:id="rId21"/>
    <p:sldId id="1195" r:id="rId22"/>
    <p:sldId id="1196" r:id="rId23"/>
    <p:sldId id="1197" r:id="rId24"/>
    <p:sldId id="1198" r:id="rId25"/>
    <p:sldId id="1199" r:id="rId26"/>
    <p:sldId id="1187"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Perlmutter" initials="RP" lastIdx="1" clrIdx="0">
    <p:extLst>
      <p:ext uri="{19B8F6BF-5375-455C-9EA6-DF929625EA0E}">
        <p15:presenceInfo xmlns:p15="http://schemas.microsoft.com/office/powerpoint/2012/main" userId="S-1-5-21-3319432526-1753839183-2002525808-7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810"/>
    <a:srgbClr val="F94DE0"/>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87350" autoAdjust="0"/>
  </p:normalViewPr>
  <p:slideViewPr>
    <p:cSldViewPr snapToGrid="0" snapToObjects="1">
      <p:cViewPr varScale="1">
        <p:scale>
          <a:sx n="65" d="100"/>
          <a:sy n="65" d="100"/>
        </p:scale>
        <p:origin x="100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80779F-2152-C84C-A2C2-FD36C5CC5AAE}" type="datetimeFigureOut">
              <a:rPr lang="en-US" smtClean="0"/>
              <a:t>4/16/2021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8579C-EAC7-0B4D-AE5F-5E3A5B26F7DD}" type="slidenum">
              <a:rPr lang="en-US" smtClean="0"/>
              <a:t>‹#›</a:t>
            </a:fld>
            <a:endParaRPr lang="en-US" dirty="0"/>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a:t>
            </a:fld>
            <a:endParaRPr lang="en-US" dirty="0"/>
          </a:p>
        </p:txBody>
      </p:sp>
    </p:spTree>
    <p:extLst>
      <p:ext uri="{BB962C8B-B14F-4D97-AF65-F5344CB8AC3E}">
        <p14:creationId xmlns:p14="http://schemas.microsoft.com/office/powerpoint/2010/main" val="10545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a:t>
            </a:fld>
            <a:endParaRPr lang="en-US" dirty="0"/>
          </a:p>
        </p:txBody>
      </p:sp>
    </p:spTree>
    <p:extLst>
      <p:ext uri="{BB962C8B-B14F-4D97-AF65-F5344CB8AC3E}">
        <p14:creationId xmlns:p14="http://schemas.microsoft.com/office/powerpoint/2010/main" val="237059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a:t>
            </a:fld>
            <a:endParaRPr lang="en-US" dirty="0"/>
          </a:p>
        </p:txBody>
      </p:sp>
    </p:spTree>
    <p:extLst>
      <p:ext uri="{BB962C8B-B14F-4D97-AF65-F5344CB8AC3E}">
        <p14:creationId xmlns:p14="http://schemas.microsoft.com/office/powerpoint/2010/main" val="272370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5</a:t>
            </a:fld>
            <a:endParaRPr lang="en-US" dirty="0"/>
          </a:p>
        </p:txBody>
      </p:sp>
    </p:spTree>
    <p:extLst>
      <p:ext uri="{BB962C8B-B14F-4D97-AF65-F5344CB8AC3E}">
        <p14:creationId xmlns:p14="http://schemas.microsoft.com/office/powerpoint/2010/main" val="74779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10"/>
          </p:nvPr>
        </p:nvSpPr>
        <p:spPr/>
        <p:txBody>
          <a:bodyPr/>
          <a:lstStyle/>
          <a:p>
            <a:fld id="{C368579C-EAC7-0B4D-AE5F-5E3A5B26F7DD}" type="slidenum">
              <a:rPr lang="en-US" smtClean="0"/>
              <a:t>9</a:t>
            </a:fld>
            <a:endParaRPr lang="en-US" dirty="0"/>
          </a:p>
        </p:txBody>
      </p:sp>
    </p:spTree>
    <p:extLst>
      <p:ext uri="{BB962C8B-B14F-4D97-AF65-F5344CB8AC3E}">
        <p14:creationId xmlns:p14="http://schemas.microsoft.com/office/powerpoint/2010/main" val="934366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771F8B-A6AA-4C49-A351-1C54F3623C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73" r="1406"/>
          <a:stretch/>
        </p:blipFill>
        <p:spPr>
          <a:xfrm>
            <a:off x="0" y="-314075"/>
            <a:ext cx="12192000" cy="7486149"/>
          </a:xfrm>
          <a:prstGeom prst="rect">
            <a:avLst/>
          </a:prstGeom>
        </p:spPr>
      </p:pic>
      <p:sp>
        <p:nvSpPr>
          <p:cNvPr id="4" name="Rectangle 3">
            <a:extLst>
              <a:ext uri="{FF2B5EF4-FFF2-40B4-BE49-F238E27FC236}">
                <a16:creationId xmlns:a16="http://schemas.microsoft.com/office/drawing/2014/main" id="{FA960F7A-981E-2849-A4A6-FFB20B3D6491}"/>
              </a:ext>
            </a:extLst>
          </p:cNvPr>
          <p:cNvSpPr/>
          <p:nvPr userDrawn="1"/>
        </p:nvSpPr>
        <p:spPr>
          <a:xfrm>
            <a:off x="0" y="1705295"/>
            <a:ext cx="12192000" cy="426883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4261"/>
          <a:stretch/>
        </p:blipFill>
        <p:spPr>
          <a:xfrm>
            <a:off x="-610" y="1701110"/>
            <a:ext cx="12191998" cy="105420"/>
          </a:xfrm>
          <a:prstGeom prst="rect">
            <a:avLst/>
          </a:prstGeom>
          <a:ln>
            <a:noFill/>
          </a:ln>
        </p:spPr>
      </p:pic>
      <p:pic>
        <p:nvPicPr>
          <p:cNvPr id="10" name="Picture 9">
            <a:extLst>
              <a:ext uri="{FF2B5EF4-FFF2-40B4-BE49-F238E27FC236}">
                <a16:creationId xmlns:a16="http://schemas.microsoft.com/office/drawing/2014/main" id="{BEC69780-856D-8549-AC32-E37E32DB0D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6281"/>
          <a:stretch/>
        </p:blipFill>
        <p:spPr>
          <a:xfrm>
            <a:off x="-612" y="5953810"/>
            <a:ext cx="12192000" cy="60959"/>
          </a:xfrm>
          <a:prstGeom prst="rect">
            <a:avLst/>
          </a:prstGeom>
        </p:spPr>
      </p:pic>
      <p:sp>
        <p:nvSpPr>
          <p:cNvPr id="12" name="Rectangle 11">
            <a:extLst>
              <a:ext uri="{FF2B5EF4-FFF2-40B4-BE49-F238E27FC236}">
                <a16:creationId xmlns:a16="http://schemas.microsoft.com/office/drawing/2014/main" id="{EF033F58-E2FE-0347-BD76-12FAE70FF602}"/>
              </a:ext>
            </a:extLst>
          </p:cNvPr>
          <p:cNvSpPr/>
          <p:nvPr userDrawn="1"/>
        </p:nvSpPr>
        <p:spPr>
          <a:xfrm>
            <a:off x="-612" y="1806530"/>
            <a:ext cx="12192612" cy="414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3694" y="2645487"/>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210379"/>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777462"/>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77076" y="266296"/>
            <a:ext cx="1636624" cy="1321651"/>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10" name="Shape 99">
            <a:extLst>
              <a:ext uri="{FF2B5EF4-FFF2-40B4-BE49-F238E27FC236}">
                <a16:creationId xmlns:a16="http://schemas.microsoft.com/office/drawing/2014/main"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a16="http://schemas.microsoft.com/office/drawing/2014/main"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a16="http://schemas.microsoft.com/office/drawing/2014/main" id="{1373610A-5E58-E749-8E27-85C5693283B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oronavirus.maryland.gov/#Vaccin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hpa.health.maryland.gov/influenza/Pages/flu-dashboard.aspx"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vid19.who.i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coronavirus/2019-ncov/cases-updates/cases-in-u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ovid.cdc.gov/covid-data-tracker/#trends_dailytrendscas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dc.gov/coronavirus/2019-ncov/cases-updates/variant-proportion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ovid.cdc.gov/covid-data-tracker/#vaccination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health.maryland.gov/coronavir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a:xfrm>
            <a:off x="1524000" y="2239347"/>
            <a:ext cx="9144000" cy="1629551"/>
          </a:xfrm>
        </p:spPr>
        <p:txBody>
          <a:bodyPr>
            <a:normAutofit fontScale="90000"/>
          </a:bodyPr>
          <a:lstStyle/>
          <a:p>
            <a:r>
              <a:rPr lang="en-US" dirty="0"/>
              <a:t>Maryland Situation Update on </a:t>
            </a:r>
            <a:br>
              <a:rPr lang="en-US" dirty="0"/>
            </a:br>
            <a:r>
              <a:rPr lang="en-US" dirty="0"/>
              <a:t>Coronavirus Disease (COVID-19)</a:t>
            </a:r>
            <a:br>
              <a:rPr lang="en-US" dirty="0"/>
            </a:br>
            <a:r>
              <a:rPr lang="en-US" dirty="0"/>
              <a:t>for BHA</a:t>
            </a:r>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4000" y="3999722"/>
            <a:ext cx="9144000" cy="1169437"/>
          </a:xfrm>
        </p:spPr>
        <p:txBody>
          <a:bodyPr>
            <a:normAutofit/>
          </a:bodyPr>
          <a:lstStyle/>
          <a:p>
            <a:pPr lvl="0"/>
            <a:r>
              <a:rPr lang="en-US" sz="2100" dirty="0"/>
              <a:t>Maryland Department of Health</a:t>
            </a:r>
          </a:p>
          <a:p>
            <a:pPr lvl="0"/>
            <a:r>
              <a:rPr lang="en-US" sz="2100" dirty="0"/>
              <a:t>Infectious Disease Epidemiology and Outbreak Response Bureau</a:t>
            </a:r>
          </a:p>
        </p:txBody>
      </p:sp>
      <p:sp>
        <p:nvSpPr>
          <p:cNvPr id="4" name="Text Placeholder 3">
            <a:extLst>
              <a:ext uri="{FF2B5EF4-FFF2-40B4-BE49-F238E27FC236}">
                <a16:creationId xmlns:a16="http://schemas.microsoft.com/office/drawing/2014/main" id="{0DBA006E-C594-466C-BCBE-4496AED2A4B4}"/>
              </a:ext>
            </a:extLst>
          </p:cNvPr>
          <p:cNvSpPr>
            <a:spLocks noGrp="1"/>
          </p:cNvSpPr>
          <p:nvPr>
            <p:ph type="body" sz="quarter" idx="11"/>
          </p:nvPr>
        </p:nvSpPr>
        <p:spPr>
          <a:xfrm>
            <a:off x="1604010" y="4899990"/>
            <a:ext cx="9144000" cy="366713"/>
          </a:xfrm>
        </p:spPr>
        <p:txBody>
          <a:bodyPr>
            <a:normAutofit fontScale="92500" lnSpcReduction="10000"/>
          </a:bodyPr>
          <a:lstStyle/>
          <a:p>
            <a:r>
              <a:rPr lang="en-US" dirty="0"/>
              <a:t>April 16, 2021</a:t>
            </a:r>
          </a:p>
        </p:txBody>
      </p:sp>
    </p:spTree>
    <p:extLst>
      <p:ext uri="{BB962C8B-B14F-4D97-AF65-F5344CB8AC3E}">
        <p14:creationId xmlns:p14="http://schemas.microsoft.com/office/powerpoint/2010/main" val="39641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461B-BBD7-4017-B2D9-16D5C0859F2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215798B2-BCA3-4F20-B988-1375E47CAF16}"/>
              </a:ext>
            </a:extLst>
          </p:cNvPr>
          <p:cNvSpPr>
            <a:spLocks noGrp="1"/>
          </p:cNvSpPr>
          <p:nvPr>
            <p:ph type="sldNum" sz="quarter" idx="12"/>
          </p:nvPr>
        </p:nvSpPr>
        <p:spPr/>
        <p:txBody>
          <a:bodyPr/>
          <a:lstStyle/>
          <a:p>
            <a:fld id="{D275CE6D-5C38-C543-B8AD-F8110668FDF9}" type="slidenum">
              <a:rPr lang="en-US" smtClean="0"/>
              <a:pPr/>
              <a:t>10</a:t>
            </a:fld>
            <a:endParaRPr lang="en-US" dirty="0"/>
          </a:p>
        </p:txBody>
      </p:sp>
      <p:sp>
        <p:nvSpPr>
          <p:cNvPr id="5" name="Text Placeholder 4">
            <a:extLst>
              <a:ext uri="{FF2B5EF4-FFF2-40B4-BE49-F238E27FC236}">
                <a16:creationId xmlns:a16="http://schemas.microsoft.com/office/drawing/2014/main" id="{68E7B4FD-5E64-4B56-94D2-06B4933146D9}"/>
              </a:ext>
            </a:extLst>
          </p:cNvPr>
          <p:cNvSpPr>
            <a:spLocks noGrp="1"/>
          </p:cNvSpPr>
          <p:nvPr>
            <p:ph type="body" sz="quarter" idx="13"/>
          </p:nvPr>
        </p:nvSpPr>
        <p:spPr/>
        <p:txBody>
          <a:bodyPr/>
          <a:lstStyle/>
          <a:p>
            <a:endParaRPr lang="en-US" dirty="0"/>
          </a:p>
        </p:txBody>
      </p:sp>
      <p:sp>
        <p:nvSpPr>
          <p:cNvPr id="12" name="Content Placeholder 11">
            <a:extLst>
              <a:ext uri="{FF2B5EF4-FFF2-40B4-BE49-F238E27FC236}">
                <a16:creationId xmlns:a16="http://schemas.microsoft.com/office/drawing/2014/main" id="{81EFE071-6E82-434C-8E51-A86795EC81DE}"/>
              </a:ext>
            </a:extLst>
          </p:cNvPr>
          <p:cNvSpPr>
            <a:spLocks noGrp="1"/>
          </p:cNvSpPr>
          <p:nvPr>
            <p:ph idx="1"/>
          </p:nvPr>
        </p:nvSpPr>
        <p:spPr/>
        <p:txBody>
          <a:bodyPr/>
          <a:lstStyle/>
          <a:p>
            <a:endParaRPr lang="en-US" dirty="0"/>
          </a:p>
        </p:txBody>
      </p:sp>
      <p:sp>
        <p:nvSpPr>
          <p:cNvPr id="7" name="TextBox 6">
            <a:extLst>
              <a:ext uri="{FF2B5EF4-FFF2-40B4-BE49-F238E27FC236}">
                <a16:creationId xmlns:a16="http://schemas.microsoft.com/office/drawing/2014/main" id="{6C55609B-FB5F-4EB5-842C-55F47138D8A1}"/>
              </a:ext>
            </a:extLst>
          </p:cNvPr>
          <p:cNvSpPr txBox="1"/>
          <p:nvPr/>
        </p:nvSpPr>
        <p:spPr>
          <a:xfrm>
            <a:off x="3269293" y="6495978"/>
            <a:ext cx="4475969" cy="369332"/>
          </a:xfrm>
          <a:prstGeom prst="rect">
            <a:avLst/>
          </a:prstGeom>
          <a:noFill/>
        </p:spPr>
        <p:txBody>
          <a:bodyPr wrap="none" rtlCol="0">
            <a:spAutoFit/>
          </a:bodyPr>
          <a:lstStyle/>
          <a:p>
            <a:r>
              <a:rPr lang="en-US" dirty="0">
                <a:hlinkClick r:id="rId2"/>
              </a:rPr>
              <a:t>https://coronavirus.maryland.gov/</a:t>
            </a:r>
            <a:r>
              <a:rPr lang="en-US" dirty="0"/>
              <a:t> 4/16/2021</a:t>
            </a:r>
          </a:p>
        </p:txBody>
      </p:sp>
      <p:pic>
        <p:nvPicPr>
          <p:cNvPr id="6" name="Picture 5">
            <a:extLst>
              <a:ext uri="{FF2B5EF4-FFF2-40B4-BE49-F238E27FC236}">
                <a16:creationId xmlns:a16="http://schemas.microsoft.com/office/drawing/2014/main" id="{02631F71-FC77-4023-9C0D-EEC2FA17E3E6}"/>
              </a:ext>
            </a:extLst>
          </p:cNvPr>
          <p:cNvPicPr>
            <a:picLocks noChangeAspect="1"/>
          </p:cNvPicPr>
          <p:nvPr/>
        </p:nvPicPr>
        <p:blipFill>
          <a:blip r:embed="rId3"/>
          <a:stretch>
            <a:fillRect/>
          </a:stretch>
        </p:blipFill>
        <p:spPr>
          <a:xfrm>
            <a:off x="423319" y="239710"/>
            <a:ext cx="10619819" cy="6213092"/>
          </a:xfrm>
          <a:prstGeom prst="rect">
            <a:avLst/>
          </a:prstGeom>
        </p:spPr>
      </p:pic>
    </p:spTree>
    <p:extLst>
      <p:ext uri="{BB962C8B-B14F-4D97-AF65-F5344CB8AC3E}">
        <p14:creationId xmlns:p14="http://schemas.microsoft.com/office/powerpoint/2010/main" val="3267149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Volume and % Positivity</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11</a:t>
            </a:fld>
            <a:endParaRPr lang="en-US" dirty="0"/>
          </a:p>
        </p:txBody>
      </p:sp>
      <p:sp>
        <p:nvSpPr>
          <p:cNvPr id="5" name="Text Placeholder 4"/>
          <p:cNvSpPr>
            <a:spLocks noGrp="1"/>
          </p:cNvSpPr>
          <p:nvPr>
            <p:ph type="body" sz="quarter" idx="13"/>
          </p:nvPr>
        </p:nvSpPr>
        <p:spPr/>
        <p:txBody>
          <a:bodyPr/>
          <a:lstStyle/>
          <a:p>
            <a:endParaRPr lang="en-US" dirty="0"/>
          </a:p>
        </p:txBody>
      </p:sp>
      <p:sp>
        <p:nvSpPr>
          <p:cNvPr id="6" name="Content Placeholder 5">
            <a:extLst>
              <a:ext uri="{FF2B5EF4-FFF2-40B4-BE49-F238E27FC236}">
                <a16:creationId xmlns:a16="http://schemas.microsoft.com/office/drawing/2014/main" id="{068541A5-4DBB-412E-A0A1-3C2A899E9659}"/>
              </a:ext>
            </a:extLst>
          </p:cNvPr>
          <p:cNvSpPr>
            <a:spLocks noGrp="1"/>
          </p:cNvSpPr>
          <p:nvPr>
            <p:ph idx="1"/>
          </p:nvPr>
        </p:nvSpPr>
        <p:spPr/>
        <p:txBody>
          <a:bodyPr/>
          <a:lstStyle/>
          <a:p>
            <a:endParaRPr lang="en-US" dirty="0"/>
          </a:p>
        </p:txBody>
      </p:sp>
      <p:sp>
        <p:nvSpPr>
          <p:cNvPr id="9" name="TextBox 8">
            <a:extLst>
              <a:ext uri="{FF2B5EF4-FFF2-40B4-BE49-F238E27FC236}">
                <a16:creationId xmlns:a16="http://schemas.microsoft.com/office/drawing/2014/main" id="{3EC2F513-A3CA-4E9C-9AB5-F55576D146BC}"/>
              </a:ext>
            </a:extLst>
          </p:cNvPr>
          <p:cNvSpPr txBox="1"/>
          <p:nvPr/>
        </p:nvSpPr>
        <p:spPr>
          <a:xfrm>
            <a:off x="3269293" y="6495978"/>
            <a:ext cx="4475969" cy="369332"/>
          </a:xfrm>
          <a:prstGeom prst="rect">
            <a:avLst/>
          </a:prstGeom>
          <a:noFill/>
        </p:spPr>
        <p:txBody>
          <a:bodyPr wrap="none" rtlCol="0">
            <a:spAutoFit/>
          </a:bodyPr>
          <a:lstStyle/>
          <a:p>
            <a:r>
              <a:rPr lang="en-US" dirty="0">
                <a:hlinkClick r:id="rId2"/>
              </a:rPr>
              <a:t>https://coronavirus.maryland.gov/</a:t>
            </a:r>
            <a:r>
              <a:rPr lang="en-US" dirty="0"/>
              <a:t> 4/16/2021</a:t>
            </a:r>
          </a:p>
        </p:txBody>
      </p:sp>
      <p:pic>
        <p:nvPicPr>
          <p:cNvPr id="7" name="Picture 6">
            <a:extLst>
              <a:ext uri="{FF2B5EF4-FFF2-40B4-BE49-F238E27FC236}">
                <a16:creationId xmlns:a16="http://schemas.microsoft.com/office/drawing/2014/main" id="{4CBD5143-7064-47C1-B122-55885F0FC215}"/>
              </a:ext>
            </a:extLst>
          </p:cNvPr>
          <p:cNvPicPr>
            <a:picLocks noChangeAspect="1"/>
          </p:cNvPicPr>
          <p:nvPr/>
        </p:nvPicPr>
        <p:blipFill>
          <a:blip r:embed="rId3"/>
          <a:stretch>
            <a:fillRect/>
          </a:stretch>
        </p:blipFill>
        <p:spPr>
          <a:xfrm>
            <a:off x="1080524" y="1433909"/>
            <a:ext cx="8728340" cy="5001818"/>
          </a:xfrm>
          <a:prstGeom prst="rect">
            <a:avLst/>
          </a:prstGeom>
        </p:spPr>
      </p:pic>
    </p:spTree>
    <p:extLst>
      <p:ext uri="{BB962C8B-B14F-4D97-AF65-F5344CB8AC3E}">
        <p14:creationId xmlns:p14="http://schemas.microsoft.com/office/powerpoint/2010/main" val="238589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3F52-A584-4654-88C6-0383F917A423}"/>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51BFDD4-5F73-4871-A755-0FA75079101D}"/>
              </a:ext>
            </a:extLst>
          </p:cNvPr>
          <p:cNvSpPr>
            <a:spLocks noGrp="1"/>
          </p:cNvSpPr>
          <p:nvPr>
            <p:ph type="sldNum" sz="quarter" idx="12"/>
          </p:nvPr>
        </p:nvSpPr>
        <p:spPr/>
        <p:txBody>
          <a:bodyPr/>
          <a:lstStyle/>
          <a:p>
            <a:fld id="{D275CE6D-5C38-C543-B8AD-F8110668FDF9}" type="slidenum">
              <a:rPr lang="en-US" smtClean="0"/>
              <a:pPr/>
              <a:t>12</a:t>
            </a:fld>
            <a:endParaRPr lang="en-US" dirty="0"/>
          </a:p>
        </p:txBody>
      </p:sp>
      <p:sp>
        <p:nvSpPr>
          <p:cNvPr id="5" name="Text Placeholder 4">
            <a:extLst>
              <a:ext uri="{FF2B5EF4-FFF2-40B4-BE49-F238E27FC236}">
                <a16:creationId xmlns:a16="http://schemas.microsoft.com/office/drawing/2014/main" id="{0D306AB2-B0D4-4D98-8A67-06D3CEB258A3}"/>
              </a:ext>
            </a:extLst>
          </p:cNvPr>
          <p:cNvSpPr>
            <a:spLocks noGrp="1"/>
          </p:cNvSpPr>
          <p:nvPr>
            <p:ph type="body" sz="quarter" idx="13"/>
          </p:nvPr>
        </p:nvSpPr>
        <p:spPr/>
        <p:txBody>
          <a:bodyPr/>
          <a:lstStyle/>
          <a:p>
            <a:endParaRPr lang="en-US" dirty="0"/>
          </a:p>
        </p:txBody>
      </p:sp>
      <p:sp>
        <p:nvSpPr>
          <p:cNvPr id="8" name="Title 1">
            <a:extLst>
              <a:ext uri="{FF2B5EF4-FFF2-40B4-BE49-F238E27FC236}">
                <a16:creationId xmlns:a16="http://schemas.microsoft.com/office/drawing/2014/main" id="{3FE61F90-E548-4A33-A341-5BA5E8E60506}"/>
              </a:ext>
            </a:extLst>
          </p:cNvPr>
          <p:cNvSpPr txBox="1">
            <a:spLocks/>
          </p:cNvSpPr>
          <p:nvPr/>
        </p:nvSpPr>
        <p:spPr>
          <a:xfrm>
            <a:off x="678712" y="648539"/>
            <a:ext cx="10515600" cy="9949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a:lstStyle>
          <a:p>
            <a:endParaRPr lang="en-US" dirty="0"/>
          </a:p>
        </p:txBody>
      </p:sp>
      <p:sp>
        <p:nvSpPr>
          <p:cNvPr id="9" name="TextBox 8">
            <a:extLst>
              <a:ext uri="{FF2B5EF4-FFF2-40B4-BE49-F238E27FC236}">
                <a16:creationId xmlns:a16="http://schemas.microsoft.com/office/drawing/2014/main" id="{C25A6B1E-3725-4AEE-979E-595A244605D2}"/>
              </a:ext>
            </a:extLst>
          </p:cNvPr>
          <p:cNvSpPr txBox="1"/>
          <p:nvPr/>
        </p:nvSpPr>
        <p:spPr>
          <a:xfrm>
            <a:off x="1871331" y="6358357"/>
            <a:ext cx="4475969" cy="369332"/>
          </a:xfrm>
          <a:prstGeom prst="rect">
            <a:avLst/>
          </a:prstGeom>
          <a:noFill/>
        </p:spPr>
        <p:txBody>
          <a:bodyPr wrap="none" rtlCol="0">
            <a:spAutoFit/>
          </a:bodyPr>
          <a:lstStyle/>
          <a:p>
            <a:r>
              <a:rPr lang="en-US" dirty="0">
                <a:hlinkClick r:id="rId2"/>
              </a:rPr>
              <a:t>https://coronavirus.maryland.gov/</a:t>
            </a:r>
            <a:r>
              <a:rPr lang="en-US" dirty="0"/>
              <a:t> 4/16/2021</a:t>
            </a:r>
          </a:p>
        </p:txBody>
      </p:sp>
      <p:sp>
        <p:nvSpPr>
          <p:cNvPr id="7" name="Content Placeholder 6">
            <a:extLst>
              <a:ext uri="{FF2B5EF4-FFF2-40B4-BE49-F238E27FC236}">
                <a16:creationId xmlns:a16="http://schemas.microsoft.com/office/drawing/2014/main" id="{1FF65C71-9AB8-4689-8037-B20BEFE60F88}"/>
              </a:ext>
            </a:extLst>
          </p:cNvPr>
          <p:cNvSpPr>
            <a:spLocks noGrp="1"/>
          </p:cNvSpPr>
          <p:nvPr>
            <p:ph idx="1"/>
          </p:nvPr>
        </p:nvSpPr>
        <p:spPr/>
        <p:txBody>
          <a:bodyPr/>
          <a:lstStyle/>
          <a:p>
            <a:endParaRPr lang="en-US" dirty="0"/>
          </a:p>
        </p:txBody>
      </p:sp>
      <p:pic>
        <p:nvPicPr>
          <p:cNvPr id="10" name="Picture 9">
            <a:extLst>
              <a:ext uri="{FF2B5EF4-FFF2-40B4-BE49-F238E27FC236}">
                <a16:creationId xmlns:a16="http://schemas.microsoft.com/office/drawing/2014/main" id="{149A6899-5049-4260-B90C-C2918C563ADC}"/>
              </a:ext>
            </a:extLst>
          </p:cNvPr>
          <p:cNvPicPr>
            <a:picLocks noChangeAspect="1"/>
          </p:cNvPicPr>
          <p:nvPr/>
        </p:nvPicPr>
        <p:blipFill>
          <a:blip r:embed="rId3"/>
          <a:stretch>
            <a:fillRect/>
          </a:stretch>
        </p:blipFill>
        <p:spPr>
          <a:xfrm>
            <a:off x="519223" y="362022"/>
            <a:ext cx="10028623" cy="5452624"/>
          </a:xfrm>
          <a:prstGeom prst="rect">
            <a:avLst/>
          </a:prstGeom>
        </p:spPr>
      </p:pic>
    </p:spTree>
    <p:extLst>
      <p:ext uri="{BB962C8B-B14F-4D97-AF65-F5344CB8AC3E}">
        <p14:creationId xmlns:p14="http://schemas.microsoft.com/office/powerpoint/2010/main" val="2920862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5DDC-C771-4567-8D87-1EE5EB44BFD9}"/>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9A0DAA6B-03F4-487B-98B0-34E909F207DC}"/>
              </a:ext>
            </a:extLst>
          </p:cNvPr>
          <p:cNvSpPr>
            <a:spLocks noGrp="1"/>
          </p:cNvSpPr>
          <p:nvPr>
            <p:ph type="sldNum" sz="quarter" idx="12"/>
          </p:nvPr>
        </p:nvSpPr>
        <p:spPr/>
        <p:txBody>
          <a:bodyPr/>
          <a:lstStyle/>
          <a:p>
            <a:fld id="{D275CE6D-5C38-C543-B8AD-F8110668FDF9}" type="slidenum">
              <a:rPr lang="en-US" smtClean="0"/>
              <a:pPr/>
              <a:t>13</a:t>
            </a:fld>
            <a:endParaRPr lang="en-US" dirty="0"/>
          </a:p>
        </p:txBody>
      </p:sp>
      <p:sp>
        <p:nvSpPr>
          <p:cNvPr id="5" name="Text Placeholder 4">
            <a:extLst>
              <a:ext uri="{FF2B5EF4-FFF2-40B4-BE49-F238E27FC236}">
                <a16:creationId xmlns:a16="http://schemas.microsoft.com/office/drawing/2014/main" id="{11131DBB-2F48-44CB-A8F4-D5FFF600E398}"/>
              </a:ext>
            </a:extLst>
          </p:cNvPr>
          <p:cNvSpPr>
            <a:spLocks noGrp="1"/>
          </p:cNvSpPr>
          <p:nvPr>
            <p:ph type="body" sz="quarter" idx="13"/>
          </p:nvPr>
        </p:nvSpPr>
        <p:spPr/>
        <p:txBody>
          <a:bodyPr/>
          <a:lstStyle/>
          <a:p>
            <a:endParaRPr lang="en-US" dirty="0"/>
          </a:p>
        </p:txBody>
      </p:sp>
      <p:sp>
        <p:nvSpPr>
          <p:cNvPr id="7" name="TextBox 6">
            <a:extLst>
              <a:ext uri="{FF2B5EF4-FFF2-40B4-BE49-F238E27FC236}">
                <a16:creationId xmlns:a16="http://schemas.microsoft.com/office/drawing/2014/main" id="{CE073F45-A501-418D-8C07-88E6B55F46E5}"/>
              </a:ext>
            </a:extLst>
          </p:cNvPr>
          <p:cNvSpPr txBox="1"/>
          <p:nvPr/>
        </p:nvSpPr>
        <p:spPr>
          <a:xfrm>
            <a:off x="3269293" y="6495978"/>
            <a:ext cx="4475969" cy="369332"/>
          </a:xfrm>
          <a:prstGeom prst="rect">
            <a:avLst/>
          </a:prstGeom>
          <a:noFill/>
        </p:spPr>
        <p:txBody>
          <a:bodyPr wrap="none" rtlCol="0">
            <a:spAutoFit/>
          </a:bodyPr>
          <a:lstStyle/>
          <a:p>
            <a:r>
              <a:rPr lang="en-US" dirty="0">
                <a:hlinkClick r:id="rId2"/>
              </a:rPr>
              <a:t>https://coronavirus.maryland.gov/</a:t>
            </a:r>
            <a:r>
              <a:rPr lang="en-US" dirty="0"/>
              <a:t> 4/16/2021</a:t>
            </a:r>
          </a:p>
        </p:txBody>
      </p:sp>
      <p:sp>
        <p:nvSpPr>
          <p:cNvPr id="6" name="Content Placeholder 5">
            <a:extLst>
              <a:ext uri="{FF2B5EF4-FFF2-40B4-BE49-F238E27FC236}">
                <a16:creationId xmlns:a16="http://schemas.microsoft.com/office/drawing/2014/main" id="{358B03A8-8717-4DC5-82A5-DA8B369FB5FD}"/>
              </a:ext>
            </a:extLst>
          </p:cNvPr>
          <p:cNvSpPr>
            <a:spLocks noGrp="1"/>
          </p:cNvSpPr>
          <p:nvPr>
            <p:ph idx="1"/>
          </p:nvPr>
        </p:nvSpPr>
        <p:spPr/>
        <p:txBody>
          <a:bodyPr/>
          <a:lstStyle/>
          <a:p>
            <a:endParaRPr lang="en-US"/>
          </a:p>
        </p:txBody>
      </p:sp>
      <p:pic>
        <p:nvPicPr>
          <p:cNvPr id="10" name="Picture 9">
            <a:extLst>
              <a:ext uri="{FF2B5EF4-FFF2-40B4-BE49-F238E27FC236}">
                <a16:creationId xmlns:a16="http://schemas.microsoft.com/office/drawing/2014/main" id="{468BC30B-53A4-4F7B-9B3D-913B328CD92E}"/>
              </a:ext>
            </a:extLst>
          </p:cNvPr>
          <p:cNvPicPr>
            <a:picLocks noChangeAspect="1"/>
          </p:cNvPicPr>
          <p:nvPr/>
        </p:nvPicPr>
        <p:blipFill>
          <a:blip r:embed="rId3"/>
          <a:stretch>
            <a:fillRect/>
          </a:stretch>
        </p:blipFill>
        <p:spPr>
          <a:xfrm>
            <a:off x="537186" y="239710"/>
            <a:ext cx="10515600" cy="6017369"/>
          </a:xfrm>
          <a:prstGeom prst="rect">
            <a:avLst/>
          </a:prstGeom>
        </p:spPr>
      </p:pic>
    </p:spTree>
    <p:extLst>
      <p:ext uri="{BB962C8B-B14F-4D97-AF65-F5344CB8AC3E}">
        <p14:creationId xmlns:p14="http://schemas.microsoft.com/office/powerpoint/2010/main" val="3085662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CDEB-3EAF-4C88-978F-9566F2580C15}"/>
              </a:ext>
            </a:extLst>
          </p:cNvPr>
          <p:cNvSpPr>
            <a:spLocks noGrp="1"/>
          </p:cNvSpPr>
          <p:nvPr>
            <p:ph type="title"/>
          </p:nvPr>
        </p:nvSpPr>
        <p:spPr/>
        <p:txBody>
          <a:bodyPr/>
          <a:lstStyle/>
          <a:p>
            <a:r>
              <a:rPr lang="en-US" dirty="0"/>
              <a:t>Maryland Vaccine Dashboard</a:t>
            </a:r>
          </a:p>
        </p:txBody>
      </p:sp>
      <p:sp>
        <p:nvSpPr>
          <p:cNvPr id="4" name="Slide Number Placeholder 3">
            <a:extLst>
              <a:ext uri="{FF2B5EF4-FFF2-40B4-BE49-F238E27FC236}">
                <a16:creationId xmlns:a16="http://schemas.microsoft.com/office/drawing/2014/main" id="{7E148631-154D-4C8C-A6FA-2CFD86BA6618}"/>
              </a:ext>
            </a:extLst>
          </p:cNvPr>
          <p:cNvSpPr>
            <a:spLocks noGrp="1"/>
          </p:cNvSpPr>
          <p:nvPr>
            <p:ph type="sldNum" sz="quarter" idx="12"/>
          </p:nvPr>
        </p:nvSpPr>
        <p:spPr/>
        <p:txBody>
          <a:bodyPr/>
          <a:lstStyle/>
          <a:p>
            <a:fld id="{D275CE6D-5C38-C543-B8AD-F8110668FDF9}" type="slidenum">
              <a:rPr lang="en-US" smtClean="0"/>
              <a:pPr/>
              <a:t>14</a:t>
            </a:fld>
            <a:endParaRPr lang="en-US" dirty="0"/>
          </a:p>
        </p:txBody>
      </p:sp>
      <p:sp>
        <p:nvSpPr>
          <p:cNvPr id="9" name="TextBox 8">
            <a:extLst>
              <a:ext uri="{FF2B5EF4-FFF2-40B4-BE49-F238E27FC236}">
                <a16:creationId xmlns:a16="http://schemas.microsoft.com/office/drawing/2014/main" id="{A8F344B1-BB34-4095-9050-7C8C6AE4F3AE}"/>
              </a:ext>
            </a:extLst>
          </p:cNvPr>
          <p:cNvSpPr txBox="1"/>
          <p:nvPr/>
        </p:nvSpPr>
        <p:spPr>
          <a:xfrm>
            <a:off x="1160837" y="6343433"/>
            <a:ext cx="7172130" cy="369332"/>
          </a:xfrm>
          <a:prstGeom prst="rect">
            <a:avLst/>
          </a:prstGeom>
          <a:noFill/>
        </p:spPr>
        <p:txBody>
          <a:bodyPr wrap="square">
            <a:spAutoFit/>
          </a:bodyPr>
          <a:lstStyle/>
          <a:p>
            <a:r>
              <a:rPr lang="en-US" dirty="0">
                <a:hlinkClick r:id="rId2"/>
              </a:rPr>
              <a:t>https://coronavirus.maryland.gov/#Vaccine</a:t>
            </a:r>
            <a:r>
              <a:rPr lang="en-US" dirty="0"/>
              <a:t> accessed 4/16/2021</a:t>
            </a:r>
          </a:p>
        </p:txBody>
      </p:sp>
      <p:pic>
        <p:nvPicPr>
          <p:cNvPr id="5" name="Picture 4">
            <a:extLst>
              <a:ext uri="{FF2B5EF4-FFF2-40B4-BE49-F238E27FC236}">
                <a16:creationId xmlns:a16="http://schemas.microsoft.com/office/drawing/2014/main" id="{B034FACB-81F0-4784-9647-76F5637CF674}"/>
              </a:ext>
            </a:extLst>
          </p:cNvPr>
          <p:cNvPicPr>
            <a:picLocks noChangeAspect="1"/>
          </p:cNvPicPr>
          <p:nvPr/>
        </p:nvPicPr>
        <p:blipFill>
          <a:blip r:embed="rId3"/>
          <a:stretch>
            <a:fillRect/>
          </a:stretch>
        </p:blipFill>
        <p:spPr>
          <a:xfrm>
            <a:off x="838200" y="1373711"/>
            <a:ext cx="7965831" cy="5006774"/>
          </a:xfrm>
          <a:prstGeom prst="rect">
            <a:avLst/>
          </a:prstGeom>
        </p:spPr>
      </p:pic>
    </p:spTree>
    <p:extLst>
      <p:ext uri="{BB962C8B-B14F-4D97-AF65-F5344CB8AC3E}">
        <p14:creationId xmlns:p14="http://schemas.microsoft.com/office/powerpoint/2010/main" val="643463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408C2C4-0ACC-4B6F-9136-09411980FEBB}"/>
              </a:ext>
            </a:extLst>
          </p:cNvPr>
          <p:cNvSpPr>
            <a:spLocks noGrp="1"/>
          </p:cNvSpPr>
          <p:nvPr>
            <p:ph type="title"/>
          </p:nvPr>
        </p:nvSpPr>
        <p:spPr/>
        <p:txBody>
          <a:bodyPr/>
          <a:lstStyle/>
          <a:p>
            <a:r>
              <a:rPr lang="en-US" dirty="0"/>
              <a:t>Maryland Influenza Epi Update</a:t>
            </a:r>
          </a:p>
        </p:txBody>
      </p:sp>
      <p:sp>
        <p:nvSpPr>
          <p:cNvPr id="12" name="Text Placeholder 11">
            <a:extLst>
              <a:ext uri="{FF2B5EF4-FFF2-40B4-BE49-F238E27FC236}">
                <a16:creationId xmlns:a16="http://schemas.microsoft.com/office/drawing/2014/main" id="{FCE4C42C-2BC0-4856-83EC-3B46ACB4F7A4}"/>
              </a:ext>
            </a:extLst>
          </p:cNvPr>
          <p:cNvSpPr>
            <a:spLocks noGrp="1"/>
          </p:cNvSpPr>
          <p:nvPr>
            <p:ph type="body" idx="1"/>
          </p:nvPr>
        </p:nvSpPr>
        <p:spPr/>
        <p:txBody>
          <a:bodyPr/>
          <a:lstStyle/>
          <a:p>
            <a:r>
              <a:rPr lang="en-US"/>
              <a:t>Week Ending April 3rd, </a:t>
            </a:r>
            <a:r>
              <a:rPr lang="en-US" dirty="0"/>
              <a:t>2021</a:t>
            </a:r>
          </a:p>
          <a:p>
            <a:r>
              <a:rPr lang="en-US" dirty="0"/>
              <a:t>Influenza-like illness (ILI) activity in Maryland was </a:t>
            </a:r>
            <a:r>
              <a:rPr lang="en-US" b="1" dirty="0">
                <a:solidFill>
                  <a:srgbClr val="00B050"/>
                </a:solidFill>
              </a:rPr>
              <a:t>minimal</a:t>
            </a:r>
            <a:endParaRPr lang="en-US" dirty="0"/>
          </a:p>
          <a:p>
            <a:endParaRPr lang="en-US" dirty="0"/>
          </a:p>
        </p:txBody>
      </p:sp>
      <p:sp>
        <p:nvSpPr>
          <p:cNvPr id="4" name="Slide Number Placeholder 3">
            <a:extLst>
              <a:ext uri="{FF2B5EF4-FFF2-40B4-BE49-F238E27FC236}">
                <a16:creationId xmlns:a16="http://schemas.microsoft.com/office/drawing/2014/main" id="{38AB33AD-7FF7-4962-9D95-3E7F467E6AEE}"/>
              </a:ext>
            </a:extLst>
          </p:cNvPr>
          <p:cNvSpPr>
            <a:spLocks noGrp="1"/>
          </p:cNvSpPr>
          <p:nvPr>
            <p:ph type="sldNum" sz="quarter" idx="12"/>
          </p:nvPr>
        </p:nvSpPr>
        <p:spPr/>
        <p:txBody>
          <a:bodyPr/>
          <a:lstStyle/>
          <a:p>
            <a:fld id="{D275CE6D-5C38-C543-B8AD-F8110668FDF9}" type="slidenum">
              <a:rPr lang="en-US" smtClean="0"/>
              <a:t>15</a:t>
            </a:fld>
            <a:endParaRPr lang="en-US"/>
          </a:p>
        </p:txBody>
      </p:sp>
    </p:spTree>
    <p:extLst>
      <p:ext uri="{BB962C8B-B14F-4D97-AF65-F5344CB8AC3E}">
        <p14:creationId xmlns:p14="http://schemas.microsoft.com/office/powerpoint/2010/main" val="626332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AC5162D-9147-4BE0-A0DD-A7A00DC53959}"/>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A6DD1C92-1CE2-408E-BD41-8E6C44543945}"/>
              </a:ext>
            </a:extLst>
          </p:cNvPr>
          <p:cNvSpPr>
            <a:spLocks noGrp="1"/>
          </p:cNvSpPr>
          <p:nvPr>
            <p:ph type="sldNum" sz="quarter" idx="12"/>
          </p:nvPr>
        </p:nvSpPr>
        <p:spPr/>
        <p:txBody>
          <a:bodyPr/>
          <a:lstStyle/>
          <a:p>
            <a:fld id="{D275CE6D-5C38-C543-B8AD-F8110668FDF9}" type="slidenum">
              <a:rPr lang="en-US" smtClean="0"/>
              <a:pPr/>
              <a:t>16</a:t>
            </a:fld>
            <a:endParaRPr lang="en-US" dirty="0"/>
          </a:p>
        </p:txBody>
      </p:sp>
      <p:sp>
        <p:nvSpPr>
          <p:cNvPr id="9" name="TextBox 8">
            <a:extLst>
              <a:ext uri="{FF2B5EF4-FFF2-40B4-BE49-F238E27FC236}">
                <a16:creationId xmlns:a16="http://schemas.microsoft.com/office/drawing/2014/main" id="{9AFCAD29-CFD4-4F54-9AFC-0602BBCB4B98}"/>
              </a:ext>
            </a:extLst>
          </p:cNvPr>
          <p:cNvSpPr txBox="1"/>
          <p:nvPr/>
        </p:nvSpPr>
        <p:spPr>
          <a:xfrm>
            <a:off x="8708571" y="2077484"/>
            <a:ext cx="2786743" cy="738664"/>
          </a:xfrm>
          <a:prstGeom prst="rect">
            <a:avLst/>
          </a:prstGeom>
          <a:noFill/>
        </p:spPr>
        <p:txBody>
          <a:bodyPr wrap="square">
            <a:spAutoFit/>
          </a:bodyPr>
          <a:lstStyle/>
          <a:p>
            <a:r>
              <a:rPr lang="en-US" sz="1400" dirty="0">
                <a:hlinkClick r:id="rId2"/>
              </a:rPr>
              <a:t>https://phpa.health.maryland.gov/influenza/Pages/flu-dashboard.aspx</a:t>
            </a:r>
            <a:endParaRPr lang="en-US" sz="1400" dirty="0"/>
          </a:p>
          <a:p>
            <a:r>
              <a:rPr lang="en-US" sz="1400" dirty="0"/>
              <a:t>4/15/2021</a:t>
            </a:r>
          </a:p>
        </p:txBody>
      </p:sp>
      <p:pic>
        <p:nvPicPr>
          <p:cNvPr id="2" name="Picture 1"/>
          <p:cNvPicPr>
            <a:picLocks noChangeAspect="1"/>
          </p:cNvPicPr>
          <p:nvPr/>
        </p:nvPicPr>
        <p:blipFill>
          <a:blip r:embed="rId3"/>
          <a:stretch>
            <a:fillRect/>
          </a:stretch>
        </p:blipFill>
        <p:spPr>
          <a:xfrm>
            <a:off x="92765" y="387830"/>
            <a:ext cx="7805531" cy="6209212"/>
          </a:xfrm>
          <a:prstGeom prst="rect">
            <a:avLst/>
          </a:prstGeom>
        </p:spPr>
      </p:pic>
    </p:spTree>
    <p:extLst>
      <p:ext uri="{BB962C8B-B14F-4D97-AF65-F5344CB8AC3E}">
        <p14:creationId xmlns:p14="http://schemas.microsoft.com/office/powerpoint/2010/main" val="3893478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42352D-0A95-44A1-A24E-9C69EBB5F2FE}"/>
              </a:ext>
            </a:extLst>
          </p:cNvPr>
          <p:cNvSpPr>
            <a:spLocks noGrp="1"/>
          </p:cNvSpPr>
          <p:nvPr>
            <p:ph type="title"/>
          </p:nvPr>
        </p:nvSpPr>
        <p:spPr>
          <a:xfrm>
            <a:off x="831850" y="2344051"/>
            <a:ext cx="10515600" cy="2852737"/>
          </a:xfrm>
        </p:spPr>
        <p:txBody>
          <a:bodyPr/>
          <a:lstStyle/>
          <a:p>
            <a:r>
              <a:rPr lang="en-US" dirty="0"/>
              <a:t>Joint CDC and FDA Update</a:t>
            </a:r>
            <a:br>
              <a:rPr lang="en-US" dirty="0"/>
            </a:br>
            <a:endParaRPr lang="en-US" dirty="0"/>
          </a:p>
        </p:txBody>
      </p:sp>
      <p:sp>
        <p:nvSpPr>
          <p:cNvPr id="3" name="Text Placeholder 2">
            <a:extLst>
              <a:ext uri="{FF2B5EF4-FFF2-40B4-BE49-F238E27FC236}">
                <a16:creationId xmlns:a16="http://schemas.microsoft.com/office/drawing/2014/main" id="{A8865713-0476-48C4-AAEB-4376AF110818}"/>
              </a:ext>
            </a:extLst>
          </p:cNvPr>
          <p:cNvSpPr>
            <a:spLocks noGrp="1"/>
          </p:cNvSpPr>
          <p:nvPr>
            <p:ph type="body" idx="1"/>
          </p:nvPr>
        </p:nvSpPr>
        <p:spPr/>
        <p:txBody>
          <a:bodyPr/>
          <a:lstStyle/>
          <a:p>
            <a:pPr>
              <a:spcBef>
                <a:spcPts val="0"/>
              </a:spcBef>
            </a:pPr>
            <a:r>
              <a:rPr lang="en-US" dirty="0"/>
              <a:t>Monique </a:t>
            </a:r>
            <a:r>
              <a:rPr lang="en-US" dirty="0" err="1"/>
              <a:t>Duwell</a:t>
            </a:r>
            <a:r>
              <a:rPr lang="en-US" dirty="0"/>
              <a:t>, MD, MPH </a:t>
            </a:r>
          </a:p>
          <a:p>
            <a:pPr>
              <a:spcBef>
                <a:spcPts val="0"/>
              </a:spcBef>
            </a:pPr>
            <a:r>
              <a:rPr lang="en-US" dirty="0"/>
              <a:t>Chief, Center for Infectious Disease Surveillance and Outbreak Response </a:t>
            </a:r>
          </a:p>
          <a:p>
            <a:endParaRPr lang="en-US" dirty="0"/>
          </a:p>
          <a:p>
            <a:endParaRPr lang="en-US" dirty="0"/>
          </a:p>
        </p:txBody>
      </p:sp>
    </p:spTree>
    <p:extLst>
      <p:ext uri="{BB962C8B-B14F-4D97-AF65-F5344CB8AC3E}">
        <p14:creationId xmlns:p14="http://schemas.microsoft.com/office/powerpoint/2010/main" val="1002887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275CE6D-5C38-C543-B8AD-F8110668FDF9}" type="slidenum">
              <a:rPr lang="en-US" smtClean="0"/>
              <a:pPr/>
              <a:t>18</a:t>
            </a:fld>
            <a:endParaRPr lang="en-US" dirty="0"/>
          </a:p>
        </p:txBody>
      </p:sp>
      <p:sp>
        <p:nvSpPr>
          <p:cNvPr id="5" name="Text Placeholder 4"/>
          <p:cNvSpPr>
            <a:spLocks noGrp="1"/>
          </p:cNvSpPr>
          <p:nvPr>
            <p:ph type="body" sz="quarter" idx="13"/>
          </p:nvPr>
        </p:nvSpPr>
        <p:spPr/>
        <p:txBody>
          <a:bodyPr/>
          <a:lstStyle/>
          <a:p>
            <a:endParaRPr lang="en-US"/>
          </a:p>
        </p:txBody>
      </p:sp>
      <p:pic>
        <p:nvPicPr>
          <p:cNvPr id="6" name="Picture 5"/>
          <p:cNvPicPr>
            <a:picLocks noChangeAspect="1"/>
          </p:cNvPicPr>
          <p:nvPr/>
        </p:nvPicPr>
        <p:blipFill>
          <a:blip r:embed="rId2"/>
          <a:stretch>
            <a:fillRect/>
          </a:stretch>
        </p:blipFill>
        <p:spPr>
          <a:xfrm>
            <a:off x="1526848" y="1713254"/>
            <a:ext cx="9327718" cy="4260256"/>
          </a:xfrm>
          <a:prstGeom prst="rect">
            <a:avLst/>
          </a:prstGeom>
        </p:spPr>
      </p:pic>
    </p:spTree>
    <p:extLst>
      <p:ext uri="{BB962C8B-B14F-4D97-AF65-F5344CB8AC3E}">
        <p14:creationId xmlns:p14="http://schemas.microsoft.com/office/powerpoint/2010/main" val="116332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Health Alert (April 13, 2021)</a:t>
            </a:r>
          </a:p>
        </p:txBody>
      </p:sp>
      <p:sp>
        <p:nvSpPr>
          <p:cNvPr id="3" name="Content Placeholder 2"/>
          <p:cNvSpPr>
            <a:spLocks noGrp="1"/>
          </p:cNvSpPr>
          <p:nvPr>
            <p:ph idx="1"/>
          </p:nvPr>
        </p:nvSpPr>
        <p:spPr/>
        <p:txBody>
          <a:bodyPr>
            <a:normAutofit fontScale="92500"/>
          </a:bodyPr>
          <a:lstStyle/>
          <a:p>
            <a:r>
              <a:rPr lang="en-US" dirty="0"/>
              <a:t>The CDC and FDA are reviewing data involving six U.S. cases of a rare type of blood clot in individuals after receiving the J&amp;J COVID-19 vaccine that were reported to the Vaccine Adverse Event Reporting System (VAERS). </a:t>
            </a:r>
          </a:p>
          <a:p>
            <a:r>
              <a:rPr lang="en-US" dirty="0"/>
              <a:t>In these cases, a cerebral venous sinus thrombosis (CVST) was seen in combination with thrombocytopenia. All six cases occurred among women aged 18–48 years. The interval from vaccine receipt to symptom onset ranged from 6–13 days. One patient died. </a:t>
            </a:r>
          </a:p>
          <a:p>
            <a:r>
              <a:rPr lang="en-US" dirty="0"/>
              <a:t>The pathogenesis of these rare and unusual adverse events after vaccination may be associated with platelet-activating antibodies against platelet factor-4 (PF4), a type of protein. </a:t>
            </a:r>
          </a:p>
          <a:p>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19</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63521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p:txBody>
          <a:bodyPr/>
          <a:lstStyle/>
          <a:p>
            <a:r>
              <a:rPr lang="en-US" dirty="0"/>
              <a:t>Call Agenda </a:t>
            </a:r>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idx="1"/>
          </p:nvPr>
        </p:nvSpPr>
        <p:spPr>
          <a:xfrm>
            <a:off x="321449" y="1910227"/>
            <a:ext cx="6063198" cy="4351338"/>
          </a:xfrm>
        </p:spPr>
        <p:txBody>
          <a:bodyPr>
            <a:normAutofit/>
          </a:bodyPr>
          <a:lstStyle/>
          <a:p>
            <a:r>
              <a:rPr lang="en-US" dirty="0"/>
              <a:t>Review current situation of COVID-19</a:t>
            </a:r>
          </a:p>
          <a:p>
            <a:r>
              <a:rPr lang="en-US" dirty="0"/>
              <a:t>Janssen Vaccine Update</a:t>
            </a:r>
          </a:p>
          <a:p>
            <a:r>
              <a:rPr lang="en-US" dirty="0"/>
              <a:t>Q and A</a:t>
            </a:r>
          </a:p>
          <a:p>
            <a:pPr marL="457200" lvl="1" indent="0">
              <a:buNone/>
            </a:pPr>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2</a:t>
            </a:fld>
            <a:endParaRPr lang="en-US" dirty="0">
              <a:latin typeface="Calibri" panose="020F0502020204030204" pitchFamily="34" charset="0"/>
              <a:cs typeface="Calibri" panose="020F0502020204030204" pitchFamily="34" charset="0"/>
            </a:endParaRPr>
          </a:p>
        </p:txBody>
      </p:sp>
      <p:pic>
        <p:nvPicPr>
          <p:cNvPr id="1026" name="Picture 2" descr="https://globalbiodefense.com/wp-content/uploads/2020/02/novel-coronavirus-covid-19-sars-cov-2-1024x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647" y="1782501"/>
            <a:ext cx="5807353" cy="49453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08968" y="1455795"/>
            <a:ext cx="3583032" cy="369332"/>
          </a:xfrm>
          <a:prstGeom prst="rect">
            <a:avLst/>
          </a:prstGeom>
        </p:spPr>
        <p:txBody>
          <a:bodyPr wrap="none">
            <a:spAutoFit/>
          </a:bodyPr>
          <a:lstStyle/>
          <a:p>
            <a:r>
              <a:rPr lang="en-US" b="1" dirty="0">
                <a:solidFill>
                  <a:srgbClr val="333333"/>
                </a:solidFill>
                <a:latin typeface="Droid Serif"/>
              </a:rPr>
              <a:t>Picture Courtesy of NIAID-RML</a:t>
            </a:r>
            <a:endParaRPr lang="en-US" dirty="0"/>
          </a:p>
        </p:txBody>
      </p:sp>
    </p:spTree>
    <p:extLst>
      <p:ext uri="{BB962C8B-B14F-4D97-AF65-F5344CB8AC3E}">
        <p14:creationId xmlns:p14="http://schemas.microsoft.com/office/powerpoint/2010/main" val="1685412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Health Alert (April 13, 2021)</a:t>
            </a:r>
          </a:p>
        </p:txBody>
      </p:sp>
      <p:sp>
        <p:nvSpPr>
          <p:cNvPr id="3" name="Content Placeholder 2"/>
          <p:cNvSpPr>
            <a:spLocks noGrp="1"/>
          </p:cNvSpPr>
          <p:nvPr>
            <p:ph idx="1"/>
          </p:nvPr>
        </p:nvSpPr>
        <p:spPr/>
        <p:txBody>
          <a:bodyPr>
            <a:normAutofit fontScale="92500" lnSpcReduction="10000"/>
          </a:bodyPr>
          <a:lstStyle/>
          <a:p>
            <a:r>
              <a:rPr lang="en-US" dirty="0"/>
              <a:t>Providers should maintain a high index of suspension for symptoms that might represent serious thrombotic events or thrombocytopenia in patients who have recently received the J&amp;J COVID-19 vaccine. </a:t>
            </a:r>
          </a:p>
          <a:p>
            <a:r>
              <a:rPr lang="en-US" dirty="0"/>
              <a:t>When these specific types of blood clots are observed following J&amp;J COVID-19 vaccination, treatment is different from the treatment that might typically be administered for blood clots. </a:t>
            </a:r>
          </a:p>
          <a:p>
            <a:r>
              <a:rPr lang="en-US" dirty="0"/>
              <a:t>Usually, the anticoagulant drug called heparin is used to treat blood clots. In this setting, the use of heparin may be harmful, and alternative treatments need to be given.</a:t>
            </a:r>
          </a:p>
          <a:p>
            <a:r>
              <a:rPr lang="en-US" dirty="0"/>
              <a:t>CDC and FDA are recommending a pause in the use of the J&amp;J COVID-19 vaccine out of an abundance of caution. </a:t>
            </a:r>
          </a:p>
        </p:txBody>
      </p:sp>
      <p:sp>
        <p:nvSpPr>
          <p:cNvPr id="4" name="Slide Number Placeholder 3"/>
          <p:cNvSpPr>
            <a:spLocks noGrp="1"/>
          </p:cNvSpPr>
          <p:nvPr>
            <p:ph type="sldNum" sz="quarter" idx="12"/>
          </p:nvPr>
        </p:nvSpPr>
        <p:spPr/>
        <p:txBody>
          <a:bodyPr/>
          <a:lstStyle/>
          <a:p>
            <a:fld id="{D275CE6D-5C38-C543-B8AD-F8110668FDF9}" type="slidenum">
              <a:rPr lang="en-US" smtClean="0"/>
              <a:pPr/>
              <a:t>20</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09627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Health Alert (April 13, 2021)</a:t>
            </a:r>
          </a:p>
        </p:txBody>
      </p:sp>
      <p:sp>
        <p:nvSpPr>
          <p:cNvPr id="3" name="Content Placeholder 2"/>
          <p:cNvSpPr>
            <a:spLocks noGrp="1"/>
          </p:cNvSpPr>
          <p:nvPr>
            <p:ph idx="1"/>
          </p:nvPr>
        </p:nvSpPr>
        <p:spPr/>
        <p:txBody>
          <a:bodyPr>
            <a:normAutofit/>
          </a:bodyPr>
          <a:lstStyle/>
          <a:p>
            <a:r>
              <a:rPr lang="en-US" dirty="0"/>
              <a:t>To date, VAERS has received no reports of CVST with thrombocytopenia among persons who received either of the two mRNA-based COVID-19 vaccines.</a:t>
            </a:r>
          </a:p>
          <a:p>
            <a:r>
              <a:rPr lang="en-US" dirty="0"/>
              <a:t>These reports following the J&amp;J COVID-19 vaccine are similar to reports of thrombotic events with thrombocytopenia after receipt of the AstraZeneca COVID-19 vaccine in Europe. Both vaccines contain replication-incompetent adenoviral vectors that encode the spike glycoprotein of SARS-CoV-2.</a:t>
            </a:r>
          </a:p>
        </p:txBody>
      </p:sp>
      <p:sp>
        <p:nvSpPr>
          <p:cNvPr id="4" name="Slide Number Placeholder 3"/>
          <p:cNvSpPr>
            <a:spLocks noGrp="1"/>
          </p:cNvSpPr>
          <p:nvPr>
            <p:ph type="sldNum" sz="quarter" idx="12"/>
          </p:nvPr>
        </p:nvSpPr>
        <p:spPr/>
        <p:txBody>
          <a:bodyPr/>
          <a:lstStyle/>
          <a:p>
            <a:fld id="{D275CE6D-5C38-C543-B8AD-F8110668FDF9}" type="slidenum">
              <a:rPr lang="en-US" smtClean="0"/>
              <a:pPr/>
              <a:t>21</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2678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Health Alert (April 13, 2021)</a:t>
            </a:r>
          </a:p>
        </p:txBody>
      </p:sp>
      <p:sp>
        <p:nvSpPr>
          <p:cNvPr id="3" name="Content Placeholder 2"/>
          <p:cNvSpPr>
            <a:spLocks noGrp="1"/>
          </p:cNvSpPr>
          <p:nvPr>
            <p:ph idx="1"/>
          </p:nvPr>
        </p:nvSpPr>
        <p:spPr/>
        <p:txBody>
          <a:bodyPr>
            <a:normAutofit/>
          </a:bodyPr>
          <a:lstStyle/>
          <a:p>
            <a:pPr marL="0" indent="0">
              <a:buNone/>
            </a:pPr>
            <a:r>
              <a:rPr lang="en-US" b="1" dirty="0"/>
              <a:t>For the Public</a:t>
            </a:r>
            <a:endParaRPr lang="en-US" dirty="0"/>
          </a:p>
          <a:p>
            <a:r>
              <a:rPr lang="en-US" dirty="0"/>
              <a:t>If you have received the J&amp;J COVID-19 vaccine and develop severe headache, abdominal pain, leg pain, or shortness of breath within three weeks after vaccination, contact your healthcare provider, or seek medical care.</a:t>
            </a:r>
          </a:p>
          <a:p>
            <a:r>
              <a:rPr lang="en-US" dirty="0"/>
              <a:t>Report adverse events following receipt of any COVID-19 vaccine to VAERS.</a:t>
            </a:r>
          </a:p>
          <a:p>
            <a:r>
              <a:rPr lang="en-US" dirty="0"/>
              <a:t>If you are scheduled to receive the J&amp;J vaccine, please contact your healthcare provider, vaccination location, or clinic to learn about additional vaccine availability.</a:t>
            </a:r>
          </a:p>
          <a:p>
            <a:pPr marL="0" indent="0">
              <a:buNone/>
            </a:pP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22</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43419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MDH Clinician Letter (April 13, 2021) </a:t>
            </a:r>
          </a:p>
        </p:txBody>
      </p:sp>
      <p:sp>
        <p:nvSpPr>
          <p:cNvPr id="3" name="Content Placeholder 2"/>
          <p:cNvSpPr>
            <a:spLocks noGrp="1"/>
          </p:cNvSpPr>
          <p:nvPr>
            <p:ph idx="1"/>
          </p:nvPr>
        </p:nvSpPr>
        <p:spPr/>
        <p:txBody>
          <a:bodyPr/>
          <a:lstStyle/>
          <a:p>
            <a:r>
              <a:rPr lang="en-US" dirty="0"/>
              <a:t>Maryland Department of Health directs all Maryland COVID-19 vaccine providers to pause the administration of Johnson &amp; Johnson COVID-19 vaccines. </a:t>
            </a:r>
          </a:p>
          <a:p>
            <a:r>
              <a:rPr lang="en-US" dirty="0"/>
              <a:t>Providers should mark any Janssen/J &amp; J vaccine in their inventory “Do not use. Awaiting guidance,” and continue to maintain the cold chain for all supplies of Johnson &amp; Johnson vaccines in a manner that prevents wastage. </a:t>
            </a:r>
          </a:p>
        </p:txBody>
      </p:sp>
      <p:sp>
        <p:nvSpPr>
          <p:cNvPr id="4" name="Slide Number Placeholder 3"/>
          <p:cNvSpPr>
            <a:spLocks noGrp="1"/>
          </p:cNvSpPr>
          <p:nvPr>
            <p:ph type="sldNum" sz="quarter" idx="12"/>
          </p:nvPr>
        </p:nvSpPr>
        <p:spPr/>
        <p:txBody>
          <a:bodyPr/>
          <a:lstStyle/>
          <a:p>
            <a:fld id="{D275CE6D-5C38-C543-B8AD-F8110668FDF9}" type="slidenum">
              <a:rPr lang="en-US" smtClean="0"/>
              <a:pPr/>
              <a:t>23</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10714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MDH Clinician Letter (April 13, 2021) </a:t>
            </a:r>
          </a:p>
        </p:txBody>
      </p:sp>
      <p:sp>
        <p:nvSpPr>
          <p:cNvPr id="3" name="Content Placeholder 2"/>
          <p:cNvSpPr>
            <a:spLocks noGrp="1"/>
          </p:cNvSpPr>
          <p:nvPr>
            <p:ph idx="1"/>
          </p:nvPr>
        </p:nvSpPr>
        <p:spPr>
          <a:xfrm>
            <a:off x="884583" y="1591298"/>
            <a:ext cx="10310408" cy="4527491"/>
          </a:xfrm>
        </p:spPr>
        <p:txBody>
          <a:bodyPr>
            <a:normAutofit fontScale="55000" lnSpcReduction="20000"/>
          </a:bodyPr>
          <a:lstStyle/>
          <a:p>
            <a:pPr marL="0" indent="0">
              <a:buNone/>
            </a:pPr>
            <a:r>
              <a:rPr lang="en-US" sz="3600" b="1" dirty="0"/>
              <a:t>Preliminary CDC recommendations: </a:t>
            </a:r>
          </a:p>
          <a:p>
            <a:pPr marL="514350" indent="-514350">
              <a:buFont typeface="+mj-lt"/>
              <a:buAutoNum type="arabicPeriod"/>
            </a:pPr>
            <a:r>
              <a:rPr lang="en-US" sz="3100" dirty="0"/>
              <a:t>Pause the use of the J&amp;J COVID-19 vaccine until the ACIP is able to further review these CVST cases in the context of thrombocytopenia and assess their potential significance. </a:t>
            </a:r>
          </a:p>
          <a:p>
            <a:pPr marL="514350" indent="-514350">
              <a:buFont typeface="+mj-lt"/>
              <a:buAutoNum type="arabicPeriod"/>
            </a:pPr>
            <a:r>
              <a:rPr lang="en-US" sz="3100" dirty="0"/>
              <a:t>Maintain a high index of suspicion for symptoms that might represent serious thrombotic events or thrombocytopenia in patients who have recently received the J&amp;J COVID-19 vaccine, including severe headache, backache, new neurologic symptoms, severe abdominal pain, shortness of breath, leg swelling, </a:t>
            </a:r>
            <a:r>
              <a:rPr lang="en-US" sz="3100" dirty="0" err="1"/>
              <a:t>petechiae</a:t>
            </a:r>
            <a:r>
              <a:rPr lang="en-US" sz="3100" dirty="0"/>
              <a:t> (tiny red spots on the skin), or new or easy bruising. Obtain platelet counts and screen for evidence of immune thrombotic thrombocytopenia. </a:t>
            </a:r>
          </a:p>
          <a:p>
            <a:pPr marL="514350" indent="-514350">
              <a:buFont typeface="+mj-lt"/>
              <a:buAutoNum type="arabicPeriod"/>
            </a:pPr>
            <a:r>
              <a:rPr lang="en-US" sz="3100" dirty="0"/>
              <a:t>In patients with a thrombotic event and thrombocytopenia after the J&amp;J COVID-19 vaccine, evaluate initially with a screening PF4 enzyme-linked immunosorbent (ELISA) assay as would be performed for autoimmune heparin-induced thrombocytopenia (HIT). Consultation with a hematologist is strongly recommended. </a:t>
            </a:r>
          </a:p>
          <a:p>
            <a:pPr marL="514350" indent="-514350">
              <a:buFont typeface="+mj-lt"/>
              <a:buAutoNum type="arabicPeriod"/>
            </a:pPr>
            <a:r>
              <a:rPr lang="en-US" sz="3100" dirty="0"/>
              <a:t>Do not treat patients with thrombotic events and thrombocytopenia following receipt of J&amp;J COVID-19 vaccine with heparin, unless HIT testing is negative. </a:t>
            </a:r>
          </a:p>
          <a:p>
            <a:pPr marL="514350" indent="-514350">
              <a:buFont typeface="+mj-lt"/>
              <a:buAutoNum type="arabicPeriod"/>
            </a:pPr>
            <a:r>
              <a:rPr lang="en-US" sz="3100" dirty="0"/>
              <a:t>If HIT testing is positive or unable to be performed in patients with thrombotic events and thrombocytopenia following receipt of J&amp;J COVID-19 vaccine, non-heparin anticoagulants and high-dose intravenous immune globulin should be strongly considered. </a:t>
            </a:r>
          </a:p>
          <a:p>
            <a:pPr marL="514350" indent="-514350">
              <a:buFont typeface="+mj-lt"/>
              <a:buAutoNum type="arabicPeriod"/>
            </a:pPr>
            <a:r>
              <a:rPr lang="en-US" sz="3100" dirty="0"/>
              <a:t>Report adverse events to VAERS (https://vaers.hhs.gov/reportevent.html), including serious and life-threatening adverse events and deaths in patients following receipt of COVID-19 vaccines as required under the Emergency Use Authorizations for COVID-19 vaccines. </a:t>
            </a:r>
          </a:p>
        </p:txBody>
      </p:sp>
      <p:sp>
        <p:nvSpPr>
          <p:cNvPr id="4" name="Slide Number Placeholder 3"/>
          <p:cNvSpPr>
            <a:spLocks noGrp="1"/>
          </p:cNvSpPr>
          <p:nvPr>
            <p:ph type="sldNum" sz="quarter" idx="12"/>
          </p:nvPr>
        </p:nvSpPr>
        <p:spPr/>
        <p:txBody>
          <a:bodyPr/>
          <a:lstStyle/>
          <a:p>
            <a:fld id="{D275CE6D-5C38-C543-B8AD-F8110668FDF9}" type="slidenum">
              <a:rPr lang="en-US" smtClean="0"/>
              <a:pPr/>
              <a:t>24</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23405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84583" y="1591298"/>
            <a:ext cx="10310408" cy="4527491"/>
          </a:xfrm>
        </p:spPr>
        <p:txBody>
          <a:bodyPr>
            <a:normAutofit/>
          </a:bodyPr>
          <a:lstStyle/>
          <a:p>
            <a:pPr marL="0" indent="0">
              <a:buNone/>
            </a:pPr>
            <a:endParaRPr lang="en-US" sz="3200" dirty="0"/>
          </a:p>
          <a:p>
            <a:pPr marL="0" indent="0" algn="ctr">
              <a:buNone/>
            </a:pPr>
            <a:r>
              <a:rPr lang="en-US" sz="3200" dirty="0"/>
              <a:t>The Maryland Department of Health will provide more information on this situation when it becomes available.</a:t>
            </a:r>
            <a:endParaRPr lang="en-US" sz="3100"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25</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38149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E69935-1645-437F-8273-9B382231976D}"/>
              </a:ext>
            </a:extLst>
          </p:cNvPr>
          <p:cNvSpPr>
            <a:spLocks noGrp="1"/>
          </p:cNvSpPr>
          <p:nvPr>
            <p:ph type="title"/>
          </p:nvPr>
        </p:nvSpPr>
        <p:spPr>
          <a:xfrm>
            <a:off x="838200" y="596349"/>
            <a:ext cx="2627671" cy="2633548"/>
          </a:xfrm>
        </p:spPr>
        <p:txBody>
          <a:bodyPr/>
          <a:lstStyle/>
          <a:p>
            <a:r>
              <a:rPr lang="en-US" dirty="0"/>
              <a:t>Have a question? </a:t>
            </a:r>
          </a:p>
        </p:txBody>
      </p:sp>
      <p:sp>
        <p:nvSpPr>
          <p:cNvPr id="7" name="Content Placeholder 6">
            <a:extLst>
              <a:ext uri="{FF2B5EF4-FFF2-40B4-BE49-F238E27FC236}">
                <a16:creationId xmlns:a16="http://schemas.microsoft.com/office/drawing/2014/main" id="{8793DAF0-5AC8-4A02-9FAD-9ADECD91AB53}"/>
              </a:ext>
            </a:extLst>
          </p:cNvPr>
          <p:cNvSpPr>
            <a:spLocks noGrp="1"/>
          </p:cNvSpPr>
          <p:nvPr>
            <p:ph idx="1"/>
          </p:nvPr>
        </p:nvSpPr>
        <p:spPr>
          <a:xfrm>
            <a:off x="596180" y="3229897"/>
            <a:ext cx="9240994" cy="870155"/>
          </a:xfrm>
        </p:spPr>
        <p:txBody>
          <a:bodyPr>
            <a:normAutofit/>
          </a:bodyPr>
          <a:lstStyle/>
          <a:p>
            <a:pPr marL="0" indent="0">
              <a:buNone/>
            </a:pPr>
            <a:r>
              <a:rPr lang="en-US" sz="4800" dirty="0"/>
              <a:t>Email MDH.IPCOVID@maryland.gov</a:t>
            </a:r>
          </a:p>
        </p:txBody>
      </p:sp>
      <p:sp>
        <p:nvSpPr>
          <p:cNvPr id="5" name="Slide Number Placeholder 4">
            <a:extLst>
              <a:ext uri="{FF2B5EF4-FFF2-40B4-BE49-F238E27FC236}">
                <a16:creationId xmlns:a16="http://schemas.microsoft.com/office/drawing/2014/main" id="{E450E9D7-6DB2-475F-887E-D24400E0FAE6}"/>
              </a:ext>
            </a:extLst>
          </p:cNvPr>
          <p:cNvSpPr>
            <a:spLocks noGrp="1"/>
          </p:cNvSpPr>
          <p:nvPr>
            <p:ph type="sldNum" sz="quarter" idx="12"/>
          </p:nvPr>
        </p:nvSpPr>
        <p:spPr/>
        <p:txBody>
          <a:bodyPr/>
          <a:lstStyle/>
          <a:p>
            <a:fld id="{D275CE6D-5C38-C543-B8AD-F8110668FDF9}" type="slidenum">
              <a:rPr lang="en-US" smtClean="0"/>
              <a:t>26</a:t>
            </a:fld>
            <a:endParaRPr lang="en-US"/>
          </a:p>
        </p:txBody>
      </p:sp>
    </p:spTree>
    <p:extLst>
      <p:ext uri="{BB962C8B-B14F-4D97-AF65-F5344CB8AC3E}">
        <p14:creationId xmlns:p14="http://schemas.microsoft.com/office/powerpoint/2010/main" val="337228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a:xfrm>
            <a:off x="537185" y="158371"/>
            <a:ext cx="8868071" cy="1681315"/>
          </a:xfrm>
        </p:spPr>
        <p:txBody>
          <a:bodyPr/>
          <a:lstStyle/>
          <a:p>
            <a:r>
              <a:rPr lang="en-US" dirty="0"/>
              <a:t>COVID-19 Global Situation Summary</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F27E944-CBF5-42E7-B818-B018E37531B6}"/>
              </a:ext>
            </a:extLst>
          </p:cNvPr>
          <p:cNvSpPr txBox="1"/>
          <p:nvPr/>
        </p:nvSpPr>
        <p:spPr>
          <a:xfrm>
            <a:off x="133466" y="6493433"/>
            <a:ext cx="10963859" cy="369332"/>
          </a:xfrm>
          <a:prstGeom prst="rect">
            <a:avLst/>
          </a:prstGeom>
          <a:noFill/>
        </p:spPr>
        <p:txBody>
          <a:bodyPr wrap="square" rtlCol="0">
            <a:spAutoFit/>
          </a:bodyPr>
          <a:lstStyle/>
          <a:p>
            <a:r>
              <a:rPr lang="en-US" dirty="0">
                <a:hlinkClick r:id="rId3"/>
              </a:rPr>
              <a:t>https://covid19.who.int/</a:t>
            </a:r>
            <a:r>
              <a:rPr lang="en-US" dirty="0"/>
              <a:t>  accessed 4/9/2021</a:t>
            </a:r>
          </a:p>
        </p:txBody>
      </p:sp>
      <p:pic>
        <p:nvPicPr>
          <p:cNvPr id="5" name="Picture 4">
            <a:extLst>
              <a:ext uri="{FF2B5EF4-FFF2-40B4-BE49-F238E27FC236}">
                <a16:creationId xmlns:a16="http://schemas.microsoft.com/office/drawing/2014/main" id="{0D8AE311-F03C-4586-A7D2-70A408DB6261}"/>
              </a:ext>
            </a:extLst>
          </p:cNvPr>
          <p:cNvPicPr>
            <a:picLocks noChangeAspect="1"/>
          </p:cNvPicPr>
          <p:nvPr/>
        </p:nvPicPr>
        <p:blipFill>
          <a:blip r:embed="rId4"/>
          <a:stretch>
            <a:fillRect/>
          </a:stretch>
        </p:blipFill>
        <p:spPr>
          <a:xfrm>
            <a:off x="222962" y="1718268"/>
            <a:ext cx="11746075" cy="3960999"/>
          </a:xfrm>
          <a:prstGeom prst="rect">
            <a:avLst/>
          </a:prstGeom>
        </p:spPr>
      </p:pic>
    </p:spTree>
    <p:extLst>
      <p:ext uri="{BB962C8B-B14F-4D97-AF65-F5344CB8AC3E}">
        <p14:creationId xmlns:p14="http://schemas.microsoft.com/office/powerpoint/2010/main" val="280273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00183-7D60-4FD5-925C-A16E1DAA5A78}"/>
              </a:ext>
            </a:extLst>
          </p:cNvPr>
          <p:cNvSpPr>
            <a:spLocks noGrp="1"/>
          </p:cNvSpPr>
          <p:nvPr>
            <p:ph type="title"/>
          </p:nvPr>
        </p:nvSpPr>
        <p:spPr/>
        <p:txBody>
          <a:bodyPr/>
          <a:lstStyle/>
          <a:p>
            <a:r>
              <a:rPr lang="en-US" dirty="0"/>
              <a:t>Highest Case Counts in the Last 7 Days</a:t>
            </a:r>
          </a:p>
        </p:txBody>
      </p:sp>
      <p:sp>
        <p:nvSpPr>
          <p:cNvPr id="3" name="Content Placeholder 2">
            <a:extLst>
              <a:ext uri="{FF2B5EF4-FFF2-40B4-BE49-F238E27FC236}">
                <a16:creationId xmlns:a16="http://schemas.microsoft.com/office/drawing/2014/main" id="{00970AFB-85D1-4CB3-8AFF-420B1591DFF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2136775-A6E5-4A64-AD71-6BC45AE6BA42}"/>
              </a:ext>
            </a:extLst>
          </p:cNvPr>
          <p:cNvSpPr>
            <a:spLocks noGrp="1"/>
          </p:cNvSpPr>
          <p:nvPr>
            <p:ph type="sldNum" sz="quarter" idx="12"/>
          </p:nvPr>
        </p:nvSpPr>
        <p:spPr/>
        <p:txBody>
          <a:bodyPr/>
          <a:lstStyle/>
          <a:p>
            <a:fld id="{D275CE6D-5C38-C543-B8AD-F8110668FDF9}" type="slidenum">
              <a:rPr lang="en-US" smtClean="0"/>
              <a:pPr/>
              <a:t>4</a:t>
            </a:fld>
            <a:endParaRPr lang="en-US" dirty="0"/>
          </a:p>
        </p:txBody>
      </p:sp>
      <p:sp>
        <p:nvSpPr>
          <p:cNvPr id="5" name="Text Placeholder 4">
            <a:extLst>
              <a:ext uri="{FF2B5EF4-FFF2-40B4-BE49-F238E27FC236}">
                <a16:creationId xmlns:a16="http://schemas.microsoft.com/office/drawing/2014/main" id="{3FAED4ED-4F07-4B56-AAE6-63790DDFD484}"/>
              </a:ext>
            </a:extLst>
          </p:cNvPr>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80A899E2-57A9-48C4-A7C8-142206E3E204}"/>
              </a:ext>
            </a:extLst>
          </p:cNvPr>
          <p:cNvPicPr>
            <a:picLocks noChangeAspect="1"/>
          </p:cNvPicPr>
          <p:nvPr/>
        </p:nvPicPr>
        <p:blipFill>
          <a:blip r:embed="rId2"/>
          <a:stretch>
            <a:fillRect/>
          </a:stretch>
        </p:blipFill>
        <p:spPr>
          <a:xfrm>
            <a:off x="460138" y="1729145"/>
            <a:ext cx="11715672" cy="4889145"/>
          </a:xfrm>
          <a:prstGeom prst="rect">
            <a:avLst/>
          </a:prstGeom>
        </p:spPr>
      </p:pic>
    </p:spTree>
    <p:extLst>
      <p:ext uri="{BB962C8B-B14F-4D97-AF65-F5344CB8AC3E}">
        <p14:creationId xmlns:p14="http://schemas.microsoft.com/office/powerpoint/2010/main" val="1429228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 Case Counts and Rates</a:t>
            </a:r>
          </a:p>
        </p:txBody>
      </p:sp>
      <p:sp>
        <p:nvSpPr>
          <p:cNvPr id="4" name="Slide Number Placeholder 3"/>
          <p:cNvSpPr>
            <a:spLocks noGrp="1"/>
          </p:cNvSpPr>
          <p:nvPr>
            <p:ph type="sldNum" sz="quarter" idx="12"/>
          </p:nvPr>
        </p:nvSpPr>
        <p:spPr/>
        <p:txBody>
          <a:bodyPr/>
          <a:lstStyle/>
          <a:p>
            <a:fld id="{EB4BE1A8-99A0-BE4B-B404-CE990ED5FA0C}" type="slidenum">
              <a:rPr lang="en-US" smtClean="0"/>
              <a:pPr/>
              <a:t>5</a:t>
            </a:fld>
            <a:endParaRPr lang="en-US" dirty="0"/>
          </a:p>
        </p:txBody>
      </p:sp>
      <p:sp>
        <p:nvSpPr>
          <p:cNvPr id="7" name="TextBox 6">
            <a:extLst>
              <a:ext uri="{FF2B5EF4-FFF2-40B4-BE49-F238E27FC236}">
                <a16:creationId xmlns:a16="http://schemas.microsoft.com/office/drawing/2014/main" id="{3F32CC44-1754-455F-BF7A-CA6C9D23B48E}"/>
              </a:ext>
            </a:extLst>
          </p:cNvPr>
          <p:cNvSpPr txBox="1"/>
          <p:nvPr/>
        </p:nvSpPr>
        <p:spPr>
          <a:xfrm>
            <a:off x="1426029" y="5323749"/>
            <a:ext cx="6106289" cy="923330"/>
          </a:xfrm>
          <a:prstGeom prst="rect">
            <a:avLst/>
          </a:prstGeom>
          <a:noFill/>
        </p:spPr>
        <p:txBody>
          <a:bodyPr wrap="square" rtlCol="0">
            <a:spAutoFit/>
          </a:bodyPr>
          <a:lstStyle/>
          <a:p>
            <a:endParaRPr lang="en-US" dirty="0">
              <a:solidFill>
                <a:srgbClr val="0563C1"/>
              </a:solidFill>
              <a:hlinkClick r:id="rId3">
                <a:extLst>
                  <a:ext uri="{A12FA001-AC4F-418D-AE19-62706E023703}">
                    <ahyp:hlinkClr xmlns:ahyp="http://schemas.microsoft.com/office/drawing/2018/hyperlinkcolor" val="tx"/>
                  </a:ext>
                </a:extLst>
              </a:hlinkClick>
            </a:endParaRPr>
          </a:p>
          <a:p>
            <a:r>
              <a:rPr lang="en-US" dirty="0">
                <a:solidFill>
                  <a:srgbClr val="0563C1"/>
                </a:solidFill>
                <a:hlinkClick r:id="rId3">
                  <a:extLst>
                    <a:ext uri="{A12FA001-AC4F-418D-AE19-62706E023703}">
                      <ahyp:hlinkClr xmlns:ahyp="http://schemas.microsoft.com/office/drawing/2018/hyperlinkcolor" val="tx"/>
                    </a:ext>
                  </a:extLst>
                </a:hlinkClick>
              </a:rPr>
              <a:t>https://www.cdc.gov/coronavirus/2019-ncov/cases-updates/cases-in-us.html</a:t>
            </a:r>
            <a:r>
              <a:rPr lang="en-US" dirty="0"/>
              <a:t>   Accessed 4/16/2021</a:t>
            </a:r>
          </a:p>
        </p:txBody>
      </p:sp>
      <p:pic>
        <p:nvPicPr>
          <p:cNvPr id="5" name="Picture 4">
            <a:extLst>
              <a:ext uri="{FF2B5EF4-FFF2-40B4-BE49-F238E27FC236}">
                <a16:creationId xmlns:a16="http://schemas.microsoft.com/office/drawing/2014/main" id="{DF9AF6B6-E342-47CD-8363-2D15AFC2C494}"/>
              </a:ext>
            </a:extLst>
          </p:cNvPr>
          <p:cNvPicPr>
            <a:picLocks noChangeAspect="1"/>
          </p:cNvPicPr>
          <p:nvPr/>
        </p:nvPicPr>
        <p:blipFill>
          <a:blip r:embed="rId4"/>
          <a:stretch>
            <a:fillRect/>
          </a:stretch>
        </p:blipFill>
        <p:spPr>
          <a:xfrm>
            <a:off x="418721" y="1591298"/>
            <a:ext cx="11067645" cy="3711642"/>
          </a:xfrm>
          <a:prstGeom prst="rect">
            <a:avLst/>
          </a:prstGeom>
        </p:spPr>
      </p:pic>
    </p:spTree>
    <p:extLst>
      <p:ext uri="{BB962C8B-B14F-4D97-AF65-F5344CB8AC3E}">
        <p14:creationId xmlns:p14="http://schemas.microsoft.com/office/powerpoint/2010/main" val="423129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DC6B0-9A80-4C83-941D-5B77B6AAB684}"/>
              </a:ext>
            </a:extLst>
          </p:cNvPr>
          <p:cNvSpPr>
            <a:spLocks noGrp="1"/>
          </p:cNvSpPr>
          <p:nvPr>
            <p:ph type="title"/>
          </p:nvPr>
        </p:nvSpPr>
        <p:spPr/>
        <p:txBody>
          <a:bodyPr>
            <a:normAutofit fontScale="90000"/>
          </a:bodyPr>
          <a:lstStyle/>
          <a:p>
            <a:r>
              <a:rPr lang="en-US" dirty="0"/>
              <a:t>Number of Cases Reported in the USA, by Day</a:t>
            </a:r>
          </a:p>
        </p:txBody>
      </p:sp>
      <p:sp>
        <p:nvSpPr>
          <p:cNvPr id="4" name="Slide Number Placeholder 3">
            <a:extLst>
              <a:ext uri="{FF2B5EF4-FFF2-40B4-BE49-F238E27FC236}">
                <a16:creationId xmlns:a16="http://schemas.microsoft.com/office/drawing/2014/main" id="{A6F1E453-9CF9-4B89-8372-DB31606236FD}"/>
              </a:ext>
            </a:extLst>
          </p:cNvPr>
          <p:cNvSpPr>
            <a:spLocks noGrp="1"/>
          </p:cNvSpPr>
          <p:nvPr>
            <p:ph type="sldNum" sz="quarter" idx="12"/>
          </p:nvPr>
        </p:nvSpPr>
        <p:spPr/>
        <p:txBody>
          <a:bodyPr/>
          <a:lstStyle/>
          <a:p>
            <a:fld id="{D275CE6D-5C38-C543-B8AD-F8110668FDF9}" type="slidenum">
              <a:rPr lang="en-US" smtClean="0"/>
              <a:pPr/>
              <a:t>6</a:t>
            </a:fld>
            <a:endParaRPr lang="en-US" dirty="0"/>
          </a:p>
        </p:txBody>
      </p:sp>
      <p:sp>
        <p:nvSpPr>
          <p:cNvPr id="5" name="Text Placeholder 4">
            <a:extLst>
              <a:ext uri="{FF2B5EF4-FFF2-40B4-BE49-F238E27FC236}">
                <a16:creationId xmlns:a16="http://schemas.microsoft.com/office/drawing/2014/main" id="{2B03437A-33CC-44BE-B224-7E0EA214BB48}"/>
              </a:ext>
            </a:extLst>
          </p:cNvPr>
          <p:cNvSpPr>
            <a:spLocks noGrp="1"/>
          </p:cNvSpPr>
          <p:nvPr>
            <p:ph type="body" sz="quarter" idx="13"/>
          </p:nvPr>
        </p:nvSpPr>
        <p:spPr/>
        <p:txBody>
          <a:bodyPr/>
          <a:lstStyle/>
          <a:p>
            <a:endParaRPr lang="en-US" dirty="0"/>
          </a:p>
        </p:txBody>
      </p:sp>
      <p:sp>
        <p:nvSpPr>
          <p:cNvPr id="7" name="Content Placeholder 6">
            <a:extLst>
              <a:ext uri="{FF2B5EF4-FFF2-40B4-BE49-F238E27FC236}">
                <a16:creationId xmlns:a16="http://schemas.microsoft.com/office/drawing/2014/main" id="{C34B82CA-233E-4897-A524-D484484F3132}"/>
              </a:ext>
            </a:extLst>
          </p:cNvPr>
          <p:cNvSpPr>
            <a:spLocks noGrp="1"/>
          </p:cNvSpPr>
          <p:nvPr>
            <p:ph idx="1"/>
          </p:nvPr>
        </p:nvSpPr>
        <p:spPr>
          <a:xfrm>
            <a:off x="1194466" y="2086020"/>
            <a:ext cx="10071652" cy="4351338"/>
          </a:xfrm>
        </p:spPr>
        <p:txBody>
          <a:bodyPr/>
          <a:lstStyle/>
          <a:p>
            <a:endParaRPr lang="en-US" dirty="0"/>
          </a:p>
        </p:txBody>
      </p:sp>
      <p:sp>
        <p:nvSpPr>
          <p:cNvPr id="8" name="TextBox 7">
            <a:extLst>
              <a:ext uri="{FF2B5EF4-FFF2-40B4-BE49-F238E27FC236}">
                <a16:creationId xmlns:a16="http://schemas.microsoft.com/office/drawing/2014/main" id="{257C1C61-CE6D-4645-A607-3D921C54ABB5}"/>
              </a:ext>
            </a:extLst>
          </p:cNvPr>
          <p:cNvSpPr txBox="1"/>
          <p:nvPr/>
        </p:nvSpPr>
        <p:spPr>
          <a:xfrm>
            <a:off x="1792" y="6375995"/>
            <a:ext cx="10939694" cy="369332"/>
          </a:xfrm>
          <a:prstGeom prst="rect">
            <a:avLst/>
          </a:prstGeom>
          <a:noFill/>
        </p:spPr>
        <p:txBody>
          <a:bodyPr wrap="square" rtlCol="0">
            <a:spAutoFit/>
          </a:bodyPr>
          <a:lstStyle/>
          <a:p>
            <a:r>
              <a:rPr lang="en-US" dirty="0">
                <a:hlinkClick r:id="rId2"/>
              </a:rPr>
              <a:t>https://covid.cdc.gov/covid-data-tracker/#trends_dailytrendscases</a:t>
            </a:r>
            <a:r>
              <a:rPr lang="en-US" dirty="0"/>
              <a:t> Updated 4/16/2021</a:t>
            </a:r>
          </a:p>
        </p:txBody>
      </p:sp>
      <p:pic>
        <p:nvPicPr>
          <p:cNvPr id="6" name="Picture 5">
            <a:extLst>
              <a:ext uri="{FF2B5EF4-FFF2-40B4-BE49-F238E27FC236}">
                <a16:creationId xmlns:a16="http://schemas.microsoft.com/office/drawing/2014/main" id="{294719AE-39AE-4211-BD27-50E44F8CA9A9}"/>
              </a:ext>
            </a:extLst>
          </p:cNvPr>
          <p:cNvPicPr>
            <a:picLocks noChangeAspect="1"/>
          </p:cNvPicPr>
          <p:nvPr/>
        </p:nvPicPr>
        <p:blipFill>
          <a:blip r:embed="rId3"/>
          <a:stretch>
            <a:fillRect/>
          </a:stretch>
        </p:blipFill>
        <p:spPr>
          <a:xfrm>
            <a:off x="1076349" y="1422363"/>
            <a:ext cx="8453276" cy="4892217"/>
          </a:xfrm>
          <a:prstGeom prst="rect">
            <a:avLst/>
          </a:prstGeom>
        </p:spPr>
      </p:pic>
    </p:spTree>
    <p:extLst>
      <p:ext uri="{BB962C8B-B14F-4D97-AF65-F5344CB8AC3E}">
        <p14:creationId xmlns:p14="http://schemas.microsoft.com/office/powerpoint/2010/main" val="3180189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D74AD-E2E8-40DA-8D42-C9867B1FBE70}"/>
              </a:ext>
            </a:extLst>
          </p:cNvPr>
          <p:cNvSpPr>
            <a:spLocks noGrp="1"/>
          </p:cNvSpPr>
          <p:nvPr>
            <p:ph type="title"/>
          </p:nvPr>
        </p:nvSpPr>
        <p:spPr/>
        <p:txBody>
          <a:bodyPr/>
          <a:lstStyle/>
          <a:p>
            <a:r>
              <a:rPr lang="en-US" dirty="0"/>
              <a:t>US: SARS-CoV-2 Variants</a:t>
            </a:r>
          </a:p>
        </p:txBody>
      </p:sp>
      <p:sp>
        <p:nvSpPr>
          <p:cNvPr id="4" name="Slide Number Placeholder 3">
            <a:extLst>
              <a:ext uri="{FF2B5EF4-FFF2-40B4-BE49-F238E27FC236}">
                <a16:creationId xmlns:a16="http://schemas.microsoft.com/office/drawing/2014/main" id="{81567DF3-7271-4014-B438-25EBD99F1B71}"/>
              </a:ext>
            </a:extLst>
          </p:cNvPr>
          <p:cNvSpPr>
            <a:spLocks noGrp="1"/>
          </p:cNvSpPr>
          <p:nvPr>
            <p:ph type="sldNum" sz="quarter" idx="12"/>
          </p:nvPr>
        </p:nvSpPr>
        <p:spPr/>
        <p:txBody>
          <a:bodyPr/>
          <a:lstStyle/>
          <a:p>
            <a:fld id="{D275CE6D-5C38-C543-B8AD-F8110668FDF9}" type="slidenum">
              <a:rPr lang="en-US" smtClean="0"/>
              <a:pPr/>
              <a:t>7</a:t>
            </a:fld>
            <a:endParaRPr lang="en-US" dirty="0"/>
          </a:p>
        </p:txBody>
      </p:sp>
      <p:sp>
        <p:nvSpPr>
          <p:cNvPr id="8" name="Content Placeholder 2">
            <a:extLst>
              <a:ext uri="{FF2B5EF4-FFF2-40B4-BE49-F238E27FC236}">
                <a16:creationId xmlns:a16="http://schemas.microsoft.com/office/drawing/2014/main" id="{6E6A2128-B8BA-4BE9-A07F-FAB176C6627C}"/>
              </a:ext>
            </a:extLst>
          </p:cNvPr>
          <p:cNvSpPr txBox="1">
            <a:spLocks/>
          </p:cNvSpPr>
          <p:nvPr/>
        </p:nvSpPr>
        <p:spPr>
          <a:xfrm>
            <a:off x="3075563" y="205516"/>
            <a:ext cx="8944803" cy="2396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100" dirty="0"/>
          </a:p>
        </p:txBody>
      </p:sp>
      <p:sp>
        <p:nvSpPr>
          <p:cNvPr id="10" name="TextBox 9">
            <a:extLst>
              <a:ext uri="{FF2B5EF4-FFF2-40B4-BE49-F238E27FC236}">
                <a16:creationId xmlns:a16="http://schemas.microsoft.com/office/drawing/2014/main" id="{431CC285-98A9-4BEE-A779-A9ABEC7FA57A}"/>
              </a:ext>
            </a:extLst>
          </p:cNvPr>
          <p:cNvSpPr txBox="1"/>
          <p:nvPr/>
        </p:nvSpPr>
        <p:spPr>
          <a:xfrm>
            <a:off x="4302513" y="237052"/>
            <a:ext cx="7832078" cy="307777"/>
          </a:xfrm>
          <a:prstGeom prst="rect">
            <a:avLst/>
          </a:prstGeom>
          <a:noFill/>
        </p:spPr>
        <p:txBody>
          <a:bodyPr wrap="square">
            <a:spAutoFit/>
          </a:bodyPr>
          <a:lstStyle/>
          <a:p>
            <a:r>
              <a:rPr lang="en-US" sz="1400" dirty="0">
                <a:hlinkClick r:id="rId2"/>
              </a:rPr>
              <a:t>https://www.cdc.gov/coronavirus/2019-ncov/cases-updates/variant-proportions.html</a:t>
            </a:r>
            <a:r>
              <a:rPr lang="en-US" sz="1400" dirty="0"/>
              <a:t> accessed 4/16/21</a:t>
            </a:r>
          </a:p>
        </p:txBody>
      </p:sp>
      <p:pic>
        <p:nvPicPr>
          <p:cNvPr id="9" name="Picture 8">
            <a:extLst>
              <a:ext uri="{FF2B5EF4-FFF2-40B4-BE49-F238E27FC236}">
                <a16:creationId xmlns:a16="http://schemas.microsoft.com/office/drawing/2014/main" id="{7A8A82A3-C0ED-4AC1-BDCF-2CF8954C04E2}"/>
              </a:ext>
            </a:extLst>
          </p:cNvPr>
          <p:cNvPicPr>
            <a:picLocks noChangeAspect="1"/>
          </p:cNvPicPr>
          <p:nvPr/>
        </p:nvPicPr>
        <p:blipFill>
          <a:blip r:embed="rId3"/>
          <a:stretch>
            <a:fillRect/>
          </a:stretch>
        </p:blipFill>
        <p:spPr>
          <a:xfrm>
            <a:off x="537186" y="1591298"/>
            <a:ext cx="6978430" cy="5336447"/>
          </a:xfrm>
          <a:prstGeom prst="rect">
            <a:avLst/>
          </a:prstGeom>
        </p:spPr>
      </p:pic>
    </p:spTree>
    <p:extLst>
      <p:ext uri="{BB962C8B-B14F-4D97-AF65-F5344CB8AC3E}">
        <p14:creationId xmlns:p14="http://schemas.microsoft.com/office/powerpoint/2010/main" val="310745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1BC9-DA73-49F9-A32C-0A624B400C4D}"/>
              </a:ext>
            </a:extLst>
          </p:cNvPr>
          <p:cNvSpPr>
            <a:spLocks noGrp="1"/>
          </p:cNvSpPr>
          <p:nvPr>
            <p:ph type="title"/>
          </p:nvPr>
        </p:nvSpPr>
        <p:spPr/>
        <p:txBody>
          <a:bodyPr/>
          <a:lstStyle/>
          <a:p>
            <a:r>
              <a:rPr lang="en-US" dirty="0"/>
              <a:t>COVID-19 Vaccinations in the United States</a:t>
            </a:r>
          </a:p>
        </p:txBody>
      </p:sp>
      <p:sp>
        <p:nvSpPr>
          <p:cNvPr id="4" name="Slide Number Placeholder 3">
            <a:extLst>
              <a:ext uri="{FF2B5EF4-FFF2-40B4-BE49-F238E27FC236}">
                <a16:creationId xmlns:a16="http://schemas.microsoft.com/office/drawing/2014/main" id="{3D332C12-3C5D-41B4-BAEB-5D99EAD3C471}"/>
              </a:ext>
            </a:extLst>
          </p:cNvPr>
          <p:cNvSpPr>
            <a:spLocks noGrp="1"/>
          </p:cNvSpPr>
          <p:nvPr>
            <p:ph type="sldNum" sz="quarter" idx="12"/>
          </p:nvPr>
        </p:nvSpPr>
        <p:spPr/>
        <p:txBody>
          <a:bodyPr/>
          <a:lstStyle/>
          <a:p>
            <a:fld id="{D275CE6D-5C38-C543-B8AD-F8110668FDF9}" type="slidenum">
              <a:rPr lang="en-US" smtClean="0"/>
              <a:pPr/>
              <a:t>8</a:t>
            </a:fld>
            <a:endParaRPr lang="en-US" dirty="0"/>
          </a:p>
        </p:txBody>
      </p:sp>
      <p:sp>
        <p:nvSpPr>
          <p:cNvPr id="5" name="Text Placeholder 4">
            <a:extLst>
              <a:ext uri="{FF2B5EF4-FFF2-40B4-BE49-F238E27FC236}">
                <a16:creationId xmlns:a16="http://schemas.microsoft.com/office/drawing/2014/main" id="{3EA68561-FA7E-4489-A8AE-976B15FC454A}"/>
              </a:ext>
            </a:extLst>
          </p:cNvPr>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E92373F9-A862-45C4-90FE-8DD388357528}"/>
              </a:ext>
            </a:extLst>
          </p:cNvPr>
          <p:cNvSpPr>
            <a:spLocks noGrp="1"/>
          </p:cNvSpPr>
          <p:nvPr>
            <p:ph idx="1"/>
          </p:nvPr>
        </p:nvSpPr>
        <p:spPr/>
        <p:txBody>
          <a:bodyPr/>
          <a:lstStyle/>
          <a:p>
            <a:endParaRPr lang="en-US" dirty="0"/>
          </a:p>
        </p:txBody>
      </p:sp>
      <p:sp>
        <p:nvSpPr>
          <p:cNvPr id="3" name="TextBox 2">
            <a:extLst>
              <a:ext uri="{FF2B5EF4-FFF2-40B4-BE49-F238E27FC236}">
                <a16:creationId xmlns:a16="http://schemas.microsoft.com/office/drawing/2014/main" id="{362C6735-0CC6-421C-9ECC-F1EC0D8BD9B0}"/>
              </a:ext>
            </a:extLst>
          </p:cNvPr>
          <p:cNvSpPr txBox="1"/>
          <p:nvPr/>
        </p:nvSpPr>
        <p:spPr>
          <a:xfrm>
            <a:off x="1600200" y="6447759"/>
            <a:ext cx="7258462" cy="369332"/>
          </a:xfrm>
          <a:prstGeom prst="rect">
            <a:avLst/>
          </a:prstGeom>
          <a:noFill/>
        </p:spPr>
        <p:txBody>
          <a:bodyPr wrap="none" rtlCol="0">
            <a:spAutoFit/>
          </a:bodyPr>
          <a:lstStyle/>
          <a:p>
            <a:r>
              <a:rPr lang="en-US" dirty="0">
                <a:hlinkClick r:id="rId2"/>
              </a:rPr>
              <a:t>https://covid.cdc.gov/covid-data-tracker/#vaccinations</a:t>
            </a:r>
            <a:r>
              <a:rPr lang="en-US" dirty="0"/>
              <a:t> accessed 4/16/2021</a:t>
            </a:r>
          </a:p>
        </p:txBody>
      </p:sp>
      <p:pic>
        <p:nvPicPr>
          <p:cNvPr id="8" name="Picture 7">
            <a:extLst>
              <a:ext uri="{FF2B5EF4-FFF2-40B4-BE49-F238E27FC236}">
                <a16:creationId xmlns:a16="http://schemas.microsoft.com/office/drawing/2014/main" id="{F19FF85F-8B06-4EE8-8C80-F150CFD9DF4A}"/>
              </a:ext>
            </a:extLst>
          </p:cNvPr>
          <p:cNvPicPr>
            <a:picLocks noChangeAspect="1"/>
          </p:cNvPicPr>
          <p:nvPr/>
        </p:nvPicPr>
        <p:blipFill>
          <a:blip r:embed="rId3"/>
          <a:stretch>
            <a:fillRect/>
          </a:stretch>
        </p:blipFill>
        <p:spPr>
          <a:xfrm>
            <a:off x="0" y="1373603"/>
            <a:ext cx="12143617" cy="4803360"/>
          </a:xfrm>
          <a:prstGeom prst="rect">
            <a:avLst/>
          </a:prstGeom>
        </p:spPr>
      </p:pic>
    </p:spTree>
    <p:extLst>
      <p:ext uri="{BB962C8B-B14F-4D97-AF65-F5344CB8AC3E}">
        <p14:creationId xmlns:p14="http://schemas.microsoft.com/office/powerpoint/2010/main" val="413905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4B5C-5356-4659-B8E6-4BD2A7E1D930}"/>
              </a:ext>
            </a:extLst>
          </p:cNvPr>
          <p:cNvSpPr>
            <a:spLocks noGrp="1"/>
          </p:cNvSpPr>
          <p:nvPr>
            <p:ph type="title"/>
          </p:nvPr>
        </p:nvSpPr>
        <p:spPr>
          <a:xfrm>
            <a:off x="409937" y="596349"/>
            <a:ext cx="10515600" cy="994949"/>
          </a:xfrm>
        </p:spPr>
        <p:txBody>
          <a:bodyPr/>
          <a:lstStyle/>
          <a:p>
            <a:r>
              <a:rPr lang="en-US" dirty="0"/>
              <a:t>Maryland: COVID-19 Cases </a:t>
            </a:r>
          </a:p>
        </p:txBody>
      </p:sp>
      <p:sp>
        <p:nvSpPr>
          <p:cNvPr id="3" name="Content Placeholder 2">
            <a:extLst>
              <a:ext uri="{FF2B5EF4-FFF2-40B4-BE49-F238E27FC236}">
                <a16:creationId xmlns:a16="http://schemas.microsoft.com/office/drawing/2014/main" id="{EB113527-FAFF-41F7-87BA-840492DDE1FB}"/>
              </a:ext>
            </a:extLst>
          </p:cNvPr>
          <p:cNvSpPr>
            <a:spLocks noGrp="1"/>
          </p:cNvSpPr>
          <p:nvPr>
            <p:ph idx="1"/>
          </p:nvPr>
        </p:nvSpPr>
        <p:spPr>
          <a:xfrm>
            <a:off x="6844986" y="-563159"/>
            <a:ext cx="5347014" cy="1512284"/>
          </a:xfrm>
        </p:spPr>
        <p:txBody>
          <a:bodyPr>
            <a:normAutofit/>
          </a:bodyPr>
          <a:lstStyle/>
          <a:p>
            <a:pPr marL="0" indent="0">
              <a:buNone/>
            </a:pPr>
            <a:endParaRPr lang="en-US" sz="3200" dirty="0"/>
          </a:p>
          <a:p>
            <a:pPr marL="0" indent="0">
              <a:buNone/>
            </a:pPr>
            <a:r>
              <a:rPr lang="en-US" sz="2400" dirty="0">
                <a:hlinkClick r:id="rId3"/>
              </a:rPr>
              <a:t>http://health.maryland.gov/coronavirus</a:t>
            </a:r>
            <a:endParaRPr lang="en-US" sz="2400" dirty="0"/>
          </a:p>
          <a:p>
            <a:pPr marL="0" indent="0">
              <a:buNone/>
            </a:pPr>
            <a:r>
              <a:rPr lang="en-US" sz="1800" i="1" dirty="0"/>
              <a:t>Data current as of 4/16/2021</a:t>
            </a:r>
          </a:p>
        </p:txBody>
      </p:sp>
      <p:sp>
        <p:nvSpPr>
          <p:cNvPr id="4" name="Slide Number Placeholder 3">
            <a:extLst>
              <a:ext uri="{FF2B5EF4-FFF2-40B4-BE49-F238E27FC236}">
                <a16:creationId xmlns:a16="http://schemas.microsoft.com/office/drawing/2014/main" id="{3ACF44BC-4DEB-4FDE-A32A-02506982F0C9}"/>
              </a:ext>
            </a:extLst>
          </p:cNvPr>
          <p:cNvSpPr>
            <a:spLocks noGrp="1"/>
          </p:cNvSpPr>
          <p:nvPr>
            <p:ph type="sldNum" sz="quarter" idx="12"/>
          </p:nvPr>
        </p:nvSpPr>
        <p:spPr/>
        <p:txBody>
          <a:bodyPr/>
          <a:lstStyle/>
          <a:p>
            <a:fld id="{EB4BE1A8-99A0-BE4B-B404-CE990ED5FA0C}" type="slidenum">
              <a:rPr lang="en-US" smtClean="0"/>
              <a:pPr/>
              <a:t>9</a:t>
            </a:fld>
            <a:endParaRPr lang="en-US" dirty="0"/>
          </a:p>
        </p:txBody>
      </p:sp>
      <p:sp>
        <p:nvSpPr>
          <p:cNvPr id="7" name="TextBox 6">
            <a:extLst>
              <a:ext uri="{FF2B5EF4-FFF2-40B4-BE49-F238E27FC236}">
                <a16:creationId xmlns:a16="http://schemas.microsoft.com/office/drawing/2014/main" id="{3F27D753-1FAD-4730-90E7-BD9CC53892B5}"/>
              </a:ext>
            </a:extLst>
          </p:cNvPr>
          <p:cNvSpPr txBox="1"/>
          <p:nvPr/>
        </p:nvSpPr>
        <p:spPr>
          <a:xfrm>
            <a:off x="341600" y="1721629"/>
            <a:ext cx="5378976" cy="4401205"/>
          </a:xfrm>
          <a:prstGeom prst="rect">
            <a:avLst/>
          </a:prstGeom>
          <a:noFill/>
        </p:spPr>
        <p:txBody>
          <a:bodyPr wrap="square" rtlCol="0">
            <a:spAutoFit/>
          </a:bodyPr>
          <a:lstStyle/>
          <a:p>
            <a:endParaRPr lang="en-US" sz="2800" dirty="0"/>
          </a:p>
          <a:p>
            <a:pPr marL="457200" indent="-457200">
              <a:buFont typeface="Arial" panose="020B0604020202020204" pitchFamily="34" charset="0"/>
              <a:buChar char="•"/>
            </a:pPr>
            <a:r>
              <a:rPr lang="en-US" sz="2800" dirty="0"/>
              <a:t>Cases: 433,359</a:t>
            </a:r>
          </a:p>
          <a:p>
            <a:pPr marL="914400" lvl="1" indent="-457200">
              <a:buFont typeface="Arial" panose="020B0604020202020204" pitchFamily="34" charset="0"/>
              <a:buChar char="•"/>
            </a:pPr>
            <a:r>
              <a:rPr lang="en-US" sz="2800" dirty="0"/>
              <a:t>1,564 new</a:t>
            </a:r>
          </a:p>
          <a:p>
            <a:pPr marL="457200" indent="-457200">
              <a:buFont typeface="Arial" panose="020B0604020202020204" pitchFamily="34" charset="0"/>
              <a:buChar char="•"/>
            </a:pPr>
            <a:r>
              <a:rPr lang="en-US" sz="2800" dirty="0"/>
              <a:t>Deaths: 8,348</a:t>
            </a:r>
          </a:p>
          <a:p>
            <a:pPr marL="914400" lvl="1" indent="-457200">
              <a:buFont typeface="Arial" panose="020B0604020202020204" pitchFamily="34" charset="0"/>
              <a:buChar char="•"/>
            </a:pPr>
            <a:r>
              <a:rPr lang="en-US" sz="2800" dirty="0"/>
              <a:t>16 new</a:t>
            </a:r>
          </a:p>
          <a:p>
            <a:pPr marL="457200" indent="-457200">
              <a:buFont typeface="Arial" panose="020B0604020202020204" pitchFamily="34" charset="0"/>
              <a:buChar char="•"/>
            </a:pPr>
            <a:r>
              <a:rPr lang="en-US" sz="2800" dirty="0"/>
              <a:t>Hospitalizations: 38,969</a:t>
            </a:r>
          </a:p>
          <a:p>
            <a:pPr marL="914400" lvl="1" indent="-457200">
              <a:buFont typeface="Arial" panose="020B0604020202020204" pitchFamily="34" charset="0"/>
              <a:buChar char="•"/>
            </a:pPr>
            <a:r>
              <a:rPr lang="en-US" sz="2800" dirty="0"/>
              <a:t>Current: 1,249 (down 12)</a:t>
            </a:r>
          </a:p>
          <a:p>
            <a:pPr marL="457200" indent="-457200">
              <a:buFont typeface="Arial" panose="020B0604020202020204" pitchFamily="34" charset="0"/>
              <a:buChar char="•"/>
            </a:pPr>
            <a:r>
              <a:rPr lang="en-US" sz="2800" dirty="0"/>
              <a:t>Total tests: 9,265,525</a:t>
            </a:r>
          </a:p>
          <a:p>
            <a:pPr marL="457200" indent="-457200">
              <a:buFont typeface="Arial" panose="020B0604020202020204" pitchFamily="34" charset="0"/>
              <a:buChar char="•"/>
            </a:pPr>
            <a:r>
              <a:rPr lang="en-US" sz="2800" dirty="0"/>
              <a:t>Case rate: 22.9 per 100,000</a:t>
            </a:r>
          </a:p>
          <a:p>
            <a:pPr marL="457200" indent="-457200">
              <a:buFont typeface="Arial" panose="020B0604020202020204" pitchFamily="34" charset="0"/>
              <a:buChar char="•"/>
            </a:pPr>
            <a:r>
              <a:rPr lang="en-US" sz="2800" dirty="0"/>
              <a:t>Percent Positivity:  3.93%</a:t>
            </a:r>
          </a:p>
        </p:txBody>
      </p:sp>
      <p:pic>
        <p:nvPicPr>
          <p:cNvPr id="6" name="Picture 5">
            <a:extLst>
              <a:ext uri="{FF2B5EF4-FFF2-40B4-BE49-F238E27FC236}">
                <a16:creationId xmlns:a16="http://schemas.microsoft.com/office/drawing/2014/main" id="{AF6CDF12-E3DC-454C-B22B-D6501B5EDDCF}"/>
              </a:ext>
            </a:extLst>
          </p:cNvPr>
          <p:cNvPicPr>
            <a:picLocks noChangeAspect="1"/>
          </p:cNvPicPr>
          <p:nvPr/>
        </p:nvPicPr>
        <p:blipFill>
          <a:blip r:embed="rId4"/>
          <a:stretch>
            <a:fillRect/>
          </a:stretch>
        </p:blipFill>
        <p:spPr>
          <a:xfrm>
            <a:off x="4850441" y="1561938"/>
            <a:ext cx="6999959" cy="3924462"/>
          </a:xfrm>
          <a:prstGeom prst="rect">
            <a:avLst/>
          </a:prstGeom>
        </p:spPr>
      </p:pic>
    </p:spTree>
    <p:extLst>
      <p:ext uri="{BB962C8B-B14F-4D97-AF65-F5344CB8AC3E}">
        <p14:creationId xmlns:p14="http://schemas.microsoft.com/office/powerpoint/2010/main" val="1874875703"/>
      </p:ext>
    </p:extLst>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0802AD-3673-4DD1-8570-417596A5C13D}"/>
</file>

<file path=customXml/itemProps2.xml><?xml version="1.0" encoding="utf-8"?>
<ds:datastoreItem xmlns:ds="http://schemas.openxmlformats.org/officeDocument/2006/customXml" ds:itemID="{15A01002-F418-4A26-9412-75F9D6577882}"/>
</file>

<file path=customXml/itemProps3.xml><?xml version="1.0" encoding="utf-8"?>
<ds:datastoreItem xmlns:ds="http://schemas.openxmlformats.org/officeDocument/2006/customXml" ds:itemID="{4ED7476A-7DC1-4FCB-BCE9-F8B441680153}"/>
</file>

<file path=customXml/itemProps4.xml><?xml version="1.0" encoding="utf-8"?>
<ds:datastoreItem xmlns:ds="http://schemas.openxmlformats.org/officeDocument/2006/customXml" ds:itemID="{15A01002-F418-4A26-9412-75F9D6577882}"/>
</file>

<file path=docProps/app.xml><?xml version="1.0" encoding="utf-8"?>
<Properties xmlns="http://schemas.openxmlformats.org/officeDocument/2006/extended-properties" xmlns:vt="http://schemas.openxmlformats.org/officeDocument/2006/docPropsVTypes">
  <TotalTime>22344</TotalTime>
  <Words>1160</Words>
  <Application>Microsoft Office PowerPoint</Application>
  <PresentationFormat>Widescreen</PresentationFormat>
  <Paragraphs>111</Paragraphs>
  <Slides>26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Droid Serif</vt:lpstr>
      <vt:lpstr>Office Theme</vt:lpstr>
      <vt:lpstr>Maryland Situation Update on  Coronavirus Disease (COVID-19) for BHA</vt:lpstr>
      <vt:lpstr>Call Agenda </vt:lpstr>
      <vt:lpstr>COVID-19 Global Situation Summary</vt:lpstr>
      <vt:lpstr>Highest Case Counts in the Last 7 Days</vt:lpstr>
      <vt:lpstr>US Case Counts and Rates</vt:lpstr>
      <vt:lpstr>Number of Cases Reported in the USA, by Day</vt:lpstr>
      <vt:lpstr>US: SARS-CoV-2 Variants</vt:lpstr>
      <vt:lpstr>COVID-19 Vaccinations in the United States</vt:lpstr>
      <vt:lpstr>Maryland: COVID-19 Cases </vt:lpstr>
      <vt:lpstr>PowerPoint Presentation</vt:lpstr>
      <vt:lpstr>Testing Volume and % Positivity</vt:lpstr>
      <vt:lpstr>PowerPoint Presentation</vt:lpstr>
      <vt:lpstr>PowerPoint Presentation</vt:lpstr>
      <vt:lpstr>Maryland Vaccine Dashboard</vt:lpstr>
      <vt:lpstr>Maryland Influenza Epi Update</vt:lpstr>
      <vt:lpstr>PowerPoint Presentation</vt:lpstr>
      <vt:lpstr>Joint CDC and FDA Update </vt:lpstr>
      <vt:lpstr>PowerPoint Presentation</vt:lpstr>
      <vt:lpstr>CDC Health Alert (April 13, 2021)</vt:lpstr>
      <vt:lpstr>CDC Health Alert (April 13, 2021)</vt:lpstr>
      <vt:lpstr>CDC Health Alert (April 13, 2021)</vt:lpstr>
      <vt:lpstr>CDC Health Alert (April 13, 2021)</vt:lpstr>
      <vt:lpstr>MDH Clinician Letter (April 13, 2021) </vt:lpstr>
      <vt:lpstr>MDH Clinician Letter (April 13, 2021) </vt:lpstr>
      <vt:lpstr>PowerPoint Presentation</vt:lpstr>
      <vt:lpstr>Have a question?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Rebecca Perlmutter</cp:lastModifiedBy>
  <cp:revision>824</cp:revision>
  <cp:lastPrinted>2020-02-04T16:27:31Z</cp:lastPrinted>
  <dcterms:created xsi:type="dcterms:W3CDTF">2018-02-09T13:05:01Z</dcterms:created>
  <dcterms:modified xsi:type="dcterms:W3CDTF">2021-04-16T12:21:19Z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ies>
</file>