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13" r:id="rId3"/>
    <p:sldId id="339" r:id="rId4"/>
    <p:sldId id="340" r:id="rId5"/>
    <p:sldId id="342" r:id="rId6"/>
    <p:sldId id="363" r:id="rId7"/>
    <p:sldId id="357" r:id="rId8"/>
    <p:sldId id="361" r:id="rId9"/>
    <p:sldId id="364" r:id="rId10"/>
    <p:sldId id="391" r:id="rId11"/>
    <p:sldId id="360" r:id="rId12"/>
    <p:sldId id="353" r:id="rId13"/>
    <p:sldId id="297" r:id="rId14"/>
    <p:sldId id="274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810"/>
    <a:srgbClr val="F94DE0"/>
    <a:srgbClr val="C40E3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3174" autoAdjust="0"/>
  </p:normalViewPr>
  <p:slideViewPr>
    <p:cSldViewPr snapToGrid="0" snapToObjects="1">
      <p:cViewPr varScale="1">
        <p:scale>
          <a:sx n="82" d="100"/>
          <a:sy n="82" d="100"/>
        </p:scale>
        <p:origin x="22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80779F-2152-C84C-A2C2-FD36C5CC5AA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68579C-EAC7-0B4D-AE5F-5E3A5B26F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9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8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96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77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8579C-EAC7-0B4D-AE5F-5E3A5B26F7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771F8B-A6AA-4C49-A351-1C54F3623C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1406"/>
          <a:stretch/>
        </p:blipFill>
        <p:spPr>
          <a:xfrm>
            <a:off x="0" y="-314075"/>
            <a:ext cx="12192000" cy="7486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960F7A-981E-2849-A4A6-FFB20B3D6491}"/>
              </a:ext>
            </a:extLst>
          </p:cNvPr>
          <p:cNvSpPr/>
          <p:nvPr userDrawn="1"/>
        </p:nvSpPr>
        <p:spPr>
          <a:xfrm>
            <a:off x="0" y="1705295"/>
            <a:ext cx="12192000" cy="426883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B37E-432E-7A4F-B863-4B75CE2DB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61"/>
          <a:stretch/>
        </p:blipFill>
        <p:spPr>
          <a:xfrm>
            <a:off x="-610" y="1701110"/>
            <a:ext cx="12191998" cy="10542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69780-856D-8549-AC32-E37E32DB0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81"/>
          <a:stretch/>
        </p:blipFill>
        <p:spPr>
          <a:xfrm>
            <a:off x="-612" y="5953810"/>
            <a:ext cx="12192000" cy="609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F033F58-E2FE-0347-BD76-12FAE70FF602}"/>
              </a:ext>
            </a:extLst>
          </p:cNvPr>
          <p:cNvSpPr/>
          <p:nvPr userDrawn="1"/>
        </p:nvSpPr>
        <p:spPr>
          <a:xfrm>
            <a:off x="-612" y="1806530"/>
            <a:ext cx="12192612" cy="414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C1CAE-181F-AE45-82F8-A14FDE7962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694" y="2645487"/>
            <a:ext cx="9144000" cy="133856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B1C7E-8E53-164B-8983-F17A52825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10379"/>
            <a:ext cx="9144000" cy="387626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40E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name, title, office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8BAC13-88FE-C64F-96CA-64033FB21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777462"/>
            <a:ext cx="9144000" cy="36671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40E3E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337298-74C7-D143-9804-A644D0613C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6" y="266296"/>
            <a:ext cx="1636624" cy="1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5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8AD7A-692D-214C-B1E6-40FF2519F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19F98-A45F-E94A-B7CD-C1136BEA9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C9E59-65FE-C340-86D6-CB88758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4878ACEC-C273-FC42-8FF0-6A137603AC86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54028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A64AD5-665A-C744-89D9-40F741E5C75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136C4-AA83-DE43-BE00-E228E3F2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193CF-F9DC-B44A-A876-F2CFF654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784700B9-E3D3-064D-B1E6-41202D9F58D4}"/>
              </a:ext>
            </a:extLst>
          </p:cNvPr>
          <p:cNvCxnSpPr>
            <a:cxnSpLocks/>
          </p:cNvCxnSpPr>
          <p:nvPr userDrawn="1"/>
        </p:nvCxnSpPr>
        <p:spPr>
          <a:xfrm>
            <a:off x="9263518" y="365125"/>
            <a:ext cx="0" cy="5246535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64768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F195-B40D-0E4C-B1D2-11C6A5EE0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6349"/>
            <a:ext cx="10515600" cy="99494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1D74-B903-E740-B842-E2BB1355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8" y="1825625"/>
            <a:ext cx="10071652" cy="4351338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B431-9F66-664E-9CD0-ED4F8EA2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186" y="6253165"/>
            <a:ext cx="543338" cy="3651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4DEA67-6A4F-9649-A24B-C40F247C0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583" y="362022"/>
            <a:ext cx="10469217" cy="343659"/>
          </a:xfrm>
        </p:spPr>
        <p:txBody>
          <a:bodyPr>
            <a:noAutofit/>
          </a:bodyPr>
          <a:lstStyle>
            <a:lvl1pPr marL="0" indent="0">
              <a:buNone/>
              <a:defRPr sz="2200" i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Reference: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C09A3890-68F3-4E4F-B626-7285D1AA940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65534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2F32DB1-E964-D44B-9D97-3CEFD7EBC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0139" y="3575637"/>
            <a:ext cx="10581860" cy="569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40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Intro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A0465EC-8468-8947-A27C-8FA981D39B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0138" y="4162495"/>
            <a:ext cx="10581861" cy="76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5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Chapter Title</a:t>
            </a:r>
          </a:p>
        </p:txBody>
      </p:sp>
      <p:cxnSp>
        <p:nvCxnSpPr>
          <p:cNvPr id="7" name="Shape 99">
            <a:extLst>
              <a:ext uri="{FF2B5EF4-FFF2-40B4-BE49-F238E27FC236}">
                <a16:creationId xmlns:a16="http://schemas.microsoft.com/office/drawing/2014/main" id="{94E87B3F-A490-CE4B-89E0-18FC29BB5205}"/>
              </a:ext>
            </a:extLst>
          </p:cNvPr>
          <p:cNvCxnSpPr>
            <a:cxnSpLocks/>
          </p:cNvCxnSpPr>
          <p:nvPr userDrawn="1"/>
        </p:nvCxnSpPr>
        <p:spPr>
          <a:xfrm>
            <a:off x="1610139" y="4225063"/>
            <a:ext cx="10581861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79640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2FD7-958A-0C45-B087-7DDC509F8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793A9-78D0-DB44-9842-DF34C4F56F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850A2-0FAF-1F4F-9CFE-2458DCD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hape 99">
            <a:extLst>
              <a:ext uri="{FF2B5EF4-FFF2-40B4-BE49-F238E27FC236}">
                <a16:creationId xmlns:a16="http://schemas.microsoft.com/office/drawing/2014/main" id="{973325D0-1E67-7343-83E5-FA2188290DAA}"/>
              </a:ext>
            </a:extLst>
          </p:cNvPr>
          <p:cNvCxnSpPr>
            <a:cxnSpLocks/>
          </p:cNvCxnSpPr>
          <p:nvPr userDrawn="1"/>
        </p:nvCxnSpPr>
        <p:spPr>
          <a:xfrm>
            <a:off x="831850" y="4589463"/>
            <a:ext cx="11360150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88751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AF1C-2FEF-6242-ABE9-7D70C8595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26BE8-82C8-4142-AE0F-CE6E9BD0A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758" y="1825625"/>
            <a:ext cx="483704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5BAE-18FF-7744-943F-AF451994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D9767-8F21-2644-BB12-1DA08EE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83DE70EB-F425-BB4F-89B5-AA119946A7DC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69545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5656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DC57-EA5D-8A44-945E-B158D952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C1A9C-F576-4A47-A383-5DE1DD2F6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3EC18-C9B1-7F4B-BFEA-54F523EF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A4D5A-5DB2-484D-88C8-A024BBC26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C890A-252B-B348-84D8-D857DB0A8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C7B4F-6D0B-904C-9885-7CB0869B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hape 99">
            <a:extLst>
              <a:ext uri="{FF2B5EF4-FFF2-40B4-BE49-F238E27FC236}">
                <a16:creationId xmlns:a16="http://schemas.microsoft.com/office/drawing/2014/main" id="{66AD6D74-344E-A54C-9A0C-D9987DFF3753}"/>
              </a:ext>
            </a:extLst>
          </p:cNvPr>
          <p:cNvCxnSpPr>
            <a:cxnSpLocks/>
          </p:cNvCxnSpPr>
          <p:nvPr userDrawn="1"/>
        </p:nvCxnSpPr>
        <p:spPr>
          <a:xfrm>
            <a:off x="983837" y="1469337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47946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2EC0-F0AE-9445-A41E-5C87D776F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3625D-A756-7F49-AB3B-3B19F7CA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hape 99">
            <a:extLst>
              <a:ext uri="{FF2B5EF4-FFF2-40B4-BE49-F238E27FC236}">
                <a16:creationId xmlns:a16="http://schemas.microsoft.com/office/drawing/2014/main" id="{D1908872-F504-B444-82AE-1560204653B7}"/>
              </a:ext>
            </a:extLst>
          </p:cNvPr>
          <p:cNvCxnSpPr>
            <a:cxnSpLocks/>
          </p:cNvCxnSpPr>
          <p:nvPr userDrawn="1"/>
        </p:nvCxnSpPr>
        <p:spPr>
          <a:xfrm>
            <a:off x="983837" y="1582071"/>
            <a:ext cx="11208163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906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862F8-D10B-E844-A683-3AF7FD775A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C8119-9F97-154F-8D0D-877CCDE63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595C8-2E13-E74D-B6BC-3FE67DB6A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8E6BD-2C0D-0948-8CA6-F12956A0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D27140A5-E15E-BD46-8584-067F29D9D83D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89433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E29B-A727-0242-95D3-50DD382BC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02107-0DCE-174F-BD90-B7DDBC0C3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7ABF-7140-B846-BA0A-AD8307DE4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0212-3F5D-924C-8A51-77A9A144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hape 99">
            <a:extLst>
              <a:ext uri="{FF2B5EF4-FFF2-40B4-BE49-F238E27FC236}">
                <a16:creationId xmlns:a16="http://schemas.microsoft.com/office/drawing/2014/main" id="{E4F1C8B1-B262-B54D-A9C0-F0135C46D574}"/>
              </a:ext>
            </a:extLst>
          </p:cNvPr>
          <p:cNvCxnSpPr>
            <a:cxnSpLocks/>
          </p:cNvCxnSpPr>
          <p:nvPr userDrawn="1"/>
        </p:nvCxnSpPr>
        <p:spPr>
          <a:xfrm>
            <a:off x="839788" y="2069926"/>
            <a:ext cx="3932237" cy="0"/>
          </a:xfrm>
          <a:prstGeom prst="straightConnector1">
            <a:avLst/>
          </a:prstGeom>
          <a:noFill/>
          <a:ln w="28575" cap="flat" cmpd="sng">
            <a:solidFill>
              <a:srgbClr val="C40E3E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1903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54C78-7612-7841-8168-3168267A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5739"/>
            <a:ext cx="10515600" cy="9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BDA34-773B-E24F-9795-67AB0AAAF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E610F-F9D8-EA47-B076-18F52BB0C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8810" y="6231917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75CE6D-5C38-C543-B8AD-F8110668FD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3610A-5E58-E749-8E27-85C5693283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170" y="5846548"/>
            <a:ext cx="2391950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coronavirus/2019-ncov/hcp/ppe-strategy/index.html" TargetMode="External"/><Relationship Id="rId3" Type="http://schemas.openxmlformats.org/officeDocument/2006/relationships/hyperlink" Target="http://health.maryland.gov/coronavirus" TargetMode="External"/><Relationship Id="rId7" Type="http://schemas.openxmlformats.org/officeDocument/2006/relationships/hyperlink" Target="https://www.epa.gov/pesticide-registration/list-n-disinfectants-use-against-sars-cov-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infection-control.html" TargetMode="External"/><Relationship Id="rId5" Type="http://schemas.openxmlformats.org/officeDocument/2006/relationships/hyperlink" Target="https://www.cdc.gov/coronavirus/2019-ncov/specific-groups/high-risk-complications.html" TargetMode="External"/><Relationship Id="rId4" Type="http://schemas.openxmlformats.org/officeDocument/2006/relationships/hyperlink" Target="https://health.maryland.gov/laboratories/Pages/Novel-Coronavirus.asp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.maryland.gov/coronavir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A1-2517-744F-9A8B-57E30E174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9347"/>
            <a:ext cx="9144000" cy="1629551"/>
          </a:xfrm>
        </p:spPr>
        <p:txBody>
          <a:bodyPr>
            <a:normAutofit fontScale="90000"/>
          </a:bodyPr>
          <a:lstStyle/>
          <a:p>
            <a:r>
              <a:rPr lang="en-US" dirty="0"/>
              <a:t>Maryland Situation Update on </a:t>
            </a:r>
            <a:br>
              <a:rPr lang="en-US" dirty="0"/>
            </a:br>
            <a:r>
              <a:rPr lang="en-US" dirty="0"/>
              <a:t>Coronavirus Disease (COVID-19)</a:t>
            </a:r>
            <a:br>
              <a:rPr lang="en-US" dirty="0"/>
            </a:br>
            <a:r>
              <a:rPr lang="en-US" dirty="0"/>
              <a:t>for BHA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DE056D8-945A-4B48-A18A-58091677B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722"/>
            <a:ext cx="9144000" cy="1169437"/>
          </a:xfrm>
        </p:spPr>
        <p:txBody>
          <a:bodyPr>
            <a:normAutofit/>
          </a:bodyPr>
          <a:lstStyle/>
          <a:p>
            <a:pPr lvl="0"/>
            <a:r>
              <a:rPr lang="en-US" sz="2100" dirty="0"/>
              <a:t>Maryland Department of Health</a:t>
            </a:r>
          </a:p>
          <a:p>
            <a:pPr lvl="0"/>
            <a:r>
              <a:rPr lang="en-US" sz="2100" dirty="0"/>
              <a:t>Infectious Disease Epidemiology and Outbreak Response Bureau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A006E-C594-466C-BCBE-4496AED2A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April 17, 2020</a:t>
            </a:r>
          </a:p>
        </p:txBody>
      </p:sp>
    </p:spTree>
    <p:extLst>
      <p:ext uri="{BB962C8B-B14F-4D97-AF65-F5344CB8AC3E}">
        <p14:creationId xmlns:p14="http://schemas.microsoft.com/office/powerpoint/2010/main" val="39641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Universal Masking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 a mask when you enter the facility</a:t>
            </a:r>
          </a:p>
          <a:p>
            <a:r>
              <a:rPr lang="en-US" dirty="0"/>
              <a:t>Mask must cover nose and mouth</a:t>
            </a:r>
          </a:p>
          <a:p>
            <a:r>
              <a:rPr lang="en-US" dirty="0"/>
              <a:t>Do not touch the outside of the mask- assume there are germs on the outside of the mask</a:t>
            </a:r>
          </a:p>
          <a:p>
            <a:pPr lvl="1"/>
            <a:r>
              <a:rPr lang="en-US" dirty="0"/>
              <a:t>If you need to adjust your mask, wash your hands before and after touching mask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71E43-4850-4F1A-B825-F6DB9597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Infection Control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C2F51-F4A9-4B26-9E91-1D5784CD9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signage encouraging respiratory etiquette and hand hygiene</a:t>
            </a:r>
          </a:p>
          <a:p>
            <a:r>
              <a:rPr lang="en-US" dirty="0"/>
              <a:t>Provide alcohol based hand rub through out the facility </a:t>
            </a:r>
          </a:p>
          <a:p>
            <a:r>
              <a:rPr lang="en-US" dirty="0"/>
              <a:t>Ensure sinks are stocked with soap and paper towels for staff hand hygiene</a:t>
            </a:r>
          </a:p>
          <a:p>
            <a:r>
              <a:rPr lang="en-US" dirty="0"/>
              <a:t>Reduce crowding in waiting rooms and care spaces</a:t>
            </a:r>
          </a:p>
          <a:p>
            <a:r>
              <a:rPr lang="en-US" dirty="0"/>
              <a:t>Supplies for hand hygiene and respiratory etiquette (tissues, waste receptacles, ABHR) should be available for clients and patients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AE5D3-5786-4A2D-BDD7-0C50DD2E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687FA-6836-4740-95FA-A80685B11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75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Steps to Responding to a COVID-19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524" y="1746562"/>
            <a:ext cx="10071652" cy="4351338"/>
          </a:xfrm>
        </p:spPr>
        <p:txBody>
          <a:bodyPr>
            <a:normAutofit/>
          </a:bodyPr>
          <a:lstStyle/>
          <a:p>
            <a:r>
              <a:rPr lang="en-US" dirty="0"/>
              <a:t>Consult your local health department</a:t>
            </a:r>
          </a:p>
          <a:p>
            <a:r>
              <a:rPr lang="en-US" dirty="0"/>
              <a:t>Ensure symptomatic patients are on appropriate transmission based precautions when in the facility</a:t>
            </a:r>
          </a:p>
          <a:p>
            <a:r>
              <a:rPr lang="en-US" dirty="0"/>
              <a:t>Ensure sick staff are excluded</a:t>
            </a:r>
          </a:p>
          <a:p>
            <a:r>
              <a:rPr lang="en-US" dirty="0"/>
              <a:t>Contact investigation to determine exposed healthcare workers or patients- the local health department can help you</a:t>
            </a:r>
          </a:p>
          <a:p>
            <a:r>
              <a:rPr lang="en-US" dirty="0"/>
              <a:t>Exclusions as appropriate for healthcare workers with medium - high risk exposures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3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34" y="1513489"/>
            <a:ext cx="7408115" cy="3323343"/>
          </a:xfrm>
        </p:spPr>
        <p:txBody>
          <a:bodyPr>
            <a:noAutofit/>
          </a:bodyPr>
          <a:lstStyle/>
          <a:p>
            <a:r>
              <a:rPr lang="en-US" sz="2000" dirty="0"/>
              <a:t>MDH Novel Coronavirus: </a:t>
            </a:r>
            <a:r>
              <a:rPr lang="en-US" sz="2000" dirty="0">
                <a:hlinkClick r:id="rId3"/>
              </a:rPr>
              <a:t>http://health.maryland.gov/coronavirus</a:t>
            </a:r>
            <a:endParaRPr lang="en-US" sz="2000" dirty="0"/>
          </a:p>
          <a:p>
            <a:r>
              <a:rPr lang="en-US" sz="2000" dirty="0"/>
              <a:t>MDH Laboratory Coronavirus: </a:t>
            </a:r>
            <a:r>
              <a:rPr lang="en-US" sz="2000" dirty="0">
                <a:hlinkClick r:id="rId4"/>
              </a:rPr>
              <a:t>https://health.maryland.gov/laboratories/Pages/Novel-Coronavirus.aspx</a:t>
            </a:r>
            <a:endParaRPr lang="en-US" sz="2000" dirty="0"/>
          </a:p>
          <a:p>
            <a:r>
              <a:rPr lang="en-US" sz="2000" dirty="0"/>
              <a:t>COVID-19 People at risk                                    </a:t>
            </a:r>
            <a:r>
              <a:rPr lang="en-US" sz="2000" dirty="0">
                <a:hlinkClick r:id="rId5"/>
              </a:rPr>
              <a:t>https://www.cdc.gov/coronavirus/2019-ncov/specific-groups/high-risk-complications.html</a:t>
            </a:r>
            <a:endParaRPr lang="en-US" sz="2000" dirty="0"/>
          </a:p>
          <a:p>
            <a:r>
              <a:rPr lang="en-US" sz="2000" dirty="0"/>
              <a:t>CDC Guidance for Infection Control </a:t>
            </a:r>
            <a:r>
              <a:rPr lang="en-US" sz="2000" dirty="0">
                <a:hlinkClick r:id="rId6"/>
              </a:rPr>
              <a:t>https://www.cdc.gov/coronavirus/2019-nCoV/infection-control.html</a:t>
            </a:r>
            <a:endParaRPr lang="en-US" sz="2000" dirty="0"/>
          </a:p>
          <a:p>
            <a:r>
              <a:rPr lang="en-US" sz="2000" dirty="0"/>
              <a:t>EPA List N Disinfectants with COVID-19 claim </a:t>
            </a:r>
            <a:r>
              <a:rPr lang="en-US" sz="2000" dirty="0">
                <a:hlinkClick r:id="rId7"/>
              </a:rPr>
              <a:t>https://www.epa.gov/pesticide-registration/list-n-disinfectants-use-against-sars-cov-2</a:t>
            </a:r>
            <a:endParaRPr lang="en-US" sz="2000" dirty="0"/>
          </a:p>
          <a:p>
            <a:r>
              <a:rPr lang="en-US" sz="2000" dirty="0"/>
              <a:t>Conserving PPE </a:t>
            </a:r>
            <a:r>
              <a:rPr lang="en-US" sz="2000" dirty="0">
                <a:hlinkClick r:id="rId8"/>
              </a:rPr>
              <a:t>https://www.cdc.gov/coronavirus/2019-ncov/hcp/ppe-strategy/index.html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7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BB4C3-FC6C-4B0E-A586-0CB80AEB9EA8}"/>
              </a:ext>
            </a:extLst>
          </p:cNvPr>
          <p:cNvSpPr txBox="1"/>
          <p:nvPr/>
        </p:nvSpPr>
        <p:spPr>
          <a:xfrm>
            <a:off x="537187" y="2659116"/>
            <a:ext cx="7208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Email : mdh.ipcovid@Maryland.gov </a:t>
            </a:r>
          </a:p>
        </p:txBody>
      </p:sp>
    </p:spTree>
    <p:extLst>
      <p:ext uri="{BB962C8B-B14F-4D97-AF65-F5344CB8AC3E}">
        <p14:creationId xmlns:p14="http://schemas.microsoft.com/office/powerpoint/2010/main" val="44803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Agenda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423F0F17-B5DA-004F-8EFE-172BCD600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49" y="1910227"/>
            <a:ext cx="6063198" cy="4351338"/>
          </a:xfrm>
        </p:spPr>
        <p:txBody>
          <a:bodyPr>
            <a:normAutofit/>
          </a:bodyPr>
          <a:lstStyle/>
          <a:p>
            <a:r>
              <a:rPr lang="en-US" dirty="0"/>
              <a:t>Review current situation of COVID-19</a:t>
            </a:r>
          </a:p>
          <a:p>
            <a:r>
              <a:rPr lang="en-US" dirty="0"/>
              <a:t>Updated Guidance</a:t>
            </a:r>
          </a:p>
          <a:p>
            <a:r>
              <a:rPr lang="en-US" dirty="0"/>
              <a:t>Questions and Answers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globalbiodefense.com/wp-content/uploads/2020/02/novel-coronavirus-covid-19-sars-cov-2-1024x8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647" y="1782501"/>
            <a:ext cx="5807353" cy="4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8968" y="1455795"/>
            <a:ext cx="3583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Droid Serif"/>
              </a:rPr>
              <a:t>Picture Courtesy of NIAID-RML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1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95068D90-2223-554F-83EB-3DA22DCE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6" y="158371"/>
            <a:ext cx="10515600" cy="994949"/>
          </a:xfrm>
        </p:spPr>
        <p:txBody>
          <a:bodyPr/>
          <a:lstStyle/>
          <a:p>
            <a:r>
              <a:rPr lang="en-US" dirty="0"/>
              <a:t>COVID-19 Global Situation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A58E-229C-204C-8FFC-82A24FCF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782E8-74A2-48E4-A9C1-F64E59A7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6" y="1073967"/>
            <a:ext cx="11037594" cy="57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3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U.S.: COVID-19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95" y="2174154"/>
            <a:ext cx="4965539" cy="4585665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632,548 Confirmed Cases</a:t>
            </a:r>
          </a:p>
          <a:p>
            <a:pPr lvl="1"/>
            <a:r>
              <a:rPr lang="en-US" sz="10800" dirty="0"/>
              <a:t>6,814 Travel-related cases</a:t>
            </a:r>
          </a:p>
          <a:p>
            <a:pPr lvl="1"/>
            <a:r>
              <a:rPr lang="en-US" sz="11200" dirty="0"/>
              <a:t>14,728 Close contact</a:t>
            </a:r>
          </a:p>
          <a:p>
            <a:pPr lvl="1"/>
            <a:r>
              <a:rPr lang="en-US" sz="11200" dirty="0"/>
              <a:t>611,006 “Under investigation”</a:t>
            </a:r>
          </a:p>
          <a:p>
            <a:r>
              <a:rPr lang="en-US" sz="11200" dirty="0"/>
              <a:t>31071 total deaths</a:t>
            </a:r>
          </a:p>
          <a:p>
            <a:r>
              <a:rPr lang="en-US" sz="11200" dirty="0"/>
              <a:t>55 states and territories reporting 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6400" dirty="0"/>
              <a:t>Source: </a:t>
            </a:r>
            <a:r>
              <a:rPr lang="en-US" sz="6400" dirty="0">
                <a:hlinkClick r:id="rId3"/>
              </a:rPr>
              <a:t>www.cdc.gov</a:t>
            </a:r>
            <a:r>
              <a:rPr lang="en-US" sz="6400" dirty="0"/>
              <a:t>, accessed April 17th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175C3-0D2D-4FB3-92A6-F3C05F7F1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188" y="1965815"/>
            <a:ext cx="6775173" cy="31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9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4B5C-5356-4659-B8E6-4BD2A7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37" y="596349"/>
            <a:ext cx="10515600" cy="994949"/>
          </a:xfrm>
        </p:spPr>
        <p:txBody>
          <a:bodyPr/>
          <a:lstStyle/>
          <a:p>
            <a:r>
              <a:rPr lang="en-US" dirty="0"/>
              <a:t>Maryland: COVID-19 Cases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13527-FAFF-41F7-87BA-840492DDE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173" y="-563159"/>
            <a:ext cx="5347014" cy="15122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http://health.maryland.gov/coronavirus</a:t>
            </a:r>
            <a:endParaRPr lang="en-US" sz="2400" dirty="0"/>
          </a:p>
          <a:p>
            <a:pPr marL="0" indent="0">
              <a:buNone/>
            </a:pPr>
            <a:r>
              <a:rPr lang="en-US" sz="1800" i="1" dirty="0"/>
              <a:t>Data current as of April 9,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F44BC-4DEB-4FDE-A32A-02506982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BE1A8-99A0-BE4B-B404-CE990ED5FA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7D753-1FAD-4730-90E7-BD9CC53892B5}"/>
              </a:ext>
            </a:extLst>
          </p:cNvPr>
          <p:cNvSpPr txBox="1"/>
          <p:nvPr/>
        </p:nvSpPr>
        <p:spPr>
          <a:xfrm>
            <a:off x="537186" y="1688934"/>
            <a:ext cx="40957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Cases</a:t>
            </a:r>
            <a:r>
              <a:rPr lang="en-US" dirty="0"/>
              <a:t>: </a:t>
            </a:r>
            <a:r>
              <a:rPr lang="en-US" sz="2800" dirty="0"/>
              <a:t>11,572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788 new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Deaths: 425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Hospitalizations: 6216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161 new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F658DB-5B1F-4551-8FA6-26BEBC3F0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667" y="1688934"/>
            <a:ext cx="6698038" cy="410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3DC73-4083-4EB2-9EE1-F3688F678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3C7A1-FDC1-4185-93F6-3622C8E0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40F516-FB75-41C6-B824-776899772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73" y="572971"/>
            <a:ext cx="8545167" cy="58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0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C298-B523-4A5E-89E1-A08079F4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Updated Return to Work Guidance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0454B-393D-41F2-8874-BE77224BC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575" y="1500505"/>
            <a:ext cx="1007165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Healthcare Workers</a:t>
            </a:r>
          </a:p>
          <a:p>
            <a:pPr lvl="1"/>
            <a:r>
              <a:rPr lang="en-US" dirty="0"/>
              <a:t>Prefer test based strategy</a:t>
            </a:r>
          </a:p>
          <a:p>
            <a:pPr lvl="2"/>
            <a:r>
              <a:rPr lang="en-US" dirty="0"/>
              <a:t>72 hours after fever resolution, improving symptoms</a:t>
            </a:r>
          </a:p>
          <a:p>
            <a:pPr lvl="2"/>
            <a:r>
              <a:rPr lang="en-US" dirty="0"/>
              <a:t>2 negative COVID-19 tests at least 24 hours apart</a:t>
            </a:r>
          </a:p>
          <a:p>
            <a:pPr lvl="1"/>
            <a:r>
              <a:rPr lang="en-US" dirty="0"/>
              <a:t>If test based is not available, symptom based strategy is acceptable	</a:t>
            </a:r>
          </a:p>
          <a:p>
            <a:pPr lvl="2"/>
            <a:r>
              <a:rPr lang="en-US" dirty="0"/>
              <a:t>72 hours after fever resolution, improving symptoms</a:t>
            </a:r>
          </a:p>
          <a:p>
            <a:pPr lvl="2"/>
            <a:r>
              <a:rPr lang="en-US" dirty="0"/>
              <a:t>7 days after symptom onset</a:t>
            </a:r>
          </a:p>
          <a:p>
            <a:pPr lvl="1"/>
            <a:r>
              <a:rPr lang="en-US" dirty="0"/>
              <a:t>When returning to work, HCW should avoid caring for severe immunocompromised patients until symptoms are completely resolved or 14 days after onset (whichever is later)</a:t>
            </a:r>
          </a:p>
          <a:p>
            <a:r>
              <a:rPr lang="en-US" dirty="0"/>
              <a:t>For everyone else (Non-healthcare workers)</a:t>
            </a:r>
          </a:p>
          <a:p>
            <a:pPr lvl="1"/>
            <a:r>
              <a:rPr lang="en-US" dirty="0"/>
              <a:t>Symptom based strategy</a:t>
            </a:r>
          </a:p>
          <a:p>
            <a:r>
              <a:rPr lang="en-US" dirty="0"/>
              <a:t>For all asymptomatic people</a:t>
            </a:r>
          </a:p>
          <a:p>
            <a:pPr lvl="1"/>
            <a:r>
              <a:rPr lang="en-US" dirty="0"/>
              <a:t>Exclude for 10 days after the positive test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B1687-BFC2-4F0F-81B7-52A85194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B3383-C564-41FE-9A24-2293F00DA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6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01FB-2E17-4831-90A8-E1856327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Exclusion Updates: Exposures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6A9E3-428A-4B3D-B5F4-9FF7701DB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CDC Guidance 4/15</a:t>
            </a:r>
          </a:p>
          <a:p>
            <a:r>
              <a:rPr lang="en-US" dirty="0"/>
              <a:t>“Given the ongoing transmission of COVID-19 in communities across the United States and the role that asymptomatic and pre-symptomatic individuals with COVID-19 play in transmission, the feasibility and benefits of formal contact tracing for exposures in healthcare settings are likely limited”</a:t>
            </a:r>
          </a:p>
          <a:p>
            <a:r>
              <a:rPr lang="en-US" dirty="0"/>
              <a:t>“Healthcare facilities should consider foregoing contact tracing for exposures in a healthcare setting in favor of universal source control for healthcare personnel (HCP) and screening for fever and symptoms of COVID-19 before every shift.”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7A55D-E677-4DBD-953D-FDD1BD0F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F26FA-2472-426B-A38E-47ACF4408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30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2DBD-DF9B-4A27-A6D6-D6C44B90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Exclusion Updates: Exposure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C8853-3488-4A69-839E-037950D0D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other words:</a:t>
            </a:r>
          </a:p>
          <a:p>
            <a:pPr lvl="1"/>
            <a:r>
              <a:rPr lang="en-US" dirty="0"/>
              <a:t>Staff who have been in close contact with a COVID-19 positive case SHOULD NOT be excluded from work</a:t>
            </a:r>
          </a:p>
          <a:p>
            <a:pPr lvl="2"/>
            <a:r>
              <a:rPr lang="en-US" dirty="0"/>
              <a:t>Work contacts</a:t>
            </a:r>
          </a:p>
          <a:p>
            <a:pPr lvl="2"/>
            <a:r>
              <a:rPr lang="en-US" dirty="0"/>
              <a:t>Household contacts</a:t>
            </a:r>
          </a:p>
          <a:p>
            <a:pPr lvl="1"/>
            <a:r>
              <a:rPr lang="en-US" dirty="0"/>
              <a:t>Instead, practice universal masking</a:t>
            </a:r>
          </a:p>
          <a:p>
            <a:pPr lvl="2"/>
            <a:r>
              <a:rPr lang="en-US" dirty="0"/>
              <a:t>May be cloth or home made masks</a:t>
            </a:r>
          </a:p>
          <a:p>
            <a:pPr lvl="2"/>
            <a:r>
              <a:rPr lang="en-US" dirty="0"/>
              <a:t>Staff and clients/patients should be masked</a:t>
            </a:r>
          </a:p>
          <a:p>
            <a:pPr lvl="2"/>
            <a:r>
              <a:rPr lang="en-US" dirty="0"/>
              <a:t>Provide bandannas or washable masks to clients who may not have their own (use once and launder)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3A262-82F4-477F-AA55-CA247A97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5CE6D-5C38-C543-B8AD-F8110668FD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66B5D-8134-463E-B48D-2855730247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6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H Pallett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71A66D-7F65-4719-881A-86357F7246CF}"/>
</file>

<file path=customXml/itemProps2.xml><?xml version="1.0" encoding="utf-8"?>
<ds:datastoreItem xmlns:ds="http://schemas.openxmlformats.org/officeDocument/2006/customXml" ds:itemID="{EF6444CD-989B-4939-9CD9-C9FF2AE9FB68}"/>
</file>

<file path=customXml/itemProps3.xml><?xml version="1.0" encoding="utf-8"?>
<ds:datastoreItem xmlns:ds="http://schemas.openxmlformats.org/officeDocument/2006/customXml" ds:itemID="{257186ED-241D-4D75-89B3-594BC122FDF6}"/>
</file>

<file path=customXml/itemProps4.xml><?xml version="1.0" encoding="utf-8"?>
<ds:datastoreItem xmlns:ds="http://schemas.openxmlformats.org/officeDocument/2006/customXml" ds:itemID="{8DF3B9D6-B89C-4735-AE5F-9A5990F713C7}"/>
</file>

<file path=docProps/app.xml><?xml version="1.0" encoding="utf-8"?>
<Properties xmlns="http://schemas.openxmlformats.org/officeDocument/2006/extended-properties" xmlns:vt="http://schemas.openxmlformats.org/officeDocument/2006/docPropsVTypes">
  <TotalTime>8289</TotalTime>
  <Words>709</Words>
  <Application>Microsoft Office PowerPoint</Application>
  <PresentationFormat>Widescreen</PresentationFormat>
  <Paragraphs>102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Droid Serif</vt:lpstr>
      <vt:lpstr>Office Theme</vt:lpstr>
      <vt:lpstr>Maryland Situation Update on  Coronavirus Disease (COVID-19) for BHA</vt:lpstr>
      <vt:lpstr>Call Agenda </vt:lpstr>
      <vt:lpstr>COVID-19 Global Situation Summary</vt:lpstr>
      <vt:lpstr>U.S.: COVID-19 Cases</vt:lpstr>
      <vt:lpstr>Maryland: COVID-19 Cases </vt:lpstr>
      <vt:lpstr>PowerPoint Presentation</vt:lpstr>
      <vt:lpstr>Updated Return to Work Guidance </vt:lpstr>
      <vt:lpstr>Staff Exclusion Updates: Exposures</vt:lpstr>
      <vt:lpstr>Staff Exclusion Updates: Exposure </vt:lpstr>
      <vt:lpstr>How to use Universal Masking</vt:lpstr>
      <vt:lpstr>General Infection Control </vt:lpstr>
      <vt:lpstr>Steps to Responding to a COVID-19 Case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C. Regan -MDH-</dc:creator>
  <cp:lastModifiedBy>Kimberly Jones</cp:lastModifiedBy>
  <cp:revision>281</cp:revision>
  <cp:lastPrinted>2020-02-04T16:27:31Z</cp:lastPrinted>
  <dcterms:created xsi:type="dcterms:W3CDTF">2018-02-09T13:05:01Z</dcterms:created>
  <dcterms:modified xsi:type="dcterms:W3CDTF">2020-04-23T14:41:12Z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c19706e4-e085-4848-8cb3-474c86bff365</vt:lpwstr>
  </property>
</Properties>
</file>