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313" r:id="rId3"/>
    <p:sldId id="339" r:id="rId4"/>
    <p:sldId id="340" r:id="rId5"/>
    <p:sldId id="342" r:id="rId6"/>
    <p:sldId id="359" r:id="rId7"/>
    <p:sldId id="357" r:id="rId8"/>
    <p:sldId id="361" r:id="rId9"/>
    <p:sldId id="362" r:id="rId10"/>
    <p:sldId id="360" r:id="rId11"/>
    <p:sldId id="353" r:id="rId12"/>
    <p:sldId id="297" r:id="rId13"/>
    <p:sldId id="274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87350" autoAdjust="0"/>
  </p:normalViewPr>
  <p:slideViewPr>
    <p:cSldViewPr snapToGrid="0" snapToObjects="1">
      <p:cViewPr varScale="1">
        <p:scale>
          <a:sx n="98" d="100"/>
          <a:sy n="98" d="100"/>
        </p:scale>
        <p:origin x="15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96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77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1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coronavirus/2019-ncov/hcp/ppe-strategy/index.html" TargetMode="External"/><Relationship Id="rId3" Type="http://schemas.openxmlformats.org/officeDocument/2006/relationships/hyperlink" Target="http://health.maryland.gov/coronavirus" TargetMode="External"/><Relationship Id="rId7" Type="http://schemas.openxmlformats.org/officeDocument/2006/relationships/hyperlink" Target="https://www.epa.gov/pesticide-registration/list-n-disinfectants-use-against-sars-cov-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infection-control.html" TargetMode="External"/><Relationship Id="rId5" Type="http://schemas.openxmlformats.org/officeDocument/2006/relationships/hyperlink" Target="https://www.cdc.gov/coronavirus/2019-ncov/specific-groups/high-risk-complications.html" TargetMode="External"/><Relationship Id="rId4" Type="http://schemas.openxmlformats.org/officeDocument/2006/relationships/hyperlink" Target="https://health.maryland.gov/laboratories/Pages/Novel-Coronavirus.asp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April 10, 2020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71E43-4850-4F1A-B825-F6DB95975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Infection Control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C2F51-F4A9-4B26-9E91-1D5784CD9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 signage encouraging respiratory etiquette and hand hygiene</a:t>
            </a:r>
          </a:p>
          <a:p>
            <a:r>
              <a:rPr lang="en-US" dirty="0"/>
              <a:t>Provide alcohol based hand rub through out the facility. </a:t>
            </a:r>
          </a:p>
          <a:p>
            <a:r>
              <a:rPr lang="en-US" dirty="0"/>
              <a:t>Ensure sinks are stocked with soap and paper towels for staff hand hygiene</a:t>
            </a:r>
          </a:p>
          <a:p>
            <a:r>
              <a:rPr lang="en-US" dirty="0"/>
              <a:t>Avoid any aerosol generating procedures</a:t>
            </a:r>
          </a:p>
          <a:p>
            <a:r>
              <a:rPr lang="en-US" dirty="0"/>
              <a:t>Supplies for hand hygiene and respiratory etiquette (tissues, waste receptacles, ABHR) should be available at each station for patient use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AE5D3-5786-4A2D-BDD7-0C50DD2E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9687FA-6836-4740-95FA-A80685B112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75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to Responding to a COVID-19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524" y="1746562"/>
            <a:ext cx="10071652" cy="4351338"/>
          </a:xfrm>
        </p:spPr>
        <p:txBody>
          <a:bodyPr>
            <a:normAutofit/>
          </a:bodyPr>
          <a:lstStyle/>
          <a:p>
            <a:r>
              <a:rPr lang="en-US" dirty="0"/>
              <a:t>Consult your local health department</a:t>
            </a:r>
          </a:p>
          <a:p>
            <a:r>
              <a:rPr lang="en-US" dirty="0"/>
              <a:t>Ensure symptomatic patients are on appropriate transmission based precautions when in the facility</a:t>
            </a:r>
          </a:p>
          <a:p>
            <a:r>
              <a:rPr lang="en-US" dirty="0"/>
              <a:t>Ensure sick staff are excluded</a:t>
            </a:r>
          </a:p>
          <a:p>
            <a:r>
              <a:rPr lang="en-US" dirty="0"/>
              <a:t>Contact investigation to determine exposed healthcare workers or patients- the local health department can help you</a:t>
            </a:r>
          </a:p>
          <a:p>
            <a:r>
              <a:rPr lang="en-US" dirty="0"/>
              <a:t>Exclusions as appropriate for healthcare workers with medium - high risk exposures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32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634" y="1513489"/>
            <a:ext cx="7408115" cy="3323343"/>
          </a:xfrm>
        </p:spPr>
        <p:txBody>
          <a:bodyPr>
            <a:noAutofit/>
          </a:bodyPr>
          <a:lstStyle/>
          <a:p>
            <a:r>
              <a:rPr lang="en-US" sz="2000" dirty="0"/>
              <a:t>MDH Novel Coronavirus: </a:t>
            </a:r>
            <a:r>
              <a:rPr lang="en-US" sz="2000" dirty="0">
                <a:hlinkClick r:id="rId3"/>
              </a:rPr>
              <a:t>http://health.maryland.gov/coronavirus</a:t>
            </a:r>
            <a:endParaRPr lang="en-US" sz="2000" dirty="0"/>
          </a:p>
          <a:p>
            <a:r>
              <a:rPr lang="en-US" sz="2000" dirty="0"/>
              <a:t>MDH Laboratory Coronavirus: </a:t>
            </a:r>
            <a:r>
              <a:rPr lang="en-US" sz="2000" dirty="0">
                <a:hlinkClick r:id="rId4"/>
              </a:rPr>
              <a:t>https://health.maryland.gov/laboratories/Pages/Novel-Coronavirus.aspx</a:t>
            </a:r>
            <a:endParaRPr lang="en-US" sz="2000" dirty="0"/>
          </a:p>
          <a:p>
            <a:r>
              <a:rPr lang="en-US" sz="2000" dirty="0"/>
              <a:t>COVID-19 People at risk                                    </a:t>
            </a:r>
            <a:r>
              <a:rPr lang="en-US" sz="2000" dirty="0">
                <a:hlinkClick r:id="rId5"/>
              </a:rPr>
              <a:t>https://www.cdc.gov/coronavirus/2019-ncov/specific-groups/high-risk-complications.html</a:t>
            </a:r>
            <a:endParaRPr lang="en-US" sz="2000" dirty="0"/>
          </a:p>
          <a:p>
            <a:r>
              <a:rPr lang="en-US" sz="2000" dirty="0"/>
              <a:t>CDC Guidance for Infection Control </a:t>
            </a:r>
            <a:r>
              <a:rPr lang="en-US" sz="2000" dirty="0">
                <a:hlinkClick r:id="rId6"/>
              </a:rPr>
              <a:t>https://www.cdc.gov/coronavirus/2019-nCoV/infection-control.html</a:t>
            </a:r>
            <a:endParaRPr lang="en-US" sz="2000" dirty="0"/>
          </a:p>
          <a:p>
            <a:r>
              <a:rPr lang="en-US" sz="2000" dirty="0"/>
              <a:t>EPA List N Disinfectants with COVID-19 claim </a:t>
            </a:r>
            <a:r>
              <a:rPr lang="en-US" sz="2000" dirty="0">
                <a:hlinkClick r:id="rId7"/>
              </a:rPr>
              <a:t>https://www.epa.gov/pesticide-registration/list-n-disinfectants-use-against-sars-cov-2</a:t>
            </a:r>
            <a:endParaRPr lang="en-US" sz="2000" dirty="0"/>
          </a:p>
          <a:p>
            <a:r>
              <a:rPr lang="en-US" sz="2000" dirty="0"/>
              <a:t>Conserving PPE </a:t>
            </a:r>
            <a:r>
              <a:rPr lang="en-US" sz="2000" dirty="0">
                <a:hlinkClick r:id="rId8"/>
              </a:rPr>
              <a:t>https://www.cdc.gov/coronavirus/2019-ncov/hcp/ppe-strategy/index.html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75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BB4C3-FC6C-4B0E-A586-0CB80AEB9EA8}"/>
              </a:ext>
            </a:extLst>
          </p:cNvPr>
          <p:cNvSpPr txBox="1"/>
          <p:nvPr/>
        </p:nvSpPr>
        <p:spPr>
          <a:xfrm>
            <a:off x="537187" y="2659116"/>
            <a:ext cx="7208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Email : mdh.ipcovid@Maryland.gov </a:t>
            </a:r>
          </a:p>
        </p:txBody>
      </p:sp>
    </p:spTree>
    <p:extLst>
      <p:ext uri="{BB962C8B-B14F-4D97-AF65-F5344CB8AC3E}">
        <p14:creationId xmlns:p14="http://schemas.microsoft.com/office/powerpoint/2010/main" val="44803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/>
              <a:t>Updated Guidance</a:t>
            </a:r>
          </a:p>
          <a:p>
            <a:r>
              <a:rPr lang="en-US" dirty="0"/>
              <a:t>Questions and Answers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globalbiodefense.com/wp-content/uploads/2020/02/novel-coronavirus-covid-19-sars-cov-2-1024x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7" y="1782501"/>
            <a:ext cx="5807353" cy="4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8968" y="1455795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Droid Serif"/>
              </a:rPr>
              <a:t>Picture Courtesy of NIAID-RML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6" y="158371"/>
            <a:ext cx="10515600" cy="994949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03779" y="6522028"/>
            <a:ext cx="4202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Data current as of April 10, 8:30 AM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8C895-99E7-46C5-8744-2394509B3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5" y="1084602"/>
            <a:ext cx="11349990" cy="496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U.S.: COVID-19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95" y="2174154"/>
            <a:ext cx="4965539" cy="4585665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427,460 Confirmed Cases</a:t>
            </a:r>
          </a:p>
          <a:p>
            <a:pPr lvl="1"/>
            <a:r>
              <a:rPr lang="en-US" sz="10800" dirty="0"/>
              <a:t>1,930 Travel-related cases</a:t>
            </a:r>
          </a:p>
          <a:p>
            <a:pPr lvl="1"/>
            <a:r>
              <a:rPr lang="en-US" sz="11200" dirty="0"/>
              <a:t>9763 Close contact</a:t>
            </a:r>
          </a:p>
          <a:p>
            <a:pPr lvl="1"/>
            <a:r>
              <a:rPr lang="en-US" sz="11200" dirty="0"/>
              <a:t>415,767 “Under investigation”</a:t>
            </a:r>
          </a:p>
          <a:p>
            <a:r>
              <a:rPr lang="en-US" sz="11200" dirty="0"/>
              <a:t>14,696 total deaths</a:t>
            </a:r>
          </a:p>
          <a:p>
            <a:r>
              <a:rPr lang="en-US" sz="11200" dirty="0"/>
              <a:t>55 states and territories reporting </a:t>
            </a:r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r>
              <a:rPr lang="en-US" sz="6400" dirty="0"/>
              <a:t>Source: </a:t>
            </a:r>
            <a:r>
              <a:rPr lang="en-US" sz="6400" dirty="0">
                <a:hlinkClick r:id="rId3"/>
              </a:rPr>
              <a:t>www.cdc.gov</a:t>
            </a:r>
            <a:r>
              <a:rPr lang="en-US" sz="6400" dirty="0"/>
              <a:t>, accessed April 2nd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13021-84FC-45BB-926C-85055CFDE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620" y="1847684"/>
            <a:ext cx="6629727" cy="33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3173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April 9,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142454-B719-4A4F-A961-5B4932206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737" y="1794392"/>
            <a:ext cx="5920919" cy="3907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537186" y="1688934"/>
            <a:ext cx="40957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</a:t>
            </a:r>
            <a:r>
              <a:rPr lang="en-US" dirty="0"/>
              <a:t>: </a:t>
            </a:r>
            <a:r>
              <a:rPr lang="en-US" sz="2800" dirty="0"/>
              <a:t>6,986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783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171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33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1,413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65 new</a:t>
            </a:r>
          </a:p>
        </p:txBody>
      </p:sp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D588B-50E9-4827-8E05-165AE330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11C86-A452-4CE5-A8ED-90FF615EA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Incubation period is 2-14 days</a:t>
            </a:r>
          </a:p>
          <a:p>
            <a:r>
              <a:rPr lang="en-US" dirty="0"/>
              <a:t>*Fever</a:t>
            </a:r>
          </a:p>
          <a:p>
            <a:r>
              <a:rPr lang="en-US" dirty="0"/>
              <a:t>*Cough</a:t>
            </a:r>
          </a:p>
          <a:p>
            <a:r>
              <a:rPr lang="en-US" dirty="0"/>
              <a:t>*Shortness of Breath</a:t>
            </a:r>
          </a:p>
          <a:p>
            <a:r>
              <a:rPr lang="en-US" dirty="0"/>
              <a:t>May include:	</a:t>
            </a:r>
          </a:p>
          <a:p>
            <a:pPr lvl="1"/>
            <a:r>
              <a:rPr lang="en-US" dirty="0"/>
              <a:t>Sore throat</a:t>
            </a:r>
          </a:p>
          <a:p>
            <a:pPr lvl="1"/>
            <a:r>
              <a:rPr lang="en-US" dirty="0"/>
              <a:t>Congestion</a:t>
            </a:r>
          </a:p>
          <a:p>
            <a:pPr lvl="1"/>
            <a:r>
              <a:rPr lang="en-US" dirty="0"/>
              <a:t>Fatigue</a:t>
            </a:r>
          </a:p>
          <a:p>
            <a:pPr lvl="1"/>
            <a:r>
              <a:rPr lang="en-US" dirty="0"/>
              <a:t>Headache</a:t>
            </a:r>
          </a:p>
          <a:p>
            <a:r>
              <a:rPr lang="en-US" dirty="0"/>
              <a:t>May be mild to severe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84C60-4BDB-491E-8874-9D18C175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A14542-D409-4253-BCDF-ECB28CE42E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2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C298-B523-4A5E-89E1-A08079F4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Infection Control: PPE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0454B-393D-41F2-8874-BE77224BC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droplet and contact precautions</a:t>
            </a:r>
          </a:p>
          <a:p>
            <a:r>
              <a:rPr lang="en-US" dirty="0"/>
              <a:t>Healthcare workers in contact with COVID-19 patients should wear:</a:t>
            </a:r>
          </a:p>
          <a:p>
            <a:pPr lvl="1"/>
            <a:r>
              <a:rPr lang="en-US" dirty="0"/>
              <a:t>Gloves</a:t>
            </a:r>
          </a:p>
          <a:p>
            <a:pPr lvl="1"/>
            <a:r>
              <a:rPr lang="en-US" dirty="0"/>
              <a:t>Disposable isolation gown</a:t>
            </a:r>
          </a:p>
          <a:p>
            <a:pPr lvl="2"/>
            <a:r>
              <a:rPr lang="en-US" dirty="0"/>
              <a:t>To be worn over/ in place of coat or apron</a:t>
            </a:r>
          </a:p>
          <a:p>
            <a:pPr lvl="1"/>
            <a:r>
              <a:rPr lang="en-US" dirty="0"/>
              <a:t>Facemask</a:t>
            </a:r>
          </a:p>
          <a:p>
            <a:pPr lvl="2"/>
            <a:r>
              <a:rPr lang="en-US" dirty="0"/>
              <a:t>Surgical or procedure masks are fine</a:t>
            </a:r>
          </a:p>
          <a:p>
            <a:pPr lvl="1"/>
            <a:r>
              <a:rPr lang="en-US" dirty="0"/>
              <a:t>Eye protection</a:t>
            </a:r>
          </a:p>
          <a:p>
            <a:pPr lvl="2"/>
            <a:r>
              <a:rPr lang="en-US" dirty="0"/>
              <a:t>Goggles or face shield </a:t>
            </a:r>
          </a:p>
          <a:p>
            <a:r>
              <a:rPr lang="en-US" dirty="0"/>
              <a:t>PPE shortages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B1687-BFC2-4F0F-81B7-52A85194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B3383-C564-41FE-9A24-2293F00DA0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67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D01FB-2E17-4831-90A8-E1856327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Conserving PPE: Gowns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6A9E3-428A-4B3D-B5F4-9FF7701DB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Cloth isolation gowns</a:t>
            </a:r>
          </a:p>
          <a:p>
            <a:pPr lvl="1"/>
            <a:r>
              <a:rPr lang="en-US" dirty="0"/>
              <a:t>Can be washed and reused</a:t>
            </a:r>
          </a:p>
          <a:p>
            <a:r>
              <a:rPr lang="en-US" dirty="0"/>
              <a:t>Extended use of gowns (cloth or disposable)</a:t>
            </a:r>
          </a:p>
          <a:p>
            <a:pPr lvl="2"/>
            <a:r>
              <a:rPr lang="en-US" dirty="0"/>
              <a:t>One gown may be used by 1 provider for multiple patients who have the same infectious condition</a:t>
            </a:r>
          </a:p>
          <a:p>
            <a:pPr lvl="2"/>
            <a:r>
              <a:rPr lang="en-US" dirty="0"/>
              <a:t>Example- 1 gown may be used to see 2 clients with norovirus (puking bug), but should be changed before seeing someone with coronavirus</a:t>
            </a:r>
          </a:p>
          <a:p>
            <a:r>
              <a:rPr lang="en-US" dirty="0"/>
              <a:t>Use expired gowns (as long as they are intact)</a:t>
            </a:r>
          </a:p>
          <a:p>
            <a:r>
              <a:rPr lang="en-US" dirty="0"/>
              <a:t>Prioritize disposable gowns for seeing ill clients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7A55D-E677-4DBD-953D-FDD1BD0F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F26FA-2472-426B-A38E-47ACF44080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30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8CE07-79B0-46A2-AC5A-CCBB03724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Conserving PPE: Masks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7E161-A790-4996-A19A-F679EA0FB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masks for patients/clients, unless they are ill</a:t>
            </a:r>
          </a:p>
          <a:p>
            <a:pPr lvl="1"/>
            <a:r>
              <a:rPr lang="en-US" dirty="0"/>
              <a:t>Clients may wear homemade/ cloth face masks</a:t>
            </a:r>
          </a:p>
          <a:p>
            <a:r>
              <a:rPr lang="en-US" dirty="0"/>
              <a:t>Use masks that are expired/ beyond shelf life</a:t>
            </a:r>
          </a:p>
          <a:p>
            <a:r>
              <a:rPr lang="en-US" dirty="0"/>
              <a:t>Extended use of face masks</a:t>
            </a:r>
          </a:p>
          <a:p>
            <a:pPr lvl="1"/>
            <a:r>
              <a:rPr lang="en-US" dirty="0"/>
              <a:t>One mask may be used by 1 provider for multiple patients who have the same infectious condition</a:t>
            </a:r>
          </a:p>
          <a:p>
            <a:pPr lvl="1"/>
            <a:r>
              <a:rPr lang="en-US" dirty="0"/>
              <a:t>Masks must be discarded if wet, soiled, or broken</a:t>
            </a:r>
          </a:p>
          <a:p>
            <a:r>
              <a:rPr lang="en-US" dirty="0"/>
              <a:t>Prioritize face masks for staff caring for patients with respiratory illness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033B7-9E58-4B85-9299-388637F7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0455E3-E0EC-482A-BB5B-938F1B509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65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A971B1-FB2F-4210-BE72-376C57C19F12}"/>
</file>

<file path=customXml/itemProps2.xml><?xml version="1.0" encoding="utf-8"?>
<ds:datastoreItem xmlns:ds="http://schemas.openxmlformats.org/officeDocument/2006/customXml" ds:itemID="{781FE4B0-6D41-4C09-AD4F-AEE48794A69F}"/>
</file>

<file path=customXml/itemProps3.xml><?xml version="1.0" encoding="utf-8"?>
<ds:datastoreItem xmlns:ds="http://schemas.openxmlformats.org/officeDocument/2006/customXml" ds:itemID="{AF67C2E1-03DD-4E3C-B1DA-833A7DADE77C}"/>
</file>

<file path=customXml/itemProps4.xml><?xml version="1.0" encoding="utf-8"?>
<ds:datastoreItem xmlns:ds="http://schemas.openxmlformats.org/officeDocument/2006/customXml" ds:itemID="{59122B9B-6AE8-4226-B8A3-D3CB527480EF}"/>
</file>

<file path=docProps/app.xml><?xml version="1.0" encoding="utf-8"?>
<Properties xmlns="http://schemas.openxmlformats.org/officeDocument/2006/extended-properties" xmlns:vt="http://schemas.openxmlformats.org/officeDocument/2006/docPropsVTypes">
  <TotalTime>8094</TotalTime>
  <Words>636</Words>
  <Application>Microsoft Office PowerPoint</Application>
  <PresentationFormat>Widescreen</PresentationFormat>
  <Paragraphs>110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Droid Serif</vt:lpstr>
      <vt:lpstr>Office Theme</vt:lpstr>
      <vt:lpstr>Maryland Situation Update on  Coronavirus Disease (COVID-19) for BHA</vt:lpstr>
      <vt:lpstr>Call Agenda </vt:lpstr>
      <vt:lpstr>COVID-19 Global Situation Summary</vt:lpstr>
      <vt:lpstr>U.S.: COVID-19 Cases</vt:lpstr>
      <vt:lpstr>Maryland: COVID-19 Cases </vt:lpstr>
      <vt:lpstr>Clinical Presentation</vt:lpstr>
      <vt:lpstr>General Infection Control: PPE</vt:lpstr>
      <vt:lpstr>Conserving PPE: Gowns</vt:lpstr>
      <vt:lpstr>Conserving PPE: Masks</vt:lpstr>
      <vt:lpstr>General Infection Control </vt:lpstr>
      <vt:lpstr>Steps to Responding to a COVID-19 Case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Kimberly Jones</cp:lastModifiedBy>
  <cp:revision>271</cp:revision>
  <cp:lastPrinted>2020-02-04T16:27:31Z</cp:lastPrinted>
  <dcterms:created xsi:type="dcterms:W3CDTF">2018-02-09T13:05:01Z</dcterms:created>
  <dcterms:modified xsi:type="dcterms:W3CDTF">2020-04-22T16:14:24Z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dlc_DocIdItemGuid">
    <vt:lpwstr>0555c916-18e5-4ac4-a048-1430c16d622b</vt:lpwstr>
  </property>
</Properties>
</file>