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313" r:id="rId3"/>
    <p:sldId id="339" r:id="rId4"/>
    <p:sldId id="340" r:id="rId5"/>
    <p:sldId id="674" r:id="rId6"/>
    <p:sldId id="1075" r:id="rId7"/>
    <p:sldId id="342" r:id="rId8"/>
    <p:sldId id="374" r:id="rId9"/>
    <p:sldId id="682" r:id="rId10"/>
    <p:sldId id="634" r:id="rId11"/>
    <p:sldId id="681" r:id="rId12"/>
    <p:sldId id="967" r:id="rId13"/>
    <p:sldId id="1157" r:id="rId14"/>
    <p:sldId id="1158" r:id="rId15"/>
    <p:sldId id="1188" r:id="rId16"/>
    <p:sldId id="1189" r:id="rId17"/>
    <p:sldId id="1190" r:id="rId18"/>
    <p:sldId id="1191" r:id="rId19"/>
    <p:sldId id="1192" r:id="rId20"/>
    <p:sldId id="1193" r:id="rId21"/>
    <p:sldId id="1194" r:id="rId22"/>
    <p:sldId id="1195" r:id="rId23"/>
    <p:sldId id="1196" r:id="rId24"/>
    <p:sldId id="1197" r:id="rId25"/>
    <p:sldId id="1198" r:id="rId26"/>
    <p:sldId id="1199" r:id="rId27"/>
    <p:sldId id="1176" r:id="rId28"/>
    <p:sldId id="1177" r:id="rId29"/>
    <p:sldId id="1178" r:id="rId30"/>
    <p:sldId id="1179" r:id="rId31"/>
    <p:sldId id="118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68" autoAdjust="0"/>
    <p:restoredTop sz="87350" autoAdjust="0"/>
  </p:normalViewPr>
  <p:slideViewPr>
    <p:cSldViewPr snapToGrid="0" snapToObjects="1">
      <p:cViewPr varScale="1">
        <p:scale>
          <a:sx n="64" d="100"/>
          <a:sy n="64"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42"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3/19/2021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dirty="0"/>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dirty="0"/>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dirty="0"/>
          </a:p>
        </p:txBody>
      </p:sp>
    </p:spTree>
    <p:extLst>
      <p:ext uri="{BB962C8B-B14F-4D97-AF65-F5344CB8AC3E}">
        <p14:creationId xmlns:p14="http://schemas.microsoft.com/office/powerpoint/2010/main" val="934366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cases-updates/variant-surveillance/variant-info.html#Concern" TargetMode="External"/><Relationship Id="rId2" Type="http://schemas.openxmlformats.org/officeDocument/2006/relationships/hyperlink" Target="https://www.cdc.gov/coronavirus/2019-ncov/cases-updates/variant-surveillance/variant-info.html#Interest" TargetMode="External"/><Relationship Id="rId1" Type="http://schemas.openxmlformats.org/officeDocument/2006/relationships/slideLayout" Target="../slideLayouts/slideLayout2.xml"/><Relationship Id="rId4" Type="http://schemas.openxmlformats.org/officeDocument/2006/relationships/hyperlink" Target="https://www.cdc.gov/coronavirus/2019-ncov/cases-updates/variant-surveillance/variant-info.html#Consequenc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s://www.cdc.gov/coronavirus/2019-ncov/transmission/variant-cases.html"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coronavirus/2019-ncov/transmission/variant-case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drxiv.org/content/10.1101/2021.03.07.21252647v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edrxiv.org/content/10.1101/2021.02.23.21252259v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coronavirus/2019-ncov/cases-updates/variant-proportions.html"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redcap.link/qx8ieby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mdh.COVIDsequencing@maryland.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hyperlink" Target="http://governor.maryland.gov/VET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vid.cdc.gov/covid-data-tracker/#trends_dailytrendsca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vid.cdc.gov/covid-data-tracker/#vaccin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March 19, 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AFD2610A-443D-438B-AAD4-7B670EAB6A86}"/>
              </a:ext>
            </a:extLst>
          </p:cNvPr>
          <p:cNvPicPr>
            <a:picLocks noChangeAspect="1"/>
          </p:cNvPicPr>
          <p:nvPr/>
        </p:nvPicPr>
        <p:blipFill>
          <a:blip r:embed="rId2"/>
          <a:stretch>
            <a:fillRect/>
          </a:stretch>
        </p:blipFill>
        <p:spPr>
          <a:xfrm>
            <a:off x="537186" y="1451998"/>
            <a:ext cx="9065533" cy="5043980"/>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dirty="0"/>
          </a:p>
        </p:txBody>
      </p:sp>
      <p:pic>
        <p:nvPicPr>
          <p:cNvPr id="8" name="Picture 7">
            <a:extLst>
              <a:ext uri="{FF2B5EF4-FFF2-40B4-BE49-F238E27FC236}">
                <a16:creationId xmlns:a16="http://schemas.microsoft.com/office/drawing/2014/main" id="{B5AEF46E-D46D-4117-8BBC-76EDB39BB035}"/>
              </a:ext>
            </a:extLst>
          </p:cNvPr>
          <p:cNvPicPr>
            <a:picLocks noChangeAspect="1"/>
          </p:cNvPicPr>
          <p:nvPr/>
        </p:nvPicPr>
        <p:blipFill>
          <a:blip r:embed="rId2"/>
          <a:stretch>
            <a:fillRect/>
          </a:stretch>
        </p:blipFill>
        <p:spPr>
          <a:xfrm>
            <a:off x="315942" y="401306"/>
            <a:ext cx="10267836" cy="5775657"/>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March 19, 2021</a:t>
            </a:r>
          </a:p>
        </p:txBody>
      </p:sp>
      <p:pic>
        <p:nvPicPr>
          <p:cNvPr id="6" name="Picture 5">
            <a:extLst>
              <a:ext uri="{FF2B5EF4-FFF2-40B4-BE49-F238E27FC236}">
                <a16:creationId xmlns:a16="http://schemas.microsoft.com/office/drawing/2014/main" id="{CBC743B2-0655-4FB2-8350-D5E83F67C945}"/>
              </a:ext>
            </a:extLst>
          </p:cNvPr>
          <p:cNvPicPr>
            <a:picLocks noChangeAspect="1"/>
          </p:cNvPicPr>
          <p:nvPr/>
        </p:nvPicPr>
        <p:blipFill>
          <a:blip r:embed="rId3"/>
          <a:stretch>
            <a:fillRect/>
          </a:stretch>
        </p:blipFill>
        <p:spPr>
          <a:xfrm>
            <a:off x="1080524" y="1487306"/>
            <a:ext cx="6652837" cy="4557155"/>
          </a:xfrm>
          <a:prstGeom prst="rect">
            <a:avLst/>
          </a:prstGeom>
        </p:spPr>
      </p:pic>
    </p:spTree>
    <p:extLst>
      <p:ext uri="{BB962C8B-B14F-4D97-AF65-F5344CB8AC3E}">
        <p14:creationId xmlns:p14="http://schemas.microsoft.com/office/powerpoint/2010/main" val="64346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08C2C4-0ACC-4B6F-9136-09411980FEBB}"/>
              </a:ext>
            </a:extLst>
          </p:cNvPr>
          <p:cNvSpPr>
            <a:spLocks noGrp="1"/>
          </p:cNvSpPr>
          <p:nvPr>
            <p:ph type="title"/>
          </p:nvPr>
        </p:nvSpPr>
        <p:spPr/>
        <p:txBody>
          <a:bodyPr/>
          <a:lstStyle/>
          <a:p>
            <a:r>
              <a:rPr lang="en-US" dirty="0"/>
              <a:t>Maryland Influenza Epi Update</a:t>
            </a:r>
          </a:p>
        </p:txBody>
      </p:sp>
      <p:sp>
        <p:nvSpPr>
          <p:cNvPr id="12" name="Text Placeholder 11">
            <a:extLst>
              <a:ext uri="{FF2B5EF4-FFF2-40B4-BE49-F238E27FC236}">
                <a16:creationId xmlns:a16="http://schemas.microsoft.com/office/drawing/2014/main" id="{FCE4C42C-2BC0-4856-83EC-3B46ACB4F7A4}"/>
              </a:ext>
            </a:extLst>
          </p:cNvPr>
          <p:cNvSpPr>
            <a:spLocks noGrp="1"/>
          </p:cNvSpPr>
          <p:nvPr>
            <p:ph type="body" idx="1"/>
          </p:nvPr>
        </p:nvSpPr>
        <p:spPr/>
        <p:txBody>
          <a:bodyPr/>
          <a:lstStyle/>
          <a:p>
            <a:r>
              <a:rPr lang="en-US" dirty="0"/>
              <a:t>Week Ending March 6th, 2021</a:t>
            </a:r>
          </a:p>
          <a:p>
            <a:r>
              <a:rPr lang="en-US" dirty="0"/>
              <a:t>Influenza-like illness (ILI) activity in Maryland was </a:t>
            </a:r>
            <a:r>
              <a:rPr lang="en-US" b="1" dirty="0">
                <a:solidFill>
                  <a:srgbClr val="00B050"/>
                </a:solidFill>
              </a:rPr>
              <a:t>minimal</a:t>
            </a:r>
            <a:endParaRPr lang="en-US" dirty="0"/>
          </a:p>
          <a:p>
            <a:endParaRPr lang="en-US" dirty="0"/>
          </a:p>
        </p:txBody>
      </p:sp>
      <p:sp>
        <p:nvSpPr>
          <p:cNvPr id="4" name="Slide Number Placeholder 3">
            <a:extLst>
              <a:ext uri="{FF2B5EF4-FFF2-40B4-BE49-F238E27FC236}">
                <a16:creationId xmlns:a16="http://schemas.microsoft.com/office/drawing/2014/main" id="{38AB33AD-7FF7-4962-9D95-3E7F467E6AEE}"/>
              </a:ext>
            </a:extLst>
          </p:cNvPr>
          <p:cNvSpPr>
            <a:spLocks noGrp="1"/>
          </p:cNvSpPr>
          <p:nvPr>
            <p:ph type="sldNum" sz="quarter" idx="12"/>
          </p:nvPr>
        </p:nvSpPr>
        <p:spPr/>
        <p:txBody>
          <a:bodyPr/>
          <a:lstStyle/>
          <a:p>
            <a:fld id="{D275CE6D-5C38-C543-B8AD-F8110668FDF9}" type="slidenum">
              <a:rPr lang="en-US" smtClean="0"/>
              <a:t>13</a:t>
            </a:fld>
            <a:endParaRPr lang="en-US"/>
          </a:p>
        </p:txBody>
      </p:sp>
    </p:spTree>
    <p:extLst>
      <p:ext uri="{BB962C8B-B14F-4D97-AF65-F5344CB8AC3E}">
        <p14:creationId xmlns:p14="http://schemas.microsoft.com/office/powerpoint/2010/main" val="62633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C5162D-9147-4BE0-A0DD-A7A00DC5395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6DD1C92-1CE2-408E-BD41-8E6C44543945}"/>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9" name="TextBox 8">
            <a:extLst>
              <a:ext uri="{FF2B5EF4-FFF2-40B4-BE49-F238E27FC236}">
                <a16:creationId xmlns:a16="http://schemas.microsoft.com/office/drawing/2014/main" id="{9AFCAD29-CFD4-4F54-9AFC-0602BBCB4B98}"/>
              </a:ext>
            </a:extLst>
          </p:cNvPr>
          <p:cNvSpPr txBox="1"/>
          <p:nvPr/>
        </p:nvSpPr>
        <p:spPr>
          <a:xfrm>
            <a:off x="8708571" y="2077484"/>
            <a:ext cx="2786743" cy="523220"/>
          </a:xfrm>
          <a:prstGeom prst="rect">
            <a:avLst/>
          </a:prstGeom>
          <a:noFill/>
        </p:spPr>
        <p:txBody>
          <a:bodyPr wrap="square">
            <a:spAutoFit/>
          </a:bodyPr>
          <a:lstStyle/>
          <a:p>
            <a:r>
              <a:rPr lang="en-US" sz="1400" dirty="0">
                <a:hlinkClick r:id="rId2"/>
              </a:rPr>
              <a:t>https://phpa.health.maryland.gov/influenza/Pages/flu-dashboard.aspx</a:t>
            </a:r>
            <a:endParaRPr lang="en-US" sz="1400" dirty="0"/>
          </a:p>
        </p:txBody>
      </p:sp>
      <p:pic>
        <p:nvPicPr>
          <p:cNvPr id="5" name="Picture 4">
            <a:extLst>
              <a:ext uri="{FF2B5EF4-FFF2-40B4-BE49-F238E27FC236}">
                <a16:creationId xmlns:a16="http://schemas.microsoft.com/office/drawing/2014/main" id="{B884872E-BA21-4DD2-A8F3-81BF99BB99D9}"/>
              </a:ext>
            </a:extLst>
          </p:cNvPr>
          <p:cNvPicPr>
            <a:picLocks noChangeAspect="1"/>
          </p:cNvPicPr>
          <p:nvPr/>
        </p:nvPicPr>
        <p:blipFill>
          <a:blip r:embed="rId3"/>
          <a:stretch>
            <a:fillRect/>
          </a:stretch>
        </p:blipFill>
        <p:spPr>
          <a:xfrm>
            <a:off x="696685" y="330614"/>
            <a:ext cx="7624339" cy="6266428"/>
          </a:xfrm>
          <a:prstGeom prst="rect">
            <a:avLst/>
          </a:prstGeom>
        </p:spPr>
      </p:pic>
    </p:spTree>
    <p:extLst>
      <p:ext uri="{BB962C8B-B14F-4D97-AF65-F5344CB8AC3E}">
        <p14:creationId xmlns:p14="http://schemas.microsoft.com/office/powerpoint/2010/main" val="389347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SARS-CoV-2 Variants of Concern</a:t>
            </a:r>
          </a:p>
        </p:txBody>
      </p:sp>
      <p:sp>
        <p:nvSpPr>
          <p:cNvPr id="3" name="Text Placeholder 2"/>
          <p:cNvSpPr>
            <a:spLocks noGrp="1"/>
          </p:cNvSpPr>
          <p:nvPr>
            <p:ph type="body" idx="1"/>
          </p:nvPr>
        </p:nvSpPr>
        <p:spPr/>
        <p:txBody>
          <a:bodyPr/>
          <a:lstStyle/>
          <a:p>
            <a:pPr>
              <a:spcBef>
                <a:spcPts val="0"/>
              </a:spcBef>
            </a:pPr>
            <a:r>
              <a:rPr lang="en-US" dirty="0"/>
              <a:t>Dr. Monique </a:t>
            </a:r>
            <a:r>
              <a:rPr lang="en-US" dirty="0" err="1"/>
              <a:t>Duwell</a:t>
            </a:r>
            <a:r>
              <a:rPr lang="en-US" dirty="0"/>
              <a:t> </a:t>
            </a:r>
          </a:p>
          <a:p>
            <a:pPr>
              <a:spcBef>
                <a:spcPts val="0"/>
              </a:spcBef>
            </a:pPr>
            <a:r>
              <a:rPr lang="en-US" sz="2000" b="0" i="0" dirty="0">
                <a:solidFill>
                  <a:schemeClr val="bg1">
                    <a:lumMod val="50000"/>
                  </a:schemeClr>
                </a:solidFill>
                <a:effectLst/>
                <a:latin typeface="+mn-lt"/>
              </a:rPr>
              <a:t>Chief, Center for Infectious Disease Surveillance and Outbreak Response </a:t>
            </a:r>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t>15</a:t>
            </a:fld>
            <a:endParaRPr lang="en-US" dirty="0"/>
          </a:p>
        </p:txBody>
      </p:sp>
    </p:spTree>
    <p:extLst>
      <p:ext uri="{BB962C8B-B14F-4D97-AF65-F5344CB8AC3E}">
        <p14:creationId xmlns:p14="http://schemas.microsoft.com/office/powerpoint/2010/main" val="74854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6FD2-C0DB-4D44-84D0-7CA2C1CB64F8}"/>
              </a:ext>
            </a:extLst>
          </p:cNvPr>
          <p:cNvSpPr>
            <a:spLocks noGrp="1"/>
          </p:cNvSpPr>
          <p:nvPr>
            <p:ph type="title"/>
          </p:nvPr>
        </p:nvSpPr>
        <p:spPr/>
        <p:txBody>
          <a:bodyPr/>
          <a:lstStyle/>
          <a:p>
            <a:r>
              <a:rPr lang="en-US" dirty="0"/>
              <a:t>Variant Classification</a:t>
            </a:r>
          </a:p>
        </p:txBody>
      </p:sp>
      <p:sp>
        <p:nvSpPr>
          <p:cNvPr id="3" name="Content Placeholder 2">
            <a:extLst>
              <a:ext uri="{FF2B5EF4-FFF2-40B4-BE49-F238E27FC236}">
                <a16:creationId xmlns:a16="http://schemas.microsoft.com/office/drawing/2014/main" id="{9E1FB2A0-0812-4655-B822-A5A16C72882F}"/>
              </a:ext>
            </a:extLst>
          </p:cNvPr>
          <p:cNvSpPr>
            <a:spLocks noGrp="1"/>
          </p:cNvSpPr>
          <p:nvPr>
            <p:ph idx="1"/>
          </p:nvPr>
        </p:nvSpPr>
        <p:spPr/>
        <p:txBody>
          <a:bodyPr>
            <a:normAutofit fontScale="85000" lnSpcReduction="20000"/>
          </a:bodyPr>
          <a:lstStyle/>
          <a:p>
            <a:r>
              <a:rPr lang="en-US" dirty="0"/>
              <a:t>A US government interagency group developed a Variant Classification scheme that defines three classes of SARS-CoV-2 variants:</a:t>
            </a:r>
          </a:p>
          <a:p>
            <a:pPr lvl="1"/>
            <a:r>
              <a:rPr lang="en-US" u="sng" dirty="0">
                <a:hlinkClick r:id="rId2"/>
              </a:rPr>
              <a:t>Variant of Interest</a:t>
            </a:r>
            <a:endParaRPr lang="en-US" u="sng" dirty="0"/>
          </a:p>
          <a:p>
            <a:pPr lvl="2"/>
            <a:r>
              <a:rPr lang="en-US" b="1" dirty="0"/>
              <a:t>A variant </a:t>
            </a:r>
            <a:r>
              <a:rPr lang="en-US" b="1" u="sng" dirty="0"/>
              <a:t>with specific genetic markers that have been associated with </a:t>
            </a:r>
            <a:r>
              <a:rPr lang="en-US" b="1" dirty="0"/>
              <a:t>changes to receptor binding, reduced neutralization by antibodies generated against previous infection or vaccination, reduced efficacy of treatments, potential diagnostic impact, or predicted increase in transmissibility or disease severity.</a:t>
            </a:r>
            <a:endParaRPr lang="en-US" dirty="0"/>
          </a:p>
          <a:p>
            <a:pPr lvl="1"/>
            <a:r>
              <a:rPr lang="en-US" u="sng" dirty="0">
                <a:hlinkClick r:id="rId3"/>
              </a:rPr>
              <a:t>Variant of Concern</a:t>
            </a:r>
            <a:endParaRPr lang="en-US" u="sng" dirty="0"/>
          </a:p>
          <a:p>
            <a:pPr lvl="2"/>
            <a:r>
              <a:rPr lang="en-US" b="1" dirty="0"/>
              <a:t>A variant </a:t>
            </a:r>
            <a:r>
              <a:rPr lang="en-US" b="1" u="sng" dirty="0"/>
              <a:t>for which there is evidence of </a:t>
            </a:r>
            <a:r>
              <a:rPr lang="en-US" b="1" dirty="0"/>
              <a:t>an increase in transmissibility, more severe disease (increased hospitalizations or deaths), significant reduction in neutralization by antibodies generated during previous infection or vaccination, reduced effectiveness of treatments or vaccines, or diagnostic detection failures</a:t>
            </a:r>
            <a:r>
              <a:rPr lang="en-US" dirty="0"/>
              <a:t>.</a:t>
            </a:r>
          </a:p>
          <a:p>
            <a:pPr lvl="1"/>
            <a:r>
              <a:rPr lang="en-US" u="sng" dirty="0">
                <a:hlinkClick r:id="rId4"/>
              </a:rPr>
              <a:t>Variant of High Consequence</a:t>
            </a:r>
            <a:endParaRPr lang="en-US" u="sng" dirty="0"/>
          </a:p>
          <a:p>
            <a:pPr lvl="2"/>
            <a:r>
              <a:rPr lang="en-US" b="1" dirty="0"/>
              <a:t> A variant of high consequence has </a:t>
            </a:r>
            <a:r>
              <a:rPr lang="en-US" b="1" u="sng" dirty="0"/>
              <a:t>clear evidenc</a:t>
            </a:r>
            <a:r>
              <a:rPr lang="en-US" b="1" dirty="0"/>
              <a:t>e that prevention measures or medical countermeasures have significantly reduced effectiveness relative to previously circulating variants.</a:t>
            </a:r>
            <a:endParaRPr lang="en-US" dirty="0"/>
          </a:p>
          <a:p>
            <a:endParaRPr lang="en-US" dirty="0"/>
          </a:p>
        </p:txBody>
      </p:sp>
      <p:sp>
        <p:nvSpPr>
          <p:cNvPr id="4" name="Slide Number Placeholder 3">
            <a:extLst>
              <a:ext uri="{FF2B5EF4-FFF2-40B4-BE49-F238E27FC236}">
                <a16:creationId xmlns:a16="http://schemas.microsoft.com/office/drawing/2014/main" id="{CA20629F-0E0D-4EC1-9F0D-C90D78070BF5}"/>
              </a:ext>
            </a:extLst>
          </p:cNvPr>
          <p:cNvSpPr>
            <a:spLocks noGrp="1"/>
          </p:cNvSpPr>
          <p:nvPr>
            <p:ph type="sldNum" sz="quarter" idx="12"/>
          </p:nvPr>
        </p:nvSpPr>
        <p:spPr/>
        <p:txBody>
          <a:bodyPr/>
          <a:lstStyle/>
          <a:p>
            <a:fld id="{D275CE6D-5C38-C543-B8AD-F8110668FDF9}" type="slidenum">
              <a:rPr lang="en-US" smtClean="0"/>
              <a:pPr/>
              <a:t>16</a:t>
            </a:fld>
            <a:endParaRPr lang="en-US" dirty="0"/>
          </a:p>
        </p:txBody>
      </p:sp>
      <p:sp>
        <p:nvSpPr>
          <p:cNvPr id="5" name="Text Placeholder 4">
            <a:extLst>
              <a:ext uri="{FF2B5EF4-FFF2-40B4-BE49-F238E27FC236}">
                <a16:creationId xmlns:a16="http://schemas.microsoft.com/office/drawing/2014/main" id="{EE6D565D-9250-4E19-9B49-704E06B7C8DF}"/>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C8DAD88F-CF3A-4F30-9CB1-D055F62FC248}"/>
              </a:ext>
            </a:extLst>
          </p:cNvPr>
          <p:cNvSpPr txBox="1"/>
          <p:nvPr/>
        </p:nvSpPr>
        <p:spPr>
          <a:xfrm>
            <a:off x="436418" y="6438373"/>
            <a:ext cx="9410846" cy="369332"/>
          </a:xfrm>
          <a:prstGeom prst="rect">
            <a:avLst/>
          </a:prstGeom>
          <a:noFill/>
        </p:spPr>
        <p:txBody>
          <a:bodyPr wrap="none" rtlCol="0">
            <a:spAutoFit/>
          </a:bodyPr>
          <a:lstStyle/>
          <a:p>
            <a:r>
              <a:rPr lang="en-US" dirty="0"/>
              <a:t>https://www.cdc.gov/coronavirus/2019-ncov/cases-updates/variant-surveillance/variant-info.html</a:t>
            </a:r>
          </a:p>
        </p:txBody>
      </p:sp>
    </p:spTree>
    <p:extLst>
      <p:ext uri="{BB962C8B-B14F-4D97-AF65-F5344CB8AC3E}">
        <p14:creationId xmlns:p14="http://schemas.microsoft.com/office/powerpoint/2010/main" val="394379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AB9010-CE09-4357-A82D-781DDAF50526}"/>
              </a:ext>
            </a:extLst>
          </p:cNvPr>
          <p:cNvSpPr>
            <a:spLocks noGrp="1"/>
          </p:cNvSpPr>
          <p:nvPr>
            <p:ph type="title"/>
          </p:nvPr>
        </p:nvSpPr>
        <p:spPr/>
        <p:txBody>
          <a:bodyPr/>
          <a:lstStyle/>
          <a:p>
            <a:r>
              <a:rPr lang="en-US" dirty="0"/>
              <a:t>Current Variants to Watch</a:t>
            </a:r>
          </a:p>
        </p:txBody>
      </p:sp>
      <p:sp>
        <p:nvSpPr>
          <p:cNvPr id="3" name="Content Placeholder 2">
            <a:extLst>
              <a:ext uri="{FF2B5EF4-FFF2-40B4-BE49-F238E27FC236}">
                <a16:creationId xmlns:a16="http://schemas.microsoft.com/office/drawing/2014/main" id="{46293643-8DF1-4BA6-8BDE-938AA57ADDAB}"/>
              </a:ext>
            </a:extLst>
          </p:cNvPr>
          <p:cNvSpPr>
            <a:spLocks noGrp="1"/>
          </p:cNvSpPr>
          <p:nvPr>
            <p:ph sz="half" idx="1"/>
          </p:nvPr>
        </p:nvSpPr>
        <p:spPr/>
        <p:txBody>
          <a:bodyPr/>
          <a:lstStyle/>
          <a:p>
            <a:r>
              <a:rPr lang="en-US" dirty="0"/>
              <a:t>Variants of Concern</a:t>
            </a:r>
          </a:p>
          <a:p>
            <a:pPr lvl="1"/>
            <a:r>
              <a:rPr lang="en-US" dirty="0"/>
              <a:t>B.1.1.7</a:t>
            </a:r>
          </a:p>
          <a:p>
            <a:pPr lvl="1"/>
            <a:r>
              <a:rPr lang="en-US" dirty="0"/>
              <a:t>B.1.351</a:t>
            </a:r>
          </a:p>
          <a:p>
            <a:pPr lvl="1"/>
            <a:r>
              <a:rPr lang="en-US" dirty="0"/>
              <a:t>P.1</a:t>
            </a:r>
          </a:p>
          <a:p>
            <a:pPr lvl="1"/>
            <a:r>
              <a:rPr lang="en-US" dirty="0">
                <a:highlight>
                  <a:srgbClr val="FFFF00"/>
                </a:highlight>
              </a:rPr>
              <a:t>B.1.427</a:t>
            </a:r>
          </a:p>
          <a:p>
            <a:pPr lvl="1"/>
            <a:r>
              <a:rPr lang="en-US" dirty="0">
                <a:highlight>
                  <a:srgbClr val="FFFF00"/>
                </a:highlight>
              </a:rPr>
              <a:t>B.1.429</a:t>
            </a:r>
            <a:endParaRPr lang="en-US" dirty="0"/>
          </a:p>
          <a:p>
            <a:endParaRPr lang="en-US" dirty="0"/>
          </a:p>
        </p:txBody>
      </p:sp>
      <p:sp>
        <p:nvSpPr>
          <p:cNvPr id="7" name="Content Placeholder 6">
            <a:extLst>
              <a:ext uri="{FF2B5EF4-FFF2-40B4-BE49-F238E27FC236}">
                <a16:creationId xmlns:a16="http://schemas.microsoft.com/office/drawing/2014/main" id="{574780B0-DFDD-4A74-9D68-A50BE7465CA8}"/>
              </a:ext>
            </a:extLst>
          </p:cNvPr>
          <p:cNvSpPr>
            <a:spLocks noGrp="1"/>
          </p:cNvSpPr>
          <p:nvPr>
            <p:ph sz="half" idx="2"/>
          </p:nvPr>
        </p:nvSpPr>
        <p:spPr/>
        <p:txBody>
          <a:bodyPr/>
          <a:lstStyle/>
          <a:p>
            <a:r>
              <a:rPr lang="en-US" dirty="0"/>
              <a:t>Variants of Interest</a:t>
            </a:r>
          </a:p>
          <a:p>
            <a:pPr lvl="1"/>
            <a:r>
              <a:rPr lang="en-US" dirty="0">
                <a:highlight>
                  <a:srgbClr val="FFFF00"/>
                </a:highlight>
              </a:rPr>
              <a:t>B1.526</a:t>
            </a:r>
          </a:p>
          <a:p>
            <a:pPr lvl="1"/>
            <a:r>
              <a:rPr lang="en-US" dirty="0">
                <a:highlight>
                  <a:srgbClr val="FFFF00"/>
                </a:highlight>
              </a:rPr>
              <a:t>B.1.525</a:t>
            </a:r>
          </a:p>
          <a:p>
            <a:pPr lvl="1"/>
            <a:r>
              <a:rPr lang="en-US" dirty="0">
                <a:highlight>
                  <a:srgbClr val="FFFF00"/>
                </a:highlight>
              </a:rPr>
              <a:t>P.2</a:t>
            </a:r>
          </a:p>
        </p:txBody>
      </p:sp>
      <p:sp>
        <p:nvSpPr>
          <p:cNvPr id="4" name="Slide Number Placeholder 3">
            <a:extLst>
              <a:ext uri="{FF2B5EF4-FFF2-40B4-BE49-F238E27FC236}">
                <a16:creationId xmlns:a16="http://schemas.microsoft.com/office/drawing/2014/main" id="{C6BC305F-814A-4ADB-9DB3-3B9F2244A987}"/>
              </a:ext>
            </a:extLst>
          </p:cNvPr>
          <p:cNvSpPr>
            <a:spLocks noGrp="1"/>
          </p:cNvSpPr>
          <p:nvPr>
            <p:ph type="sldNum" sz="quarter" idx="12"/>
          </p:nvPr>
        </p:nvSpPr>
        <p:spPr/>
        <p:txBody>
          <a:bodyPr/>
          <a:lstStyle/>
          <a:p>
            <a:fld id="{D275CE6D-5C38-C543-B8AD-F8110668FDF9}" type="slidenum">
              <a:rPr lang="en-US" smtClean="0"/>
              <a:pPr/>
              <a:t>17</a:t>
            </a:fld>
            <a:endParaRPr lang="en-US" dirty="0"/>
          </a:p>
        </p:txBody>
      </p:sp>
      <p:sp>
        <p:nvSpPr>
          <p:cNvPr id="8" name="TextBox 7">
            <a:extLst>
              <a:ext uri="{FF2B5EF4-FFF2-40B4-BE49-F238E27FC236}">
                <a16:creationId xmlns:a16="http://schemas.microsoft.com/office/drawing/2014/main" id="{124B707E-B9A9-433B-858E-EB1EB0B1984A}"/>
              </a:ext>
            </a:extLst>
          </p:cNvPr>
          <p:cNvSpPr txBox="1"/>
          <p:nvPr/>
        </p:nvSpPr>
        <p:spPr>
          <a:xfrm>
            <a:off x="2587336" y="4995657"/>
            <a:ext cx="6408806" cy="400110"/>
          </a:xfrm>
          <a:prstGeom prst="rect">
            <a:avLst/>
          </a:prstGeom>
          <a:noFill/>
        </p:spPr>
        <p:txBody>
          <a:bodyPr wrap="none" rtlCol="0">
            <a:spAutoFit/>
          </a:bodyPr>
          <a:lstStyle/>
          <a:p>
            <a:r>
              <a:rPr lang="en-US" sz="2000" dirty="0"/>
              <a:t>Note: No Variants of High Consequence currently  identified</a:t>
            </a:r>
          </a:p>
        </p:txBody>
      </p:sp>
    </p:spTree>
    <p:extLst>
      <p:ext uri="{BB962C8B-B14F-4D97-AF65-F5344CB8AC3E}">
        <p14:creationId xmlns:p14="http://schemas.microsoft.com/office/powerpoint/2010/main" val="222255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COVID Variants of Concern</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18</a:t>
            </a:fld>
            <a:endParaRPr lang="en-US" dirty="0"/>
          </a:p>
        </p:txBody>
      </p:sp>
      <p:sp>
        <p:nvSpPr>
          <p:cNvPr id="5" name="Text Placeholder 4"/>
          <p:cNvSpPr>
            <a:spLocks noGrp="1"/>
          </p:cNvSpPr>
          <p:nvPr>
            <p:ph type="body" sz="quarter" idx="13"/>
          </p:nvPr>
        </p:nvSpPr>
        <p:spPr/>
        <p:txBody>
          <a:bodyPr/>
          <a:lstStyle/>
          <a:p>
            <a:endParaRPr lang="en-US"/>
          </a:p>
        </p:txBody>
      </p:sp>
      <p:sp>
        <p:nvSpPr>
          <p:cNvPr id="12" name="TextBox 11"/>
          <p:cNvSpPr txBox="1"/>
          <p:nvPr/>
        </p:nvSpPr>
        <p:spPr>
          <a:xfrm>
            <a:off x="931727" y="1921868"/>
            <a:ext cx="2439808" cy="461665"/>
          </a:xfrm>
          <a:prstGeom prst="rect">
            <a:avLst/>
          </a:prstGeom>
          <a:noFill/>
        </p:spPr>
        <p:txBody>
          <a:bodyPr wrap="square" rtlCol="0">
            <a:spAutoFit/>
          </a:bodyPr>
          <a:lstStyle/>
          <a:p>
            <a:pPr algn="ctr"/>
            <a:r>
              <a:rPr lang="en-US" sz="2400" b="1" dirty="0"/>
              <a:t>B.1.1.7</a:t>
            </a:r>
            <a:r>
              <a:rPr lang="en-US" sz="2400" dirty="0"/>
              <a:t> </a:t>
            </a:r>
          </a:p>
        </p:txBody>
      </p:sp>
      <p:sp>
        <p:nvSpPr>
          <p:cNvPr id="14" name="TextBox 13"/>
          <p:cNvSpPr txBox="1"/>
          <p:nvPr/>
        </p:nvSpPr>
        <p:spPr>
          <a:xfrm>
            <a:off x="4967096" y="1872710"/>
            <a:ext cx="2439808" cy="461665"/>
          </a:xfrm>
          <a:prstGeom prst="rect">
            <a:avLst/>
          </a:prstGeom>
          <a:noFill/>
        </p:spPr>
        <p:txBody>
          <a:bodyPr wrap="square" rtlCol="0">
            <a:spAutoFit/>
          </a:bodyPr>
          <a:lstStyle/>
          <a:p>
            <a:pPr algn="ctr"/>
            <a:r>
              <a:rPr lang="en-US" sz="2400" b="1" dirty="0"/>
              <a:t>B.1.351</a:t>
            </a:r>
            <a:r>
              <a:rPr lang="en-US" sz="2400" dirty="0"/>
              <a:t> </a:t>
            </a:r>
          </a:p>
        </p:txBody>
      </p:sp>
      <p:sp>
        <p:nvSpPr>
          <p:cNvPr id="15" name="TextBox 14"/>
          <p:cNvSpPr txBox="1"/>
          <p:nvPr/>
        </p:nvSpPr>
        <p:spPr>
          <a:xfrm>
            <a:off x="9002465" y="1879309"/>
            <a:ext cx="2439808" cy="461665"/>
          </a:xfrm>
          <a:prstGeom prst="rect">
            <a:avLst/>
          </a:prstGeom>
          <a:noFill/>
        </p:spPr>
        <p:txBody>
          <a:bodyPr wrap="square" rtlCol="0">
            <a:spAutoFit/>
          </a:bodyPr>
          <a:lstStyle/>
          <a:p>
            <a:pPr algn="ctr"/>
            <a:r>
              <a:rPr lang="en-US" sz="2400" b="1" dirty="0"/>
              <a:t>P.1</a:t>
            </a:r>
            <a:r>
              <a:rPr lang="en-US" sz="2400" dirty="0"/>
              <a:t> </a:t>
            </a:r>
          </a:p>
        </p:txBody>
      </p:sp>
      <p:pic>
        <p:nvPicPr>
          <p:cNvPr id="7" name="Picture 6"/>
          <p:cNvPicPr>
            <a:picLocks noChangeAspect="1"/>
          </p:cNvPicPr>
          <p:nvPr/>
        </p:nvPicPr>
        <p:blipFill>
          <a:blip r:embed="rId2"/>
          <a:stretch>
            <a:fillRect/>
          </a:stretch>
        </p:blipFill>
        <p:spPr>
          <a:xfrm>
            <a:off x="532463" y="2447308"/>
            <a:ext cx="3537227" cy="1950255"/>
          </a:xfrm>
          <a:prstGeom prst="rect">
            <a:avLst/>
          </a:prstGeom>
        </p:spPr>
      </p:pic>
      <p:pic>
        <p:nvPicPr>
          <p:cNvPr id="8" name="Picture 7"/>
          <p:cNvPicPr>
            <a:picLocks noChangeAspect="1"/>
          </p:cNvPicPr>
          <p:nvPr/>
        </p:nvPicPr>
        <p:blipFill>
          <a:blip r:embed="rId3"/>
          <a:stretch>
            <a:fillRect/>
          </a:stretch>
        </p:blipFill>
        <p:spPr>
          <a:xfrm>
            <a:off x="4540425" y="2466761"/>
            <a:ext cx="3543816" cy="1930802"/>
          </a:xfrm>
          <a:prstGeom prst="rect">
            <a:avLst/>
          </a:prstGeom>
        </p:spPr>
      </p:pic>
      <p:pic>
        <p:nvPicPr>
          <p:cNvPr id="13" name="Picture 12"/>
          <p:cNvPicPr>
            <a:picLocks noChangeAspect="1"/>
          </p:cNvPicPr>
          <p:nvPr/>
        </p:nvPicPr>
        <p:blipFill>
          <a:blip r:embed="rId4"/>
          <a:stretch>
            <a:fillRect/>
          </a:stretch>
        </p:blipFill>
        <p:spPr>
          <a:xfrm>
            <a:off x="8554977" y="2466761"/>
            <a:ext cx="3334785" cy="1819386"/>
          </a:xfrm>
          <a:prstGeom prst="rect">
            <a:avLst/>
          </a:prstGeom>
        </p:spPr>
      </p:pic>
      <p:pic>
        <p:nvPicPr>
          <p:cNvPr id="16" name="Picture 15"/>
          <p:cNvPicPr>
            <a:picLocks noChangeAspect="1"/>
          </p:cNvPicPr>
          <p:nvPr/>
        </p:nvPicPr>
        <p:blipFill>
          <a:blip r:embed="rId5"/>
          <a:stretch>
            <a:fillRect/>
          </a:stretch>
        </p:blipFill>
        <p:spPr>
          <a:xfrm>
            <a:off x="5015425" y="4286147"/>
            <a:ext cx="2317569" cy="1196165"/>
          </a:xfrm>
          <a:prstGeom prst="rect">
            <a:avLst/>
          </a:prstGeom>
        </p:spPr>
      </p:pic>
      <p:pic>
        <p:nvPicPr>
          <p:cNvPr id="17" name="Picture 16"/>
          <p:cNvPicPr>
            <a:picLocks noChangeAspect="1"/>
          </p:cNvPicPr>
          <p:nvPr/>
        </p:nvPicPr>
        <p:blipFill>
          <a:blip r:embed="rId6"/>
          <a:stretch>
            <a:fillRect/>
          </a:stretch>
        </p:blipFill>
        <p:spPr>
          <a:xfrm>
            <a:off x="4937215" y="5482312"/>
            <a:ext cx="2317569" cy="885575"/>
          </a:xfrm>
          <a:prstGeom prst="rect">
            <a:avLst/>
          </a:prstGeom>
        </p:spPr>
      </p:pic>
    </p:spTree>
    <p:extLst>
      <p:ext uri="{BB962C8B-B14F-4D97-AF65-F5344CB8AC3E}">
        <p14:creationId xmlns:p14="http://schemas.microsoft.com/office/powerpoint/2010/main" val="244229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B91A-BAA7-4DBF-8273-781275F6E2B7}"/>
              </a:ext>
            </a:extLst>
          </p:cNvPr>
          <p:cNvSpPr>
            <a:spLocks noGrp="1"/>
          </p:cNvSpPr>
          <p:nvPr>
            <p:ph type="title"/>
          </p:nvPr>
        </p:nvSpPr>
        <p:spPr/>
        <p:txBody>
          <a:bodyPr/>
          <a:lstStyle/>
          <a:p>
            <a:r>
              <a:rPr lang="en-US" dirty="0"/>
              <a:t>US: SARS-CoV-2 Variants of Concern</a:t>
            </a:r>
          </a:p>
        </p:txBody>
      </p:sp>
      <p:sp>
        <p:nvSpPr>
          <p:cNvPr id="4" name="Slide Number Placeholder 3">
            <a:extLst>
              <a:ext uri="{FF2B5EF4-FFF2-40B4-BE49-F238E27FC236}">
                <a16:creationId xmlns:a16="http://schemas.microsoft.com/office/drawing/2014/main" id="{FF649903-795B-4381-9CD6-7CF71CFF2937}"/>
              </a:ext>
            </a:extLst>
          </p:cNvPr>
          <p:cNvSpPr>
            <a:spLocks noGrp="1"/>
          </p:cNvSpPr>
          <p:nvPr>
            <p:ph type="sldNum" sz="quarter" idx="12"/>
          </p:nvPr>
        </p:nvSpPr>
        <p:spPr/>
        <p:txBody>
          <a:bodyPr/>
          <a:lstStyle/>
          <a:p>
            <a:fld id="{D275CE6D-5C38-C543-B8AD-F8110668FDF9}" type="slidenum">
              <a:rPr lang="en-US" smtClean="0"/>
              <a:pPr/>
              <a:t>19</a:t>
            </a:fld>
            <a:endParaRPr lang="en-US" dirty="0"/>
          </a:p>
        </p:txBody>
      </p:sp>
      <p:pic>
        <p:nvPicPr>
          <p:cNvPr id="3" name="Picture 2">
            <a:extLst>
              <a:ext uri="{FF2B5EF4-FFF2-40B4-BE49-F238E27FC236}">
                <a16:creationId xmlns:a16="http://schemas.microsoft.com/office/drawing/2014/main" id="{84D365E2-2106-4633-8B87-BE3CA1F16D8B}"/>
              </a:ext>
            </a:extLst>
          </p:cNvPr>
          <p:cNvPicPr>
            <a:picLocks noChangeAspect="1"/>
          </p:cNvPicPr>
          <p:nvPr/>
        </p:nvPicPr>
        <p:blipFill>
          <a:blip r:embed="rId2"/>
          <a:stretch>
            <a:fillRect/>
          </a:stretch>
        </p:blipFill>
        <p:spPr>
          <a:xfrm>
            <a:off x="838200" y="3822153"/>
            <a:ext cx="3551228" cy="2783395"/>
          </a:xfrm>
          <a:prstGeom prst="rect">
            <a:avLst/>
          </a:prstGeom>
        </p:spPr>
      </p:pic>
      <p:sp>
        <p:nvSpPr>
          <p:cNvPr id="6" name="TextBox 5">
            <a:extLst>
              <a:ext uri="{FF2B5EF4-FFF2-40B4-BE49-F238E27FC236}">
                <a16:creationId xmlns:a16="http://schemas.microsoft.com/office/drawing/2014/main" id="{2FF4B247-9F17-4300-B7FF-691519F1B4C8}"/>
              </a:ext>
            </a:extLst>
          </p:cNvPr>
          <p:cNvSpPr txBox="1"/>
          <p:nvPr/>
        </p:nvSpPr>
        <p:spPr>
          <a:xfrm>
            <a:off x="1967251" y="3530625"/>
            <a:ext cx="848309" cy="369332"/>
          </a:xfrm>
          <a:prstGeom prst="rect">
            <a:avLst/>
          </a:prstGeom>
          <a:noFill/>
        </p:spPr>
        <p:txBody>
          <a:bodyPr wrap="none" rtlCol="0">
            <a:spAutoFit/>
          </a:bodyPr>
          <a:lstStyle/>
          <a:p>
            <a:r>
              <a:rPr lang="en-US" b="1" dirty="0"/>
              <a:t>B.1.1.7</a:t>
            </a:r>
          </a:p>
        </p:txBody>
      </p:sp>
      <p:pic>
        <p:nvPicPr>
          <p:cNvPr id="8" name="Picture 7">
            <a:extLst>
              <a:ext uri="{FF2B5EF4-FFF2-40B4-BE49-F238E27FC236}">
                <a16:creationId xmlns:a16="http://schemas.microsoft.com/office/drawing/2014/main" id="{23AD241A-7438-458B-B212-5752582F2C26}"/>
              </a:ext>
            </a:extLst>
          </p:cNvPr>
          <p:cNvPicPr>
            <a:picLocks noChangeAspect="1"/>
          </p:cNvPicPr>
          <p:nvPr/>
        </p:nvPicPr>
        <p:blipFill>
          <a:blip r:embed="rId3"/>
          <a:stretch>
            <a:fillRect/>
          </a:stretch>
        </p:blipFill>
        <p:spPr>
          <a:xfrm>
            <a:off x="8359447" y="3936653"/>
            <a:ext cx="3295367" cy="2783395"/>
          </a:xfrm>
          <a:prstGeom prst="rect">
            <a:avLst/>
          </a:prstGeom>
        </p:spPr>
      </p:pic>
      <p:sp>
        <p:nvSpPr>
          <p:cNvPr id="9" name="TextBox 8">
            <a:extLst>
              <a:ext uri="{FF2B5EF4-FFF2-40B4-BE49-F238E27FC236}">
                <a16:creationId xmlns:a16="http://schemas.microsoft.com/office/drawing/2014/main" id="{8F66D9CF-9E55-4137-9EE1-70832768164F}"/>
              </a:ext>
            </a:extLst>
          </p:cNvPr>
          <p:cNvSpPr txBox="1"/>
          <p:nvPr/>
        </p:nvSpPr>
        <p:spPr>
          <a:xfrm>
            <a:off x="9937084" y="3530625"/>
            <a:ext cx="460575" cy="369332"/>
          </a:xfrm>
          <a:prstGeom prst="rect">
            <a:avLst/>
          </a:prstGeom>
          <a:noFill/>
        </p:spPr>
        <p:txBody>
          <a:bodyPr wrap="none" rtlCol="0">
            <a:spAutoFit/>
          </a:bodyPr>
          <a:lstStyle/>
          <a:p>
            <a:r>
              <a:rPr lang="en-US" b="1" dirty="0"/>
              <a:t>P.1</a:t>
            </a:r>
          </a:p>
        </p:txBody>
      </p:sp>
      <p:pic>
        <p:nvPicPr>
          <p:cNvPr id="10" name="Picture 9">
            <a:extLst>
              <a:ext uri="{FF2B5EF4-FFF2-40B4-BE49-F238E27FC236}">
                <a16:creationId xmlns:a16="http://schemas.microsoft.com/office/drawing/2014/main" id="{8EE622F9-E61E-4692-B5EB-82B2459E8126}"/>
              </a:ext>
            </a:extLst>
          </p:cNvPr>
          <p:cNvPicPr>
            <a:picLocks noChangeAspect="1"/>
          </p:cNvPicPr>
          <p:nvPr/>
        </p:nvPicPr>
        <p:blipFill>
          <a:blip r:embed="rId4"/>
          <a:stretch>
            <a:fillRect/>
          </a:stretch>
        </p:blipFill>
        <p:spPr>
          <a:xfrm>
            <a:off x="4562341" y="3838827"/>
            <a:ext cx="3416660" cy="2698135"/>
          </a:xfrm>
          <a:prstGeom prst="rect">
            <a:avLst/>
          </a:prstGeom>
        </p:spPr>
      </p:pic>
      <p:sp>
        <p:nvSpPr>
          <p:cNvPr id="11" name="TextBox 10">
            <a:extLst>
              <a:ext uri="{FF2B5EF4-FFF2-40B4-BE49-F238E27FC236}">
                <a16:creationId xmlns:a16="http://schemas.microsoft.com/office/drawing/2014/main" id="{6E7A4EFD-8F22-4FCA-B82E-70E3ECE16B1F}"/>
              </a:ext>
            </a:extLst>
          </p:cNvPr>
          <p:cNvSpPr txBox="1"/>
          <p:nvPr/>
        </p:nvSpPr>
        <p:spPr>
          <a:xfrm>
            <a:off x="5818463" y="3530625"/>
            <a:ext cx="904415" cy="369332"/>
          </a:xfrm>
          <a:prstGeom prst="rect">
            <a:avLst/>
          </a:prstGeom>
          <a:noFill/>
        </p:spPr>
        <p:txBody>
          <a:bodyPr wrap="none" rtlCol="0">
            <a:spAutoFit/>
          </a:bodyPr>
          <a:lstStyle/>
          <a:p>
            <a:r>
              <a:rPr lang="en-US" b="1" dirty="0"/>
              <a:t>B.1.351</a:t>
            </a:r>
          </a:p>
        </p:txBody>
      </p:sp>
      <p:sp>
        <p:nvSpPr>
          <p:cNvPr id="5" name="TextBox 4"/>
          <p:cNvSpPr txBox="1"/>
          <p:nvPr/>
        </p:nvSpPr>
        <p:spPr>
          <a:xfrm>
            <a:off x="1080524" y="6536962"/>
            <a:ext cx="6405157" cy="461665"/>
          </a:xfrm>
          <a:prstGeom prst="rect">
            <a:avLst/>
          </a:prstGeom>
          <a:noFill/>
        </p:spPr>
        <p:txBody>
          <a:bodyPr wrap="square" rtlCol="0">
            <a:spAutoFit/>
          </a:bodyPr>
          <a:lstStyle/>
          <a:p>
            <a:r>
              <a:rPr lang="en-US" sz="1200" dirty="0">
                <a:hlinkClick r:id="rId5"/>
              </a:rPr>
              <a:t>https://www.cdc.gov/coronavirus/2019-ncov/transmission/variant-cases.html</a:t>
            </a:r>
            <a:endParaRPr lang="en-US" sz="1200" dirty="0"/>
          </a:p>
          <a:p>
            <a:endParaRPr lang="en-US" sz="1200" dirty="0"/>
          </a:p>
        </p:txBody>
      </p:sp>
      <p:graphicFrame>
        <p:nvGraphicFramePr>
          <p:cNvPr id="13" name="Content Placeholder 14"/>
          <p:cNvGraphicFramePr>
            <a:graphicFrameLocks noGrp="1"/>
          </p:cNvGraphicFramePr>
          <p:nvPr>
            <p:ph idx="1"/>
          </p:nvPr>
        </p:nvGraphicFramePr>
        <p:xfrm>
          <a:off x="2339369" y="1559252"/>
          <a:ext cx="7234876" cy="1880236"/>
        </p:xfrm>
        <a:graphic>
          <a:graphicData uri="http://schemas.openxmlformats.org/drawingml/2006/table">
            <a:tbl>
              <a:tblPr firstRow="1" bandRow="1">
                <a:tableStyleId>{C083E6E3-FA7D-4D7B-A595-EF9225AFEA82}</a:tableStyleId>
              </a:tblPr>
              <a:tblGrid>
                <a:gridCol w="2217133">
                  <a:extLst>
                    <a:ext uri="{9D8B030D-6E8A-4147-A177-3AD203B41FA5}">
                      <a16:colId xmlns:a16="http://schemas.microsoft.com/office/drawing/2014/main" val="1470869085"/>
                    </a:ext>
                  </a:extLst>
                </a:gridCol>
                <a:gridCol w="2464230">
                  <a:extLst>
                    <a:ext uri="{9D8B030D-6E8A-4147-A177-3AD203B41FA5}">
                      <a16:colId xmlns:a16="http://schemas.microsoft.com/office/drawing/2014/main" val="2870166868"/>
                    </a:ext>
                  </a:extLst>
                </a:gridCol>
                <a:gridCol w="2553513">
                  <a:extLst>
                    <a:ext uri="{9D8B030D-6E8A-4147-A177-3AD203B41FA5}">
                      <a16:colId xmlns:a16="http://schemas.microsoft.com/office/drawing/2014/main" val="1689467851"/>
                    </a:ext>
                  </a:extLst>
                </a:gridCol>
              </a:tblGrid>
              <a:tr h="372316">
                <a:tc>
                  <a:txBody>
                    <a:bodyPr/>
                    <a:lstStyle/>
                    <a:p>
                      <a:pPr algn="ctr"/>
                      <a:r>
                        <a:rPr lang="en-US" sz="1800" dirty="0"/>
                        <a:t>Variant</a:t>
                      </a:r>
                    </a:p>
                  </a:txBody>
                  <a:tcPr/>
                </a:tc>
                <a:tc>
                  <a:txBody>
                    <a:bodyPr/>
                    <a:lstStyle/>
                    <a:p>
                      <a:pPr algn="ctr"/>
                      <a:r>
                        <a:rPr lang="en-US" sz="1800" dirty="0"/>
                        <a:t>Reported Cases in U.S.</a:t>
                      </a:r>
                    </a:p>
                  </a:txBody>
                  <a:tcPr/>
                </a:tc>
                <a:tc>
                  <a:txBody>
                    <a:bodyPr/>
                    <a:lstStyle/>
                    <a:p>
                      <a:pPr algn="ctr"/>
                      <a:r>
                        <a:rPr lang="en-US" sz="1800" dirty="0"/>
                        <a:t>Number of Jurisdictions Reporting </a:t>
                      </a:r>
                    </a:p>
                  </a:txBody>
                  <a:tcPr/>
                </a:tc>
                <a:extLst>
                  <a:ext uri="{0D108BD9-81ED-4DB2-BD59-A6C34878D82A}">
                    <a16:rowId xmlns:a16="http://schemas.microsoft.com/office/drawing/2014/main" val="2889739512"/>
                  </a:ext>
                </a:extLst>
              </a:tr>
              <a:tr h="421958">
                <a:tc>
                  <a:txBody>
                    <a:bodyPr/>
                    <a:lstStyle/>
                    <a:p>
                      <a:pPr algn="ctr"/>
                      <a:r>
                        <a:rPr lang="en-US" sz="2000" dirty="0"/>
                        <a:t>B.1.1.7</a:t>
                      </a:r>
                      <a:endParaRPr lang="en-US" sz="2000" b="1" dirty="0"/>
                    </a:p>
                  </a:txBody>
                  <a:tcPr/>
                </a:tc>
                <a:tc>
                  <a:txBody>
                    <a:bodyPr/>
                    <a:lstStyle/>
                    <a:p>
                      <a:pPr algn="ctr"/>
                      <a:r>
                        <a:rPr lang="en-US" sz="2000" dirty="0"/>
                        <a:t>4686</a:t>
                      </a:r>
                    </a:p>
                  </a:txBody>
                  <a:tcPr/>
                </a:tc>
                <a:tc>
                  <a:txBody>
                    <a:bodyPr/>
                    <a:lstStyle/>
                    <a:p>
                      <a:pPr algn="ctr"/>
                      <a:r>
                        <a:rPr lang="en-US" sz="2000" dirty="0"/>
                        <a:t>50</a:t>
                      </a:r>
                    </a:p>
                  </a:txBody>
                  <a:tcPr/>
                </a:tc>
                <a:extLst>
                  <a:ext uri="{0D108BD9-81ED-4DB2-BD59-A6C34878D82A}">
                    <a16:rowId xmlns:a16="http://schemas.microsoft.com/office/drawing/2014/main" val="3113879624"/>
                  </a:ext>
                </a:extLst>
              </a:tr>
              <a:tr h="369883">
                <a:tc>
                  <a:txBody>
                    <a:bodyPr/>
                    <a:lstStyle/>
                    <a:p>
                      <a:pPr algn="ctr"/>
                      <a:r>
                        <a:rPr lang="en-US" sz="2000" dirty="0"/>
                        <a:t>B.1.351</a:t>
                      </a:r>
                      <a:endParaRPr lang="en-US" sz="2000" b="1" dirty="0"/>
                    </a:p>
                  </a:txBody>
                  <a:tcPr/>
                </a:tc>
                <a:tc>
                  <a:txBody>
                    <a:bodyPr/>
                    <a:lstStyle/>
                    <a:p>
                      <a:pPr algn="ctr"/>
                      <a:r>
                        <a:rPr lang="en-US" sz="2000" dirty="0"/>
                        <a:t>142</a:t>
                      </a:r>
                    </a:p>
                  </a:txBody>
                  <a:tcPr/>
                </a:tc>
                <a:tc>
                  <a:txBody>
                    <a:bodyPr/>
                    <a:lstStyle/>
                    <a:p>
                      <a:pPr algn="ctr"/>
                      <a:r>
                        <a:rPr lang="en-US" sz="2000" dirty="0"/>
                        <a:t>25</a:t>
                      </a:r>
                    </a:p>
                  </a:txBody>
                  <a:tcPr/>
                </a:tc>
                <a:extLst>
                  <a:ext uri="{0D108BD9-81ED-4DB2-BD59-A6C34878D82A}">
                    <a16:rowId xmlns:a16="http://schemas.microsoft.com/office/drawing/2014/main" val="2117236888"/>
                  </a:ext>
                </a:extLst>
              </a:tr>
              <a:tr h="421958">
                <a:tc>
                  <a:txBody>
                    <a:bodyPr/>
                    <a:lstStyle/>
                    <a:p>
                      <a:pPr algn="ctr"/>
                      <a:r>
                        <a:rPr lang="en-US" sz="2000" dirty="0"/>
                        <a:t>P.1.</a:t>
                      </a:r>
                      <a:endParaRPr lang="en-US" sz="2000" b="1" dirty="0"/>
                    </a:p>
                  </a:txBody>
                  <a:tcPr/>
                </a:tc>
                <a:tc>
                  <a:txBody>
                    <a:bodyPr/>
                    <a:lstStyle/>
                    <a:p>
                      <a:pPr algn="ctr"/>
                      <a:r>
                        <a:rPr lang="en-US" sz="2000" dirty="0"/>
                        <a:t>25</a:t>
                      </a:r>
                    </a:p>
                  </a:txBody>
                  <a:tcPr/>
                </a:tc>
                <a:tc>
                  <a:txBody>
                    <a:bodyPr/>
                    <a:lstStyle/>
                    <a:p>
                      <a:pPr algn="ctr"/>
                      <a:r>
                        <a:rPr lang="en-US" sz="2000" dirty="0"/>
                        <a:t>10</a:t>
                      </a:r>
                    </a:p>
                  </a:txBody>
                  <a:tcPr/>
                </a:tc>
                <a:extLst>
                  <a:ext uri="{0D108BD9-81ED-4DB2-BD59-A6C34878D82A}">
                    <a16:rowId xmlns:a16="http://schemas.microsoft.com/office/drawing/2014/main" val="836191544"/>
                  </a:ext>
                </a:extLst>
              </a:tr>
            </a:tbl>
          </a:graphicData>
        </a:graphic>
      </p:graphicFrame>
    </p:spTree>
    <p:extLst>
      <p:ext uri="{BB962C8B-B14F-4D97-AF65-F5344CB8AC3E}">
        <p14:creationId xmlns:p14="http://schemas.microsoft.com/office/powerpoint/2010/main" val="47433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Variants </a:t>
            </a:r>
            <a:r>
              <a:rPr lang="en-US"/>
              <a:t>of Concern</a:t>
            </a:r>
          </a:p>
          <a:p>
            <a:r>
              <a:rPr lang="en-US" dirty="0"/>
              <a:t>MDH Updates</a:t>
            </a:r>
          </a:p>
          <a:p>
            <a:r>
              <a:rPr lang="en-US" dirty="0"/>
              <a:t>Q and 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B91A-BAA7-4DBF-8273-781275F6E2B7}"/>
              </a:ext>
            </a:extLst>
          </p:cNvPr>
          <p:cNvSpPr>
            <a:spLocks noGrp="1"/>
          </p:cNvSpPr>
          <p:nvPr>
            <p:ph type="title"/>
          </p:nvPr>
        </p:nvSpPr>
        <p:spPr/>
        <p:txBody>
          <a:bodyPr/>
          <a:lstStyle/>
          <a:p>
            <a:r>
              <a:rPr lang="en-US" dirty="0"/>
              <a:t>Maryland: SARS-CoV-2 Variants of Concern</a:t>
            </a:r>
          </a:p>
        </p:txBody>
      </p:sp>
      <p:graphicFrame>
        <p:nvGraphicFramePr>
          <p:cNvPr id="15" name="Content Placeholder 14"/>
          <p:cNvGraphicFramePr>
            <a:graphicFrameLocks noGrp="1"/>
          </p:cNvGraphicFramePr>
          <p:nvPr>
            <p:ph idx="1"/>
          </p:nvPr>
        </p:nvGraphicFramePr>
        <p:xfrm>
          <a:off x="2279430" y="2324020"/>
          <a:ext cx="8016283" cy="2483502"/>
        </p:xfrm>
        <a:graphic>
          <a:graphicData uri="http://schemas.openxmlformats.org/drawingml/2006/table">
            <a:tbl>
              <a:tblPr firstRow="1" bandRow="1">
                <a:tableStyleId>{C083E6E3-FA7D-4D7B-A595-EF9225AFEA82}</a:tableStyleId>
              </a:tblPr>
              <a:tblGrid>
                <a:gridCol w="2872529">
                  <a:extLst>
                    <a:ext uri="{9D8B030D-6E8A-4147-A177-3AD203B41FA5}">
                      <a16:colId xmlns:a16="http://schemas.microsoft.com/office/drawing/2014/main" val="1470869085"/>
                    </a:ext>
                  </a:extLst>
                </a:gridCol>
                <a:gridCol w="5143754">
                  <a:extLst>
                    <a:ext uri="{9D8B030D-6E8A-4147-A177-3AD203B41FA5}">
                      <a16:colId xmlns:a16="http://schemas.microsoft.com/office/drawing/2014/main" val="2870166868"/>
                    </a:ext>
                  </a:extLst>
                </a:gridCol>
              </a:tblGrid>
              <a:tr h="604434">
                <a:tc>
                  <a:txBody>
                    <a:bodyPr/>
                    <a:lstStyle/>
                    <a:p>
                      <a:pPr algn="ctr"/>
                      <a:r>
                        <a:rPr lang="en-US" sz="2400" dirty="0"/>
                        <a:t>Variant</a:t>
                      </a:r>
                    </a:p>
                  </a:txBody>
                  <a:tcPr/>
                </a:tc>
                <a:tc>
                  <a:txBody>
                    <a:bodyPr/>
                    <a:lstStyle/>
                    <a:p>
                      <a:pPr algn="ctr"/>
                      <a:r>
                        <a:rPr lang="en-US" sz="2400" dirty="0"/>
                        <a:t>Reported Cases</a:t>
                      </a:r>
                      <a:r>
                        <a:rPr lang="en-US" sz="2400" baseline="0" dirty="0"/>
                        <a:t> in Maryland </a:t>
                      </a:r>
                      <a:endParaRPr lang="en-US" sz="2400" dirty="0"/>
                    </a:p>
                  </a:txBody>
                  <a:tcPr/>
                </a:tc>
                <a:extLst>
                  <a:ext uri="{0D108BD9-81ED-4DB2-BD59-A6C34878D82A}">
                    <a16:rowId xmlns:a16="http://schemas.microsoft.com/office/drawing/2014/main" val="2889739512"/>
                  </a:ext>
                </a:extLst>
              </a:tr>
              <a:tr h="626356">
                <a:tc>
                  <a:txBody>
                    <a:bodyPr/>
                    <a:lstStyle/>
                    <a:p>
                      <a:pPr algn="ctr"/>
                      <a:r>
                        <a:rPr lang="en-US" sz="2800" dirty="0"/>
                        <a:t>B.1.1.7</a:t>
                      </a:r>
                      <a:endParaRPr lang="en-US" sz="2800" b="1" dirty="0"/>
                    </a:p>
                  </a:txBody>
                  <a:tcPr/>
                </a:tc>
                <a:tc>
                  <a:txBody>
                    <a:bodyPr/>
                    <a:lstStyle/>
                    <a:p>
                      <a:pPr algn="ctr"/>
                      <a:r>
                        <a:rPr lang="en-US" sz="2800" dirty="0"/>
                        <a:t>209</a:t>
                      </a:r>
                    </a:p>
                  </a:txBody>
                  <a:tcPr/>
                </a:tc>
                <a:extLst>
                  <a:ext uri="{0D108BD9-81ED-4DB2-BD59-A6C34878D82A}">
                    <a16:rowId xmlns:a16="http://schemas.microsoft.com/office/drawing/2014/main" val="3113879624"/>
                  </a:ext>
                </a:extLst>
              </a:tr>
              <a:tr h="626356">
                <a:tc>
                  <a:txBody>
                    <a:bodyPr/>
                    <a:lstStyle/>
                    <a:p>
                      <a:pPr algn="ctr"/>
                      <a:r>
                        <a:rPr lang="en-US" sz="2800" dirty="0"/>
                        <a:t>B.1.351</a:t>
                      </a:r>
                      <a:endParaRPr lang="en-US" sz="2800" b="1" dirty="0"/>
                    </a:p>
                  </a:txBody>
                  <a:tcPr/>
                </a:tc>
                <a:tc>
                  <a:txBody>
                    <a:bodyPr/>
                    <a:lstStyle/>
                    <a:p>
                      <a:pPr algn="ctr"/>
                      <a:r>
                        <a:rPr lang="en-US" sz="2800" dirty="0"/>
                        <a:t>22</a:t>
                      </a:r>
                    </a:p>
                  </a:txBody>
                  <a:tcPr/>
                </a:tc>
                <a:extLst>
                  <a:ext uri="{0D108BD9-81ED-4DB2-BD59-A6C34878D82A}">
                    <a16:rowId xmlns:a16="http://schemas.microsoft.com/office/drawing/2014/main" val="2117236888"/>
                  </a:ext>
                </a:extLst>
              </a:tr>
              <a:tr h="626356">
                <a:tc>
                  <a:txBody>
                    <a:bodyPr/>
                    <a:lstStyle/>
                    <a:p>
                      <a:pPr algn="ctr"/>
                      <a:r>
                        <a:rPr lang="en-US" sz="2800" dirty="0"/>
                        <a:t>P.1.</a:t>
                      </a:r>
                      <a:endParaRPr lang="en-US" sz="2800" b="1" dirty="0"/>
                    </a:p>
                  </a:txBody>
                  <a:tcPr/>
                </a:tc>
                <a:tc>
                  <a:txBody>
                    <a:bodyPr/>
                    <a:lstStyle/>
                    <a:p>
                      <a:pPr algn="ctr"/>
                      <a:r>
                        <a:rPr lang="en-US" sz="2800" dirty="0"/>
                        <a:t>1</a:t>
                      </a:r>
                    </a:p>
                  </a:txBody>
                  <a:tcPr/>
                </a:tc>
                <a:extLst>
                  <a:ext uri="{0D108BD9-81ED-4DB2-BD59-A6C34878D82A}">
                    <a16:rowId xmlns:a16="http://schemas.microsoft.com/office/drawing/2014/main" val="836191544"/>
                  </a:ext>
                </a:extLst>
              </a:tr>
            </a:tbl>
          </a:graphicData>
        </a:graphic>
      </p:graphicFrame>
      <p:sp>
        <p:nvSpPr>
          <p:cNvPr id="4" name="Slide Number Placeholder 3">
            <a:extLst>
              <a:ext uri="{FF2B5EF4-FFF2-40B4-BE49-F238E27FC236}">
                <a16:creationId xmlns:a16="http://schemas.microsoft.com/office/drawing/2014/main" id="{FF649903-795B-4381-9CD6-7CF71CFF2937}"/>
              </a:ext>
            </a:extLst>
          </p:cNvPr>
          <p:cNvSpPr>
            <a:spLocks noGrp="1"/>
          </p:cNvSpPr>
          <p:nvPr>
            <p:ph type="sldNum" sz="quarter" idx="12"/>
          </p:nvPr>
        </p:nvSpPr>
        <p:spPr/>
        <p:txBody>
          <a:bodyPr/>
          <a:lstStyle/>
          <a:p>
            <a:fld id="{D275CE6D-5C38-C543-B8AD-F8110668FDF9}" type="slidenum">
              <a:rPr lang="en-US" smtClean="0"/>
              <a:pPr/>
              <a:t>20</a:t>
            </a:fld>
            <a:endParaRPr lang="en-US" dirty="0"/>
          </a:p>
        </p:txBody>
      </p:sp>
      <p:sp>
        <p:nvSpPr>
          <p:cNvPr id="13" name="Text Placeholder 12"/>
          <p:cNvSpPr>
            <a:spLocks noGrp="1"/>
          </p:cNvSpPr>
          <p:nvPr>
            <p:ph type="body" sz="quarter" idx="13"/>
          </p:nvPr>
        </p:nvSpPr>
        <p:spPr/>
        <p:txBody>
          <a:bodyPr/>
          <a:lstStyle/>
          <a:p>
            <a:endParaRPr lang="en-US" dirty="0"/>
          </a:p>
        </p:txBody>
      </p:sp>
      <p:sp>
        <p:nvSpPr>
          <p:cNvPr id="5" name="TextBox 4"/>
          <p:cNvSpPr txBox="1"/>
          <p:nvPr/>
        </p:nvSpPr>
        <p:spPr>
          <a:xfrm>
            <a:off x="1080524" y="6536962"/>
            <a:ext cx="6405157" cy="461665"/>
          </a:xfrm>
          <a:prstGeom prst="rect">
            <a:avLst/>
          </a:prstGeom>
          <a:noFill/>
        </p:spPr>
        <p:txBody>
          <a:bodyPr wrap="square" rtlCol="0">
            <a:spAutoFit/>
          </a:bodyPr>
          <a:lstStyle/>
          <a:p>
            <a:r>
              <a:rPr lang="en-US" sz="1200" dirty="0">
                <a:hlinkClick r:id="rId2"/>
              </a:rPr>
              <a:t>https://www.cdc.gov/coronavirus/2019-ncov/transmission/variant-cases.html</a:t>
            </a:r>
            <a:endParaRPr lang="en-US" sz="1200" dirty="0"/>
          </a:p>
          <a:p>
            <a:endParaRPr lang="en-US" sz="1200" dirty="0"/>
          </a:p>
        </p:txBody>
      </p:sp>
    </p:spTree>
    <p:extLst>
      <p:ext uri="{BB962C8B-B14F-4D97-AF65-F5344CB8AC3E}">
        <p14:creationId xmlns:p14="http://schemas.microsoft.com/office/powerpoint/2010/main" val="23736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B.1.427/B.1.429</a:t>
            </a:r>
          </a:p>
        </p:txBody>
      </p:sp>
      <p:sp>
        <p:nvSpPr>
          <p:cNvPr id="3" name="Content Placeholder 2"/>
          <p:cNvSpPr>
            <a:spLocks noGrp="1"/>
          </p:cNvSpPr>
          <p:nvPr>
            <p:ph idx="1"/>
          </p:nvPr>
        </p:nvSpPr>
        <p:spPr/>
        <p:txBody>
          <a:bodyPr>
            <a:normAutofit/>
          </a:bodyPr>
          <a:lstStyle/>
          <a:p>
            <a:pPr marL="0" indent="0">
              <a:buNone/>
            </a:pPr>
            <a:r>
              <a:rPr lang="en-US" dirty="0"/>
              <a:t>Preliminary evidence:</a:t>
            </a:r>
          </a:p>
          <a:p>
            <a:r>
              <a:rPr lang="en-US" dirty="0"/>
              <a:t>Emerged around May 2020 in CA, increased from 0% to &gt;50% of sequenced cases from Sept. 1, 2020 to Jan. 29, 2021</a:t>
            </a:r>
          </a:p>
          <a:p>
            <a:r>
              <a:rPr lang="en-US" dirty="0"/>
              <a:t>19-24% increase in transmissibility </a:t>
            </a:r>
          </a:p>
          <a:p>
            <a:r>
              <a:rPr lang="en-US" dirty="0"/>
              <a:t>2-fold increased viral shedding</a:t>
            </a:r>
          </a:p>
          <a:p>
            <a:r>
              <a:rPr lang="en-US" dirty="0"/>
              <a:t>Antibody neutralization assays showed decreases in neutralizing titers</a:t>
            </a:r>
          </a:p>
          <a:p>
            <a:pPr lvl="1"/>
            <a:r>
              <a:rPr lang="en-US" dirty="0"/>
              <a:t>4.0 to 6.7-fold decrease among convalescent patients</a:t>
            </a:r>
          </a:p>
          <a:p>
            <a:pPr lvl="1"/>
            <a:r>
              <a:rPr lang="en-US" dirty="0"/>
              <a:t>2.0-fold decrease among vaccine recipients </a:t>
            </a:r>
          </a:p>
        </p:txBody>
      </p:sp>
      <p:sp>
        <p:nvSpPr>
          <p:cNvPr id="4" name="Slide Number Placeholder 3"/>
          <p:cNvSpPr>
            <a:spLocks noGrp="1"/>
          </p:cNvSpPr>
          <p:nvPr>
            <p:ph type="sldNum" sz="quarter" idx="12"/>
          </p:nvPr>
        </p:nvSpPr>
        <p:spPr/>
        <p:txBody>
          <a:bodyPr/>
          <a:lstStyle/>
          <a:p>
            <a:fld id="{EB4BE1A8-99A0-BE4B-B404-CE990ED5FA0C}" type="slidenum">
              <a:rPr lang="en-US">
                <a:solidFill>
                  <a:prstClr val="black">
                    <a:tint val="75000"/>
                  </a:prstClr>
                </a:solidFill>
              </a:rPr>
              <a:pPr/>
              <a:t>21</a:t>
            </a:fld>
            <a:endParaRPr lang="en-US" dirty="0">
              <a:solidFill>
                <a:prstClr val="black">
                  <a:tint val="75000"/>
                </a:prstClr>
              </a:solidFill>
            </a:endParaRPr>
          </a:p>
        </p:txBody>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2457270" y="6384053"/>
            <a:ext cx="7074263" cy="646331"/>
          </a:xfrm>
          <a:prstGeom prst="rect">
            <a:avLst/>
          </a:prstGeom>
          <a:noFill/>
        </p:spPr>
        <p:txBody>
          <a:bodyPr wrap="square" rtlCol="0">
            <a:spAutoFit/>
          </a:bodyPr>
          <a:lstStyle/>
          <a:p>
            <a:r>
              <a:rPr lang="en-US" dirty="0">
                <a:solidFill>
                  <a:prstClr val="black"/>
                </a:solidFill>
                <a:latin typeface="Calibri" panose="020F0502020204030204"/>
                <a:hlinkClick r:id="rId2"/>
              </a:rPr>
              <a:t>https://www.medrxiv.org/content/10.1101/2021.03.07.21252647v1</a:t>
            </a:r>
            <a:endParaRPr lang="en-US" dirty="0">
              <a:solidFill>
                <a:prstClr val="black"/>
              </a:solidFill>
              <a:latin typeface="Calibri" panose="020F0502020204030204"/>
            </a:endParaRP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131612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B.1.526</a:t>
            </a:r>
          </a:p>
        </p:txBody>
      </p:sp>
      <p:sp>
        <p:nvSpPr>
          <p:cNvPr id="3" name="Content Placeholder 2"/>
          <p:cNvSpPr>
            <a:spLocks noGrp="1"/>
          </p:cNvSpPr>
          <p:nvPr>
            <p:ph idx="1"/>
          </p:nvPr>
        </p:nvSpPr>
        <p:spPr/>
        <p:txBody>
          <a:bodyPr>
            <a:normAutofit/>
          </a:bodyPr>
          <a:lstStyle/>
          <a:p>
            <a:pPr marL="0" indent="0">
              <a:buNone/>
            </a:pPr>
            <a:r>
              <a:rPr lang="en-US" dirty="0"/>
              <a:t>Preliminary evidence:</a:t>
            </a:r>
          </a:p>
          <a:p>
            <a:r>
              <a:rPr lang="en-US" dirty="0"/>
              <a:t>Emerged in New York, with a steady increase in the detection rate from late December to mid-February</a:t>
            </a:r>
          </a:p>
          <a:p>
            <a:r>
              <a:rPr lang="en-US" dirty="0"/>
              <a:t>Patients with this novel variant came from diverse neighborhoods in the metropolitan NYC area, and they were on average older and more frequently hospitalized. </a:t>
            </a:r>
          </a:p>
          <a:p>
            <a:r>
              <a:rPr lang="en-US" dirty="0"/>
              <a:t>Unique set of mutations may pose a challenge for current interventions</a:t>
            </a:r>
          </a:p>
        </p:txBody>
      </p:sp>
      <p:sp>
        <p:nvSpPr>
          <p:cNvPr id="4" name="Slide Number Placeholder 3"/>
          <p:cNvSpPr>
            <a:spLocks noGrp="1"/>
          </p:cNvSpPr>
          <p:nvPr>
            <p:ph type="sldNum" sz="quarter" idx="12"/>
          </p:nvPr>
        </p:nvSpPr>
        <p:spPr/>
        <p:txBody>
          <a:bodyPr/>
          <a:lstStyle/>
          <a:p>
            <a:fld id="{EB4BE1A8-99A0-BE4B-B404-CE990ED5FA0C}" type="slidenum">
              <a:rPr lang="en-US">
                <a:solidFill>
                  <a:prstClr val="black">
                    <a:tint val="75000"/>
                  </a:prstClr>
                </a:solidFill>
              </a:rPr>
              <a:pPr/>
              <a:t>22</a:t>
            </a:fld>
            <a:endParaRPr lang="en-US" dirty="0">
              <a:solidFill>
                <a:prstClr val="black">
                  <a:tint val="75000"/>
                </a:prstClr>
              </a:solidFill>
            </a:endParaRPr>
          </a:p>
        </p:txBody>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2457270" y="6384053"/>
            <a:ext cx="7074263" cy="646331"/>
          </a:xfrm>
          <a:prstGeom prst="rect">
            <a:avLst/>
          </a:prstGeom>
          <a:noFill/>
        </p:spPr>
        <p:txBody>
          <a:bodyPr wrap="square" rtlCol="0">
            <a:spAutoFit/>
          </a:bodyPr>
          <a:lstStyle/>
          <a:p>
            <a:r>
              <a:rPr lang="en-US" dirty="0">
                <a:solidFill>
                  <a:prstClr val="black"/>
                </a:solidFill>
                <a:latin typeface="Calibri" panose="020F0502020204030204"/>
                <a:hlinkClick r:id="rId2"/>
              </a:rPr>
              <a:t>https://www.medrxiv.org/content/10.1101/2021.02.23.21252259v1</a:t>
            </a:r>
            <a:endParaRPr lang="en-US" dirty="0">
              <a:solidFill>
                <a:prstClr val="black"/>
              </a:solidFill>
              <a:latin typeface="Calibri" panose="020F0502020204030204"/>
            </a:endParaRP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2610915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B4BE1A8-99A0-BE4B-B404-CE990ED5FA0C}" type="slidenum">
              <a:rPr lang="en-US" smtClean="0">
                <a:solidFill>
                  <a:prstClr val="black">
                    <a:tint val="75000"/>
                  </a:prstClr>
                </a:solidFill>
              </a:rPr>
              <a:pPr/>
              <a:t>23</a:t>
            </a:fld>
            <a:endParaRPr lang="en-US" dirty="0">
              <a:solidFill>
                <a:prstClr val="black">
                  <a:tint val="75000"/>
                </a:prstClr>
              </a:solidFill>
            </a:endParaRPr>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stretch>
            <a:fillRect/>
          </a:stretch>
        </p:blipFill>
        <p:spPr>
          <a:xfrm>
            <a:off x="770283" y="136310"/>
            <a:ext cx="9784063" cy="5787547"/>
          </a:xfrm>
          <a:prstGeom prst="rect">
            <a:avLst/>
          </a:prstGeom>
        </p:spPr>
      </p:pic>
      <p:sp>
        <p:nvSpPr>
          <p:cNvPr id="7" name="TextBox 6"/>
          <p:cNvSpPr txBox="1"/>
          <p:nvPr/>
        </p:nvSpPr>
        <p:spPr>
          <a:xfrm>
            <a:off x="1317356" y="6311898"/>
            <a:ext cx="8183105" cy="646331"/>
          </a:xfrm>
          <a:prstGeom prst="rect">
            <a:avLst/>
          </a:prstGeom>
          <a:noFill/>
        </p:spPr>
        <p:txBody>
          <a:bodyPr wrap="square" rtlCol="0">
            <a:spAutoFit/>
          </a:bodyPr>
          <a:lstStyle/>
          <a:p>
            <a:r>
              <a:rPr lang="en-US" dirty="0">
                <a:hlinkClick r:id="rId3"/>
              </a:rPr>
              <a:t>https://www.cdc.gov/coronavirus/2019-ncov/cases-updates/variant-proportions.html</a:t>
            </a:r>
            <a:endParaRPr lang="en-US" dirty="0"/>
          </a:p>
          <a:p>
            <a:endParaRPr lang="en-US" dirty="0"/>
          </a:p>
        </p:txBody>
      </p:sp>
    </p:spTree>
    <p:extLst>
      <p:ext uri="{BB962C8B-B14F-4D97-AF65-F5344CB8AC3E}">
        <p14:creationId xmlns:p14="http://schemas.microsoft.com/office/powerpoint/2010/main" val="18056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845"/>
            <a:ext cx="10515600" cy="1325563"/>
          </a:xfrm>
        </p:spPr>
        <p:txBody>
          <a:bodyPr/>
          <a:lstStyle/>
          <a:p>
            <a:r>
              <a:rPr lang="en-US" dirty="0"/>
              <a:t>MDH Clinician Letter (Feb. 2): Surveillance for Variants of Concern</a:t>
            </a:r>
          </a:p>
        </p:txBody>
      </p:sp>
      <p:sp>
        <p:nvSpPr>
          <p:cNvPr id="3" name="Content Placeholder 2"/>
          <p:cNvSpPr>
            <a:spLocks noGrp="1"/>
          </p:cNvSpPr>
          <p:nvPr>
            <p:ph idx="1"/>
          </p:nvPr>
        </p:nvSpPr>
        <p:spPr>
          <a:xfrm>
            <a:off x="838200" y="1825625"/>
            <a:ext cx="7871847" cy="4351338"/>
          </a:xfrm>
        </p:spPr>
        <p:txBody>
          <a:bodyPr>
            <a:normAutofit fontScale="92500" lnSpcReduction="10000"/>
          </a:bodyPr>
          <a:lstStyle/>
          <a:p>
            <a:r>
              <a:rPr lang="en-US" dirty="0"/>
              <a:t>MDH requests clinicians report COVID-19 cases among: </a:t>
            </a:r>
          </a:p>
          <a:p>
            <a:pPr lvl="1"/>
            <a:r>
              <a:rPr lang="en-US" dirty="0"/>
              <a:t>Individuals who first test positive for COVID-19 after receiving COVID-19 vaccination (either one or </a:t>
            </a:r>
            <a:r>
              <a:rPr lang="en-US" b="1" dirty="0"/>
              <a:t>two doses</a:t>
            </a:r>
            <a:r>
              <a:rPr lang="en-US" dirty="0"/>
              <a:t>) </a:t>
            </a:r>
          </a:p>
          <a:p>
            <a:pPr lvl="1"/>
            <a:r>
              <a:rPr lang="en-US" dirty="0"/>
              <a:t>Severely immunocompromised individuals with prolonged COVID-19 infection </a:t>
            </a:r>
          </a:p>
          <a:p>
            <a:pPr lvl="1"/>
            <a:r>
              <a:rPr lang="en-US" dirty="0"/>
              <a:t>Individuals suspected of reinfection – specifically, symptomatic individuals who test PCR positive for SARS-CoV-2 more than 90 days after an initial infection from which they clinically recovered</a:t>
            </a:r>
          </a:p>
          <a:p>
            <a:pPr lvl="1"/>
            <a:r>
              <a:rPr lang="en-US" dirty="0"/>
              <a:t>Individuals with recent international travel (travel in the 14 days prior to symptom onset) </a:t>
            </a:r>
          </a:p>
          <a:p>
            <a:pPr lvl="1"/>
            <a:r>
              <a:rPr lang="en-US" dirty="0"/>
              <a:t>Any other individuals for whom you have clinical suspicion of infection with a possible variant (e.g., unusual clinical manifestation, etc.) </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24</a:t>
            </a:fld>
            <a:endParaRPr lang="en-US" dirty="0"/>
          </a:p>
        </p:txBody>
      </p:sp>
      <p:sp>
        <p:nvSpPr>
          <p:cNvPr id="6" name="Text Placeholder 5"/>
          <p:cNvSpPr>
            <a:spLocks noGrp="1"/>
          </p:cNvSpPr>
          <p:nvPr>
            <p:ph type="body" sz="quarter" idx="13"/>
          </p:nvPr>
        </p:nvSpPr>
        <p:spPr/>
        <p:txBody>
          <a:bodyPr/>
          <a:lstStyle/>
          <a:p>
            <a:endParaRPr lang="en-US"/>
          </a:p>
        </p:txBody>
      </p:sp>
      <p:sp>
        <p:nvSpPr>
          <p:cNvPr id="7" name="Rectangle 6"/>
          <p:cNvSpPr/>
          <p:nvPr/>
        </p:nvSpPr>
        <p:spPr>
          <a:xfrm>
            <a:off x="1270861" y="2200759"/>
            <a:ext cx="7625166" cy="604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TextBox 7"/>
          <p:cNvSpPr txBox="1"/>
          <p:nvPr/>
        </p:nvSpPr>
        <p:spPr>
          <a:xfrm>
            <a:off x="9142708" y="1690690"/>
            <a:ext cx="2955010" cy="1569660"/>
          </a:xfrm>
          <a:prstGeom prst="rect">
            <a:avLst/>
          </a:prstGeom>
          <a:noFill/>
        </p:spPr>
        <p:txBody>
          <a:bodyPr wrap="square" rtlCol="0">
            <a:spAutoFit/>
          </a:bodyPr>
          <a:lstStyle/>
          <a:p>
            <a:r>
              <a:rPr lang="en-US" sz="2400" b="1" dirty="0"/>
              <a:t>Now prioritizing individuals who test positive 2+ weeks after their last dose</a:t>
            </a:r>
          </a:p>
        </p:txBody>
      </p:sp>
      <p:sp>
        <p:nvSpPr>
          <p:cNvPr id="10" name="Right Arrow 9"/>
          <p:cNvSpPr/>
          <p:nvPr/>
        </p:nvSpPr>
        <p:spPr>
          <a:xfrm>
            <a:off x="770283" y="2805193"/>
            <a:ext cx="500578" cy="4551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84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404"/>
            <a:ext cx="10515600" cy="1325563"/>
          </a:xfrm>
        </p:spPr>
        <p:txBody>
          <a:bodyPr/>
          <a:lstStyle/>
          <a:p>
            <a:r>
              <a:rPr lang="en-US" dirty="0"/>
              <a:t>MDH Clinician Letter (Feb. 2): Surveillance for Variants of Concern</a:t>
            </a:r>
          </a:p>
        </p:txBody>
      </p:sp>
      <p:sp>
        <p:nvSpPr>
          <p:cNvPr id="3" name="Content Placeholder 2"/>
          <p:cNvSpPr>
            <a:spLocks noGrp="1"/>
          </p:cNvSpPr>
          <p:nvPr>
            <p:ph idx="1"/>
          </p:nvPr>
        </p:nvSpPr>
        <p:spPr/>
        <p:txBody>
          <a:bodyPr>
            <a:normAutofit/>
          </a:bodyPr>
          <a:lstStyle/>
          <a:p>
            <a:pPr marL="0" indent="0">
              <a:buNone/>
            </a:pPr>
            <a:r>
              <a:rPr lang="en-US" dirty="0"/>
              <a:t>1) If possible, contact the testing laboratory to ensure the original specimen is not discarded </a:t>
            </a:r>
          </a:p>
          <a:p>
            <a:pPr marL="0" indent="0">
              <a:buNone/>
            </a:pPr>
            <a:endParaRPr lang="en-US" dirty="0"/>
          </a:p>
          <a:p>
            <a:pPr marL="0" indent="0">
              <a:buNone/>
            </a:pPr>
            <a:r>
              <a:rPr lang="en-US" dirty="0"/>
              <a:t>2) Complete and submit case information securely online at: </a:t>
            </a:r>
            <a:r>
              <a:rPr lang="en-US" dirty="0">
                <a:hlinkClick r:id="rId2"/>
              </a:rPr>
              <a:t>https://redcap.link/qx8ieby3</a:t>
            </a:r>
            <a:endParaRPr lang="en-US" dirty="0"/>
          </a:p>
          <a:p>
            <a:endParaRPr lang="en-US" b="1"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25</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2987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b="1" dirty="0"/>
          </a:p>
          <a:p>
            <a:pPr marL="0" indent="0" algn="ctr">
              <a:buNone/>
            </a:pPr>
            <a:r>
              <a:rPr lang="en-US" sz="3600" b="1" dirty="0"/>
              <a:t>Thank you! </a:t>
            </a:r>
          </a:p>
          <a:p>
            <a:pPr marL="0" indent="0" algn="ctr">
              <a:buNone/>
            </a:pPr>
            <a:endParaRPr lang="en-US" b="1" dirty="0"/>
          </a:p>
          <a:p>
            <a:pPr marL="0" indent="0" algn="ctr">
              <a:buNone/>
            </a:pPr>
            <a:r>
              <a:rPr lang="en-US" b="1" dirty="0"/>
              <a:t>For COVID sequencing-related questions: </a:t>
            </a:r>
            <a:r>
              <a:rPr lang="en-US" dirty="0">
                <a:hlinkClick r:id="rId2"/>
              </a:rPr>
              <a:t>mdh.COVIDsequencing@maryland.gov</a:t>
            </a:r>
            <a:endParaRPr lang="en-US" dirty="0"/>
          </a:p>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26</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8211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DFB79-46A0-4659-81D9-B56321A168E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EFBCCCE3-06A9-4629-AA09-267B63E57ADC}"/>
              </a:ext>
            </a:extLst>
          </p:cNvPr>
          <p:cNvSpPr>
            <a:spLocks noGrp="1"/>
          </p:cNvSpPr>
          <p:nvPr>
            <p:ph type="body" sz="quarter" idx="14"/>
          </p:nvPr>
        </p:nvSpPr>
        <p:spPr/>
        <p:txBody>
          <a:bodyPr/>
          <a:lstStyle/>
          <a:p>
            <a:r>
              <a:rPr lang="en-US" dirty="0"/>
              <a:t>MDH Update</a:t>
            </a:r>
          </a:p>
        </p:txBody>
      </p:sp>
    </p:spTree>
    <p:extLst>
      <p:ext uri="{BB962C8B-B14F-4D97-AF65-F5344CB8AC3E}">
        <p14:creationId xmlns:p14="http://schemas.microsoft.com/office/powerpoint/2010/main" val="1898393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F712-36EE-47E2-8E19-11D5F953B872}"/>
              </a:ext>
            </a:extLst>
          </p:cNvPr>
          <p:cNvSpPr>
            <a:spLocks noGrp="1"/>
          </p:cNvSpPr>
          <p:nvPr>
            <p:ph type="title"/>
          </p:nvPr>
        </p:nvSpPr>
        <p:spPr/>
        <p:txBody>
          <a:bodyPr/>
          <a:lstStyle/>
          <a:p>
            <a:r>
              <a:rPr lang="en-US" dirty="0"/>
              <a:t>Vaccine Eligibility Timeline for All</a:t>
            </a:r>
          </a:p>
        </p:txBody>
      </p:sp>
      <p:sp>
        <p:nvSpPr>
          <p:cNvPr id="3" name="Content Placeholder 2">
            <a:extLst>
              <a:ext uri="{FF2B5EF4-FFF2-40B4-BE49-F238E27FC236}">
                <a16:creationId xmlns:a16="http://schemas.microsoft.com/office/drawing/2014/main" id="{ABCFF54A-1601-4BDD-8008-4198FFD196B1}"/>
              </a:ext>
            </a:extLst>
          </p:cNvPr>
          <p:cNvSpPr>
            <a:spLocks noGrp="1"/>
          </p:cNvSpPr>
          <p:nvPr>
            <p:ph idx="1"/>
          </p:nvPr>
        </p:nvSpPr>
        <p:spPr>
          <a:xfrm>
            <a:off x="1083365" y="1510524"/>
            <a:ext cx="10071652" cy="4351338"/>
          </a:xfrm>
        </p:spPr>
        <p:txBody>
          <a:bodyPr/>
          <a:lstStyle/>
          <a:p>
            <a:r>
              <a:rPr lang="en-US" dirty="0"/>
              <a:t>Phase 2A includes all Marylanders over 60</a:t>
            </a:r>
          </a:p>
          <a:p>
            <a:pPr lvl="1"/>
            <a:r>
              <a:rPr lang="en-US" dirty="0"/>
              <a:t>Eligibility begins March 23</a:t>
            </a:r>
            <a:r>
              <a:rPr lang="en-US" baseline="30000" dirty="0"/>
              <a:t>rd</a:t>
            </a:r>
            <a:endParaRPr lang="en-US" dirty="0"/>
          </a:p>
          <a:p>
            <a:r>
              <a:rPr lang="en-US" dirty="0"/>
              <a:t>Phase 2B includes all Marylanders over 16 with underlying medical conditions that increase the risk of severe COVID-19 illness</a:t>
            </a:r>
          </a:p>
          <a:p>
            <a:pPr lvl="1"/>
            <a:r>
              <a:rPr lang="en-US" dirty="0"/>
              <a:t>Legibility begins March 30</a:t>
            </a:r>
            <a:r>
              <a:rPr lang="en-US" baseline="30000" dirty="0"/>
              <a:t>th</a:t>
            </a:r>
            <a:endParaRPr lang="en-US" dirty="0"/>
          </a:p>
          <a:p>
            <a:r>
              <a:rPr lang="en-US" dirty="0"/>
              <a:t>Phase 2C Marylanders age 55 and over, and essential workers in critical industries</a:t>
            </a:r>
          </a:p>
          <a:p>
            <a:pPr lvl="1"/>
            <a:r>
              <a:rPr lang="en-US" dirty="0"/>
              <a:t>Eligibility begins April  13</a:t>
            </a:r>
            <a:r>
              <a:rPr lang="en-US" baseline="30000" dirty="0"/>
              <a:t>th</a:t>
            </a:r>
            <a:endParaRPr lang="en-US" dirty="0"/>
          </a:p>
          <a:p>
            <a:r>
              <a:rPr lang="en-US" dirty="0"/>
              <a:t>Phase 3: All Marylanders over the age of 16</a:t>
            </a:r>
          </a:p>
          <a:p>
            <a:pPr lvl="1"/>
            <a:r>
              <a:rPr lang="en-US" dirty="0"/>
              <a:t>Begins April 27th</a:t>
            </a:r>
          </a:p>
        </p:txBody>
      </p:sp>
      <p:sp>
        <p:nvSpPr>
          <p:cNvPr id="4" name="Slide Number Placeholder 3">
            <a:extLst>
              <a:ext uri="{FF2B5EF4-FFF2-40B4-BE49-F238E27FC236}">
                <a16:creationId xmlns:a16="http://schemas.microsoft.com/office/drawing/2014/main" id="{CE240D48-9E67-46B7-B405-53BC0E4BB24B}"/>
              </a:ext>
            </a:extLst>
          </p:cNvPr>
          <p:cNvSpPr>
            <a:spLocks noGrp="1"/>
          </p:cNvSpPr>
          <p:nvPr>
            <p:ph type="sldNum" sz="quarter" idx="12"/>
          </p:nvPr>
        </p:nvSpPr>
        <p:spPr/>
        <p:txBody>
          <a:bodyPr/>
          <a:lstStyle/>
          <a:p>
            <a:fld id="{D275CE6D-5C38-C543-B8AD-F8110668FDF9}" type="slidenum">
              <a:rPr lang="en-US" smtClean="0"/>
              <a:pPr/>
              <a:t>28</a:t>
            </a:fld>
            <a:endParaRPr lang="en-US" dirty="0"/>
          </a:p>
        </p:txBody>
      </p:sp>
      <p:sp>
        <p:nvSpPr>
          <p:cNvPr id="5" name="Text Placeholder 4">
            <a:extLst>
              <a:ext uri="{FF2B5EF4-FFF2-40B4-BE49-F238E27FC236}">
                <a16:creationId xmlns:a16="http://schemas.microsoft.com/office/drawing/2014/main" id="{F534FCCF-7556-41B0-8631-5B66E6893F96}"/>
              </a:ext>
            </a:extLst>
          </p:cNvPr>
          <p:cNvSpPr>
            <a:spLocks noGrp="1"/>
          </p:cNvSpPr>
          <p:nvPr>
            <p:ph type="body" sz="quarter" idx="13"/>
          </p:nvPr>
        </p:nvSpPr>
        <p:spPr/>
        <p:txBody>
          <a:bodyPr/>
          <a:lstStyle/>
          <a:p>
            <a:endParaRPr lang="en-US"/>
          </a:p>
        </p:txBody>
      </p:sp>
      <p:sp>
        <p:nvSpPr>
          <p:cNvPr id="6" name="TextBox 5"/>
          <p:cNvSpPr txBox="1"/>
          <p:nvPr/>
        </p:nvSpPr>
        <p:spPr>
          <a:xfrm>
            <a:off x="0" y="5992296"/>
            <a:ext cx="7300452" cy="923330"/>
          </a:xfrm>
          <a:prstGeom prst="rect">
            <a:avLst/>
          </a:prstGeom>
          <a:noFill/>
        </p:spPr>
        <p:txBody>
          <a:bodyPr wrap="square" rtlCol="0">
            <a:spAutoFit/>
          </a:bodyPr>
          <a:lstStyle/>
          <a:p>
            <a:r>
              <a:rPr lang="en-US" dirty="0"/>
              <a:t>https://governor.maryland.gov/2021/03/18/governor-hogan-announces-vaccine-eligibility-timeline-for-all-marylanders-and-primary-care-hospital-equity-and-mobile-clinic-initiatives/</a:t>
            </a:r>
          </a:p>
        </p:txBody>
      </p:sp>
    </p:spTree>
    <p:extLst>
      <p:ext uri="{BB962C8B-B14F-4D97-AF65-F5344CB8AC3E}">
        <p14:creationId xmlns:p14="http://schemas.microsoft.com/office/powerpoint/2010/main" val="244127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00ED-D4A7-4B89-AFFA-E4E52EFDB5CC}"/>
              </a:ext>
            </a:extLst>
          </p:cNvPr>
          <p:cNvSpPr>
            <a:spLocks noGrp="1"/>
          </p:cNvSpPr>
          <p:nvPr>
            <p:ph type="title"/>
          </p:nvPr>
        </p:nvSpPr>
        <p:spPr/>
        <p:txBody>
          <a:bodyPr/>
          <a:lstStyle/>
          <a:p>
            <a:r>
              <a:rPr lang="en-US" dirty="0"/>
              <a:t>Primary Care Practices</a:t>
            </a:r>
          </a:p>
        </p:txBody>
      </p:sp>
      <p:sp>
        <p:nvSpPr>
          <p:cNvPr id="3" name="Content Placeholder 2">
            <a:extLst>
              <a:ext uri="{FF2B5EF4-FFF2-40B4-BE49-F238E27FC236}">
                <a16:creationId xmlns:a16="http://schemas.microsoft.com/office/drawing/2014/main" id="{5406B67E-0A28-4FC9-865C-89E38F49A437}"/>
              </a:ext>
            </a:extLst>
          </p:cNvPr>
          <p:cNvSpPr>
            <a:spLocks noGrp="1"/>
          </p:cNvSpPr>
          <p:nvPr>
            <p:ph idx="1"/>
          </p:nvPr>
        </p:nvSpPr>
        <p:spPr/>
        <p:txBody>
          <a:bodyPr/>
          <a:lstStyle/>
          <a:p>
            <a:r>
              <a:rPr lang="en-US" dirty="0"/>
              <a:t>Beginning this week, primary care practices throughout Maryland are joining the state’s vaccination effort, administering vaccines directly to vulnerable populations they serve. </a:t>
            </a:r>
          </a:p>
          <a:p>
            <a:r>
              <a:rPr lang="en-US" dirty="0"/>
              <a:t>To help achieve more equitable vaccine distribution, the first 37 practices were chosen for the program based on their connection to largely African American and Hispanic communities and areas with less geographic access to vaccination sites.</a:t>
            </a:r>
          </a:p>
          <a:p>
            <a:endParaRPr lang="en-US" dirty="0"/>
          </a:p>
        </p:txBody>
      </p:sp>
      <p:sp>
        <p:nvSpPr>
          <p:cNvPr id="4" name="Slide Number Placeholder 3">
            <a:extLst>
              <a:ext uri="{FF2B5EF4-FFF2-40B4-BE49-F238E27FC236}">
                <a16:creationId xmlns:a16="http://schemas.microsoft.com/office/drawing/2014/main" id="{67D410EB-582D-4316-A941-09AFE0D31F6F}"/>
              </a:ext>
            </a:extLst>
          </p:cNvPr>
          <p:cNvSpPr>
            <a:spLocks noGrp="1"/>
          </p:cNvSpPr>
          <p:nvPr>
            <p:ph type="sldNum" sz="quarter" idx="12"/>
          </p:nvPr>
        </p:nvSpPr>
        <p:spPr/>
        <p:txBody>
          <a:bodyPr/>
          <a:lstStyle/>
          <a:p>
            <a:fld id="{D275CE6D-5C38-C543-B8AD-F8110668FDF9}" type="slidenum">
              <a:rPr lang="en-US" smtClean="0"/>
              <a:pPr/>
              <a:t>29</a:t>
            </a:fld>
            <a:endParaRPr lang="en-US" dirty="0"/>
          </a:p>
        </p:txBody>
      </p:sp>
      <p:sp>
        <p:nvSpPr>
          <p:cNvPr id="5" name="Text Placeholder 4">
            <a:extLst>
              <a:ext uri="{FF2B5EF4-FFF2-40B4-BE49-F238E27FC236}">
                <a16:creationId xmlns:a16="http://schemas.microsoft.com/office/drawing/2014/main" id="{154CA67D-F1F0-4C35-809B-372A3F604D3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8618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27E944-CBF5-42E7-B818-B018E37531B6}"/>
              </a:ext>
            </a:extLst>
          </p:cNvPr>
          <p:cNvSpPr txBox="1"/>
          <p:nvPr/>
        </p:nvSpPr>
        <p:spPr>
          <a:xfrm>
            <a:off x="133466" y="6493433"/>
            <a:ext cx="10963859" cy="369332"/>
          </a:xfrm>
          <a:prstGeom prst="rect">
            <a:avLst/>
          </a:prstGeom>
          <a:noFill/>
        </p:spPr>
        <p:txBody>
          <a:bodyPr wrap="square" rtlCol="0">
            <a:spAutoFit/>
          </a:bodyPr>
          <a:lstStyle/>
          <a:p>
            <a:r>
              <a:rPr lang="en-US" dirty="0">
                <a:hlinkClick r:id="rId3"/>
              </a:rPr>
              <a:t>https://covid19.who.int/</a:t>
            </a:r>
            <a:r>
              <a:rPr lang="en-US" dirty="0"/>
              <a:t>  accessed 3/19/2021</a:t>
            </a:r>
          </a:p>
        </p:txBody>
      </p:sp>
      <p:pic>
        <p:nvPicPr>
          <p:cNvPr id="6" name="Picture 5">
            <a:extLst>
              <a:ext uri="{FF2B5EF4-FFF2-40B4-BE49-F238E27FC236}">
                <a16:creationId xmlns:a16="http://schemas.microsoft.com/office/drawing/2014/main" id="{4326F05D-A605-4FDF-9FCF-F44995B81E42}"/>
              </a:ext>
            </a:extLst>
          </p:cNvPr>
          <p:cNvPicPr>
            <a:picLocks noChangeAspect="1"/>
          </p:cNvPicPr>
          <p:nvPr/>
        </p:nvPicPr>
        <p:blipFill>
          <a:blip r:embed="rId4"/>
          <a:stretch>
            <a:fillRect/>
          </a:stretch>
        </p:blipFill>
        <p:spPr>
          <a:xfrm>
            <a:off x="428790" y="1350855"/>
            <a:ext cx="10832768" cy="5150874"/>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471B-7F28-45B0-951F-88528F4881AC}"/>
              </a:ext>
            </a:extLst>
          </p:cNvPr>
          <p:cNvSpPr>
            <a:spLocks noGrp="1"/>
          </p:cNvSpPr>
          <p:nvPr>
            <p:ph type="title"/>
          </p:nvPr>
        </p:nvSpPr>
        <p:spPr/>
        <p:txBody>
          <a:bodyPr/>
          <a:lstStyle/>
          <a:p>
            <a:r>
              <a:rPr lang="en-US" dirty="0"/>
              <a:t>Vaccine Equity Taskforce</a:t>
            </a:r>
          </a:p>
        </p:txBody>
      </p:sp>
      <p:sp>
        <p:nvSpPr>
          <p:cNvPr id="3" name="Content Placeholder 2">
            <a:extLst>
              <a:ext uri="{FF2B5EF4-FFF2-40B4-BE49-F238E27FC236}">
                <a16:creationId xmlns:a16="http://schemas.microsoft.com/office/drawing/2014/main" id="{5FA6A89C-6AD2-414E-92A9-3EDE0C114030}"/>
              </a:ext>
            </a:extLst>
          </p:cNvPr>
          <p:cNvSpPr>
            <a:spLocks noGrp="1"/>
          </p:cNvSpPr>
          <p:nvPr>
            <p:ph idx="1"/>
          </p:nvPr>
        </p:nvSpPr>
        <p:spPr/>
        <p:txBody>
          <a:bodyPr>
            <a:normAutofit/>
          </a:bodyPr>
          <a:lstStyle/>
          <a:p>
            <a:r>
              <a:rPr lang="en-US" dirty="0"/>
              <a:t>The Maryland Vaccine Equity Task Force, led by Brigadier General </a:t>
            </a:r>
            <a:r>
              <a:rPr lang="en-US" dirty="0" err="1"/>
              <a:t>Janeen</a:t>
            </a:r>
            <a:r>
              <a:rPr lang="en-US" dirty="0"/>
              <a:t> </a:t>
            </a:r>
            <a:r>
              <a:rPr lang="en-US" dirty="0" err="1"/>
              <a:t>Birckhead</a:t>
            </a:r>
            <a:r>
              <a:rPr lang="en-US" dirty="0"/>
              <a:t>, will launch mobile clinics in hard-to-reach areas utilizing mobile units provided by the University of Maryland School of Nursing. These units will be deployed and staffed by the Maryland National Guard. </a:t>
            </a:r>
          </a:p>
          <a:p>
            <a:r>
              <a:rPr lang="en-US" dirty="0"/>
              <a:t>Learn more about the task force at </a:t>
            </a:r>
            <a:r>
              <a:rPr lang="en-US" dirty="0">
                <a:hlinkClick r:id="rId2"/>
              </a:rPr>
              <a:t>governor.maryland.gov/VETF</a:t>
            </a:r>
            <a:r>
              <a:rPr lang="en-US" dirty="0"/>
              <a:t>.</a:t>
            </a:r>
          </a:p>
          <a:p>
            <a:r>
              <a:rPr lang="en-US" dirty="0"/>
              <a:t>Each mobile vaccine bus has the versatility to be used as a walk-in clinic or a drive-up site to administer between 60 to 160 vaccines per mission. </a:t>
            </a:r>
          </a:p>
        </p:txBody>
      </p:sp>
      <p:sp>
        <p:nvSpPr>
          <p:cNvPr id="4" name="Slide Number Placeholder 3">
            <a:extLst>
              <a:ext uri="{FF2B5EF4-FFF2-40B4-BE49-F238E27FC236}">
                <a16:creationId xmlns:a16="http://schemas.microsoft.com/office/drawing/2014/main" id="{747E369B-3221-41EC-92D2-3D47794583F1}"/>
              </a:ext>
            </a:extLst>
          </p:cNvPr>
          <p:cNvSpPr>
            <a:spLocks noGrp="1"/>
          </p:cNvSpPr>
          <p:nvPr>
            <p:ph type="sldNum" sz="quarter" idx="12"/>
          </p:nvPr>
        </p:nvSpPr>
        <p:spPr/>
        <p:txBody>
          <a:bodyPr/>
          <a:lstStyle/>
          <a:p>
            <a:fld id="{D275CE6D-5C38-C543-B8AD-F8110668FDF9}" type="slidenum">
              <a:rPr lang="en-US" smtClean="0"/>
              <a:pPr/>
              <a:t>30</a:t>
            </a:fld>
            <a:endParaRPr lang="en-US" dirty="0"/>
          </a:p>
        </p:txBody>
      </p:sp>
      <p:sp>
        <p:nvSpPr>
          <p:cNvPr id="5" name="Text Placeholder 4">
            <a:extLst>
              <a:ext uri="{FF2B5EF4-FFF2-40B4-BE49-F238E27FC236}">
                <a16:creationId xmlns:a16="http://schemas.microsoft.com/office/drawing/2014/main" id="{48999438-CD80-4942-A0C1-DDC15FA5BA6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093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E69935-1645-437F-8273-9B382231976D}"/>
              </a:ext>
            </a:extLst>
          </p:cNvPr>
          <p:cNvSpPr>
            <a:spLocks noGrp="1"/>
          </p:cNvSpPr>
          <p:nvPr>
            <p:ph type="title"/>
          </p:nvPr>
        </p:nvSpPr>
        <p:spPr>
          <a:xfrm>
            <a:off x="838200" y="596349"/>
            <a:ext cx="2627671" cy="2633548"/>
          </a:xfrm>
        </p:spPr>
        <p:txBody>
          <a:bodyPr/>
          <a:lstStyle/>
          <a:p>
            <a:r>
              <a:rPr lang="en-US" dirty="0"/>
              <a:t>Have a question? </a:t>
            </a:r>
          </a:p>
        </p:txBody>
      </p:sp>
      <p:sp>
        <p:nvSpPr>
          <p:cNvPr id="7" name="Content Placeholder 6">
            <a:extLst>
              <a:ext uri="{FF2B5EF4-FFF2-40B4-BE49-F238E27FC236}">
                <a16:creationId xmlns:a16="http://schemas.microsoft.com/office/drawing/2014/main" id="{8793DAF0-5AC8-4A02-9FAD-9ADECD91AB53}"/>
              </a:ext>
            </a:extLst>
          </p:cNvPr>
          <p:cNvSpPr>
            <a:spLocks noGrp="1"/>
          </p:cNvSpPr>
          <p:nvPr>
            <p:ph idx="1"/>
          </p:nvPr>
        </p:nvSpPr>
        <p:spPr>
          <a:xfrm>
            <a:off x="0" y="4086243"/>
            <a:ext cx="4199399" cy="3766236"/>
          </a:xfrm>
        </p:spPr>
        <p:txBody>
          <a:bodyPr>
            <a:normAutofit/>
          </a:bodyPr>
          <a:lstStyle/>
          <a:p>
            <a:pPr marL="0" indent="0">
              <a:buNone/>
            </a:pPr>
            <a:r>
              <a:rPr lang="en-US" sz="4800" dirty="0"/>
              <a:t>Email MDH.IPCOVID@maryland.gov</a:t>
            </a:r>
          </a:p>
        </p:txBody>
      </p:sp>
      <p:sp>
        <p:nvSpPr>
          <p:cNvPr id="5" name="Slide Number Placeholder 4">
            <a:extLst>
              <a:ext uri="{FF2B5EF4-FFF2-40B4-BE49-F238E27FC236}">
                <a16:creationId xmlns:a16="http://schemas.microsoft.com/office/drawing/2014/main" id="{E450E9D7-6DB2-475F-887E-D24400E0FAE6}"/>
              </a:ext>
            </a:extLst>
          </p:cNvPr>
          <p:cNvSpPr>
            <a:spLocks noGrp="1"/>
          </p:cNvSpPr>
          <p:nvPr>
            <p:ph type="sldNum" sz="quarter" idx="12"/>
          </p:nvPr>
        </p:nvSpPr>
        <p:spPr/>
        <p:txBody>
          <a:bodyPr/>
          <a:lstStyle/>
          <a:p>
            <a:fld id="{D275CE6D-5C38-C543-B8AD-F8110668FDF9}" type="slidenum">
              <a:rPr lang="en-US" smtClean="0"/>
              <a:t>31</a:t>
            </a:fld>
            <a:endParaRPr lang="en-US"/>
          </a:p>
        </p:txBody>
      </p:sp>
      <p:pic>
        <p:nvPicPr>
          <p:cNvPr id="3" name="Picture 2">
            <a:extLst>
              <a:ext uri="{FF2B5EF4-FFF2-40B4-BE49-F238E27FC236}">
                <a16:creationId xmlns:a16="http://schemas.microsoft.com/office/drawing/2014/main" id="{2DB11CA7-E2C8-4BFE-B382-B659A9C70CD2}"/>
              </a:ext>
            </a:extLst>
          </p:cNvPr>
          <p:cNvPicPr>
            <a:picLocks noChangeAspect="1"/>
          </p:cNvPicPr>
          <p:nvPr/>
        </p:nvPicPr>
        <p:blipFill>
          <a:blip r:embed="rId2"/>
          <a:stretch>
            <a:fillRect/>
          </a:stretch>
        </p:blipFill>
        <p:spPr>
          <a:xfrm>
            <a:off x="4199399" y="596348"/>
            <a:ext cx="7266696" cy="5574831"/>
          </a:xfrm>
          <a:prstGeom prst="rect">
            <a:avLst/>
          </a:prstGeom>
        </p:spPr>
      </p:pic>
    </p:spTree>
    <p:extLst>
      <p:ext uri="{BB962C8B-B14F-4D97-AF65-F5344CB8AC3E}">
        <p14:creationId xmlns:p14="http://schemas.microsoft.com/office/powerpoint/2010/main" val="337228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1426029" y="5323749"/>
            <a:ext cx="6106289" cy="923330"/>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3/19/2021</a:t>
            </a:r>
          </a:p>
        </p:txBody>
      </p:sp>
      <p:pic>
        <p:nvPicPr>
          <p:cNvPr id="6" name="Picture 5">
            <a:extLst>
              <a:ext uri="{FF2B5EF4-FFF2-40B4-BE49-F238E27FC236}">
                <a16:creationId xmlns:a16="http://schemas.microsoft.com/office/drawing/2014/main" id="{F1BB1EBD-2063-4A2C-9168-0F9A05B0FF9B}"/>
              </a:ext>
            </a:extLst>
          </p:cNvPr>
          <p:cNvPicPr>
            <a:picLocks noChangeAspect="1"/>
          </p:cNvPicPr>
          <p:nvPr/>
        </p:nvPicPr>
        <p:blipFill>
          <a:blip r:embed="rId4"/>
          <a:stretch>
            <a:fillRect/>
          </a:stretch>
        </p:blipFill>
        <p:spPr>
          <a:xfrm>
            <a:off x="808855" y="1451330"/>
            <a:ext cx="11102408" cy="3732165"/>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a:xfrm>
            <a:off x="1194466" y="2086020"/>
            <a:ext cx="10071652" cy="4351338"/>
          </a:xfrm>
        </p:spPr>
        <p:txBody>
          <a:bodyPr/>
          <a:lstStyle/>
          <a:p>
            <a:endParaRPr lang="en-US" dirty="0"/>
          </a:p>
        </p:txBody>
      </p:sp>
      <p:sp>
        <p:nvSpPr>
          <p:cNvPr id="8" name="TextBox 7">
            <a:extLst>
              <a:ext uri="{FF2B5EF4-FFF2-40B4-BE49-F238E27FC236}">
                <a16:creationId xmlns:a16="http://schemas.microsoft.com/office/drawing/2014/main" id="{257C1C61-CE6D-4645-A607-3D921C54ABB5}"/>
              </a:ext>
            </a:extLst>
          </p:cNvPr>
          <p:cNvSpPr txBox="1"/>
          <p:nvPr/>
        </p:nvSpPr>
        <p:spPr>
          <a:xfrm>
            <a:off x="1792" y="6375995"/>
            <a:ext cx="10939694" cy="369332"/>
          </a:xfrm>
          <a:prstGeom prst="rect">
            <a:avLst/>
          </a:prstGeom>
          <a:noFill/>
        </p:spPr>
        <p:txBody>
          <a:bodyPr wrap="square" rtlCol="0">
            <a:spAutoFit/>
          </a:bodyPr>
          <a:lstStyle/>
          <a:p>
            <a:r>
              <a:rPr lang="en-US" dirty="0">
                <a:hlinkClick r:id="rId2"/>
              </a:rPr>
              <a:t>https://covid.cdc.gov/covid-data-tracker/#trends_dailytrendscases</a:t>
            </a:r>
            <a:r>
              <a:rPr lang="en-US" dirty="0"/>
              <a:t> Updated 3/19/2021</a:t>
            </a:r>
          </a:p>
        </p:txBody>
      </p:sp>
      <p:pic>
        <p:nvPicPr>
          <p:cNvPr id="11" name="Picture 10">
            <a:extLst>
              <a:ext uri="{FF2B5EF4-FFF2-40B4-BE49-F238E27FC236}">
                <a16:creationId xmlns:a16="http://schemas.microsoft.com/office/drawing/2014/main" id="{72CBC147-EDD9-4624-997C-BFD6C3FA9D57}"/>
              </a:ext>
            </a:extLst>
          </p:cNvPr>
          <p:cNvPicPr>
            <a:picLocks noChangeAspect="1"/>
          </p:cNvPicPr>
          <p:nvPr/>
        </p:nvPicPr>
        <p:blipFill>
          <a:blip r:embed="rId3"/>
          <a:stretch>
            <a:fillRect/>
          </a:stretch>
        </p:blipFill>
        <p:spPr>
          <a:xfrm>
            <a:off x="758663" y="1339185"/>
            <a:ext cx="9035042" cy="5036810"/>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1BC9-DA73-49F9-A32C-0A624B400C4D}"/>
              </a:ext>
            </a:extLst>
          </p:cNvPr>
          <p:cNvSpPr>
            <a:spLocks noGrp="1"/>
          </p:cNvSpPr>
          <p:nvPr>
            <p:ph type="title"/>
          </p:nvPr>
        </p:nvSpPr>
        <p:spPr/>
        <p:txBody>
          <a:bodyPr/>
          <a:lstStyle/>
          <a:p>
            <a:r>
              <a:rPr lang="en-US" dirty="0"/>
              <a:t>COVID-19 Vaccinations in the United States</a:t>
            </a:r>
          </a:p>
        </p:txBody>
      </p:sp>
      <p:sp>
        <p:nvSpPr>
          <p:cNvPr id="4" name="Slide Number Placeholder 3">
            <a:extLst>
              <a:ext uri="{FF2B5EF4-FFF2-40B4-BE49-F238E27FC236}">
                <a16:creationId xmlns:a16="http://schemas.microsoft.com/office/drawing/2014/main" id="{3D332C12-3C5D-41B4-BAEB-5D99EAD3C471}"/>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3EA68561-FA7E-4489-A8AE-976B15FC454A}"/>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E92373F9-A862-45C4-90FE-8DD388357528}"/>
              </a:ext>
            </a:extLst>
          </p:cNvPr>
          <p:cNvSpPr>
            <a:spLocks noGrp="1"/>
          </p:cNvSpPr>
          <p:nvPr>
            <p:ph idx="1"/>
          </p:nvPr>
        </p:nvSpPr>
        <p:spPr/>
        <p:txBody>
          <a:bodyPr/>
          <a:lstStyle/>
          <a:p>
            <a:endParaRPr lang="en-US" dirty="0"/>
          </a:p>
        </p:txBody>
      </p:sp>
      <p:sp>
        <p:nvSpPr>
          <p:cNvPr id="3" name="TextBox 2">
            <a:extLst>
              <a:ext uri="{FF2B5EF4-FFF2-40B4-BE49-F238E27FC236}">
                <a16:creationId xmlns:a16="http://schemas.microsoft.com/office/drawing/2014/main" id="{362C6735-0CC6-421C-9ECC-F1EC0D8BD9B0}"/>
              </a:ext>
            </a:extLst>
          </p:cNvPr>
          <p:cNvSpPr txBox="1"/>
          <p:nvPr/>
        </p:nvSpPr>
        <p:spPr>
          <a:xfrm>
            <a:off x="1600200" y="6447759"/>
            <a:ext cx="7141442" cy="369332"/>
          </a:xfrm>
          <a:prstGeom prst="rect">
            <a:avLst/>
          </a:prstGeom>
          <a:noFill/>
        </p:spPr>
        <p:txBody>
          <a:bodyPr wrap="none" rtlCol="0">
            <a:spAutoFit/>
          </a:bodyPr>
          <a:lstStyle/>
          <a:p>
            <a:r>
              <a:rPr lang="en-US" dirty="0">
                <a:hlinkClick r:id="rId2"/>
              </a:rPr>
              <a:t>https://covid.cdc.gov/covid-data-tracker/#vaccinations</a:t>
            </a:r>
            <a:r>
              <a:rPr lang="en-US" dirty="0"/>
              <a:t> accessed 3/19/2021</a:t>
            </a:r>
          </a:p>
        </p:txBody>
      </p:sp>
      <p:pic>
        <p:nvPicPr>
          <p:cNvPr id="9" name="Picture 8">
            <a:extLst>
              <a:ext uri="{FF2B5EF4-FFF2-40B4-BE49-F238E27FC236}">
                <a16:creationId xmlns:a16="http://schemas.microsoft.com/office/drawing/2014/main" id="{5DFE1936-BE8B-4986-B301-3D513D402920}"/>
              </a:ext>
            </a:extLst>
          </p:cNvPr>
          <p:cNvPicPr>
            <a:picLocks noChangeAspect="1"/>
          </p:cNvPicPr>
          <p:nvPr/>
        </p:nvPicPr>
        <p:blipFill>
          <a:blip r:embed="rId3"/>
          <a:stretch>
            <a:fillRect/>
          </a:stretch>
        </p:blipFill>
        <p:spPr>
          <a:xfrm>
            <a:off x="1410434" y="1627563"/>
            <a:ext cx="8708124" cy="4747461"/>
          </a:xfrm>
          <a:prstGeom prst="rect">
            <a:avLst/>
          </a:prstGeom>
        </p:spPr>
      </p:pic>
    </p:spTree>
    <p:extLst>
      <p:ext uri="{BB962C8B-B14F-4D97-AF65-F5344CB8AC3E}">
        <p14:creationId xmlns:p14="http://schemas.microsoft.com/office/powerpoint/2010/main" val="413905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3/19/2021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78976" cy="4401205"/>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a:t>
            </a:r>
            <a:r>
              <a:rPr lang="en-US" dirty="0"/>
              <a:t>: </a:t>
            </a:r>
            <a:r>
              <a:rPr lang="en-US" sz="2800" dirty="0"/>
              <a:t>397,898</a:t>
            </a:r>
          </a:p>
          <a:p>
            <a:pPr marL="914400" lvl="1" indent="-457200">
              <a:buFont typeface="Arial" panose="020B0604020202020204" pitchFamily="34" charset="0"/>
              <a:buChar char="•"/>
            </a:pPr>
            <a:r>
              <a:rPr lang="en-US" sz="2800" dirty="0"/>
              <a:t>1,152 new</a:t>
            </a:r>
          </a:p>
          <a:p>
            <a:pPr marL="457200" indent="-457200">
              <a:buFont typeface="Arial" panose="020B0604020202020204" pitchFamily="34" charset="0"/>
              <a:buChar char="•"/>
            </a:pPr>
            <a:r>
              <a:rPr lang="en-US" sz="2800" dirty="0"/>
              <a:t>Deaths: 7,947</a:t>
            </a:r>
          </a:p>
          <a:p>
            <a:pPr marL="914400" lvl="1" indent="-457200">
              <a:buFont typeface="Arial" panose="020B0604020202020204" pitchFamily="34" charset="0"/>
              <a:buChar char="•"/>
            </a:pPr>
            <a:r>
              <a:rPr lang="en-US" sz="2800" dirty="0"/>
              <a:t>18 new</a:t>
            </a:r>
          </a:p>
          <a:p>
            <a:pPr marL="457200" indent="-457200">
              <a:buFont typeface="Arial" panose="020B0604020202020204" pitchFamily="34" charset="0"/>
              <a:buChar char="•"/>
            </a:pPr>
            <a:r>
              <a:rPr lang="en-US" sz="2800" dirty="0"/>
              <a:t>Hospitalizations: 36,579</a:t>
            </a:r>
          </a:p>
          <a:p>
            <a:pPr marL="914400" lvl="1" indent="-457200">
              <a:buFont typeface="Arial" panose="020B0604020202020204" pitchFamily="34" charset="0"/>
              <a:buChar char="•"/>
            </a:pPr>
            <a:r>
              <a:rPr lang="en-US" sz="2800" dirty="0"/>
              <a:t>Current: 816 ( Up 18)</a:t>
            </a:r>
          </a:p>
          <a:p>
            <a:pPr marL="457200" indent="-457200">
              <a:buFont typeface="Arial" panose="020B0604020202020204" pitchFamily="34" charset="0"/>
              <a:buChar char="•"/>
            </a:pPr>
            <a:r>
              <a:rPr lang="en-US" sz="2800" dirty="0"/>
              <a:t>Total tests performed: 8,433,019</a:t>
            </a:r>
          </a:p>
          <a:p>
            <a:pPr marL="457200" indent="-457200">
              <a:buFont typeface="Arial" panose="020B0604020202020204" pitchFamily="34" charset="0"/>
              <a:buChar char="•"/>
            </a:pPr>
            <a:r>
              <a:rPr lang="en-US" sz="2800" dirty="0"/>
              <a:t>Case rate: 15.2 per 100,000</a:t>
            </a:r>
          </a:p>
          <a:p>
            <a:pPr marL="457200" indent="-457200">
              <a:buFont typeface="Arial" panose="020B0604020202020204" pitchFamily="34" charset="0"/>
              <a:buChar char="•"/>
            </a:pPr>
            <a:r>
              <a:rPr lang="en-US" sz="2800" dirty="0"/>
              <a:t>Percent Positivity:  4.16%</a:t>
            </a:r>
          </a:p>
        </p:txBody>
      </p:sp>
      <p:pic>
        <p:nvPicPr>
          <p:cNvPr id="8" name="Picture 7">
            <a:extLst>
              <a:ext uri="{FF2B5EF4-FFF2-40B4-BE49-F238E27FC236}">
                <a16:creationId xmlns:a16="http://schemas.microsoft.com/office/drawing/2014/main" id="{6562A28D-5CF5-4C62-B462-CE78B3FBF737}"/>
              </a:ext>
            </a:extLst>
          </p:cNvPr>
          <p:cNvPicPr>
            <a:picLocks noChangeAspect="1"/>
          </p:cNvPicPr>
          <p:nvPr/>
        </p:nvPicPr>
        <p:blipFill>
          <a:blip r:embed="rId4"/>
          <a:stretch>
            <a:fillRect/>
          </a:stretch>
        </p:blipFill>
        <p:spPr>
          <a:xfrm>
            <a:off x="5408654" y="1492044"/>
            <a:ext cx="6458800" cy="3296524"/>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48539"/>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475969" cy="369332"/>
          </a:xfrm>
          <a:prstGeom prst="rect">
            <a:avLst/>
          </a:prstGeom>
          <a:noFill/>
        </p:spPr>
        <p:txBody>
          <a:bodyPr wrap="none" rtlCol="0">
            <a:spAutoFit/>
          </a:bodyPr>
          <a:lstStyle/>
          <a:p>
            <a:r>
              <a:rPr lang="en-US" dirty="0">
                <a:hlinkClick r:id="rId2"/>
              </a:rPr>
              <a:t>https://coronavirus.maryland.gov/</a:t>
            </a:r>
            <a:r>
              <a:rPr lang="en-US" dirty="0"/>
              <a:t> 3/19/2021</a:t>
            </a:r>
          </a:p>
        </p:txBody>
      </p:sp>
      <p:sp>
        <p:nvSpPr>
          <p:cNvPr id="7" name="Content Placeholder 6">
            <a:extLst>
              <a:ext uri="{FF2B5EF4-FFF2-40B4-BE49-F238E27FC236}">
                <a16:creationId xmlns:a16="http://schemas.microsoft.com/office/drawing/2014/main" id="{1FF65C71-9AB8-4689-8037-B20BEFE60F88}"/>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DC30AE29-C9E0-4182-963A-0D3F3BC34264}"/>
              </a:ext>
            </a:extLst>
          </p:cNvPr>
          <p:cNvPicPr>
            <a:picLocks noChangeAspect="1"/>
          </p:cNvPicPr>
          <p:nvPr/>
        </p:nvPicPr>
        <p:blipFill>
          <a:blip r:embed="rId3"/>
          <a:stretch>
            <a:fillRect/>
          </a:stretch>
        </p:blipFill>
        <p:spPr>
          <a:xfrm>
            <a:off x="405278" y="362022"/>
            <a:ext cx="10902139" cy="5955440"/>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dirty="0"/>
          </a:p>
        </p:txBody>
      </p:sp>
      <p:sp>
        <p:nvSpPr>
          <p:cNvPr id="12" name="Content Placeholder 11">
            <a:extLst>
              <a:ext uri="{FF2B5EF4-FFF2-40B4-BE49-F238E27FC236}">
                <a16:creationId xmlns:a16="http://schemas.microsoft.com/office/drawing/2014/main" id="{81EFE071-6E82-434C-8E51-A86795EC81DE}"/>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6C55609B-FB5F-4EB5-842C-55F47138D8A1}"/>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3/19/2021</a:t>
            </a:r>
          </a:p>
        </p:txBody>
      </p:sp>
      <p:pic>
        <p:nvPicPr>
          <p:cNvPr id="8" name="Picture 7">
            <a:extLst>
              <a:ext uri="{FF2B5EF4-FFF2-40B4-BE49-F238E27FC236}">
                <a16:creationId xmlns:a16="http://schemas.microsoft.com/office/drawing/2014/main" id="{50678D72-768D-4FD5-9ACC-41A2728834D8}"/>
              </a:ext>
            </a:extLst>
          </p:cNvPr>
          <p:cNvPicPr>
            <a:picLocks noChangeAspect="1"/>
          </p:cNvPicPr>
          <p:nvPr/>
        </p:nvPicPr>
        <p:blipFill>
          <a:blip r:embed="rId3"/>
          <a:stretch>
            <a:fillRect/>
          </a:stretch>
        </p:blipFill>
        <p:spPr>
          <a:xfrm>
            <a:off x="537186" y="352080"/>
            <a:ext cx="10071652" cy="5736298"/>
          </a:xfrm>
          <a:prstGeom prst="rect">
            <a:avLst/>
          </a:prstGeom>
        </p:spPr>
      </p:pic>
    </p:spTree>
    <p:extLst>
      <p:ext uri="{BB962C8B-B14F-4D97-AF65-F5344CB8AC3E}">
        <p14:creationId xmlns:p14="http://schemas.microsoft.com/office/powerpoint/2010/main" val="3267149241"/>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80CD06-8470-4C58-97A7-199FFD07F015}"/>
</file>

<file path=customXml/itemProps2.xml><?xml version="1.0" encoding="utf-8"?>
<ds:datastoreItem xmlns:ds="http://schemas.openxmlformats.org/officeDocument/2006/customXml" ds:itemID="{B0ACEEA3-C3BC-4C08-A67B-98BC4607E2B7}"/>
</file>

<file path=customXml/itemProps3.xml><?xml version="1.0" encoding="utf-8"?>
<ds:datastoreItem xmlns:ds="http://schemas.openxmlformats.org/officeDocument/2006/customXml" ds:itemID="{C85454EE-7261-4EAF-BDC5-A795237E7DEE}"/>
</file>

<file path=customXml/itemProps4.xml><?xml version="1.0" encoding="utf-8"?>
<ds:datastoreItem xmlns:ds="http://schemas.openxmlformats.org/officeDocument/2006/customXml" ds:itemID="{B0ACEEA3-C3BC-4C08-A67B-98BC4607E2B7}"/>
</file>

<file path=docProps/app.xml><?xml version="1.0" encoding="utf-8"?>
<Properties xmlns="http://schemas.openxmlformats.org/officeDocument/2006/extended-properties" xmlns:vt="http://schemas.openxmlformats.org/officeDocument/2006/docPropsVTypes">
  <TotalTime>21765</TotalTime>
  <Words>1251</Words>
  <Application>Microsoft Office PowerPoint</Application>
  <PresentationFormat>Widescreen</PresentationFormat>
  <Paragraphs>183</Paragraphs>
  <Slides>31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Droid Serif</vt:lpstr>
      <vt:lpstr>Office Theme</vt:lpstr>
      <vt:lpstr>Maryland Situation Update on  Coronavirus Disease (COVID-19) for BHA</vt:lpstr>
      <vt:lpstr>Call Agenda </vt:lpstr>
      <vt:lpstr>COVID-19 Global Situation Summary</vt:lpstr>
      <vt:lpstr>US Case Counts and Rates</vt:lpstr>
      <vt:lpstr>Number of Cases Reported in the USA, by Day</vt:lpstr>
      <vt:lpstr>COVID-19 Vaccinations in the United States</vt:lpstr>
      <vt:lpstr>Maryland: COVID-19 Cases </vt:lpstr>
      <vt:lpstr>PowerPoint Presentation</vt:lpstr>
      <vt:lpstr>PowerPoint Presentation</vt:lpstr>
      <vt:lpstr>Testing Volume and % Positivity</vt:lpstr>
      <vt:lpstr>PowerPoint Presentation</vt:lpstr>
      <vt:lpstr>Maryland Vaccine Dashboard</vt:lpstr>
      <vt:lpstr>Maryland Influenza Epi Update</vt:lpstr>
      <vt:lpstr>PowerPoint Presentation</vt:lpstr>
      <vt:lpstr>SARS-CoV-2 Variants of Concern</vt:lpstr>
      <vt:lpstr>Variant Classification</vt:lpstr>
      <vt:lpstr>Current Variants to Watch</vt:lpstr>
      <vt:lpstr>Worldwide: COVID Variants of Concern</vt:lpstr>
      <vt:lpstr>US: SARS-CoV-2 Variants of Concern</vt:lpstr>
      <vt:lpstr>Maryland: SARS-CoV-2 Variants of Concern</vt:lpstr>
      <vt:lpstr>B.1.427/B.1.429</vt:lpstr>
      <vt:lpstr>B.1.526</vt:lpstr>
      <vt:lpstr>PowerPoint Presentation</vt:lpstr>
      <vt:lpstr>MDH Clinician Letter (Feb. 2): Surveillance for Variants of Concern</vt:lpstr>
      <vt:lpstr>MDH Clinician Letter (Feb. 2): Surveillance for Variants of Concern</vt:lpstr>
      <vt:lpstr>PowerPoint Presentation</vt:lpstr>
      <vt:lpstr>PowerPoint Presentation</vt:lpstr>
      <vt:lpstr>Vaccine Eligibility Timeline for All</vt:lpstr>
      <vt:lpstr>Primary Care Practices</vt:lpstr>
      <vt:lpstr>Vaccine Equity Taskforce</vt:lpstr>
      <vt:lpstr>Have a 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793</cp:revision>
  <cp:lastPrinted>2020-02-04T16:27:31Z</cp:lastPrinted>
  <dcterms:created xsi:type="dcterms:W3CDTF">2018-02-09T13:05:01Z</dcterms:created>
  <dcterms:modified xsi:type="dcterms:W3CDTF">2021-03-19T14:33:31Z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