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56" r:id="rId2"/>
    <p:sldId id="313" r:id="rId3"/>
    <p:sldId id="339" r:id="rId4"/>
    <p:sldId id="340" r:id="rId5"/>
    <p:sldId id="674" r:id="rId6"/>
    <p:sldId id="1075" r:id="rId7"/>
    <p:sldId id="342" r:id="rId8"/>
    <p:sldId id="374" r:id="rId9"/>
    <p:sldId id="682" r:id="rId10"/>
    <p:sldId id="634" r:id="rId11"/>
    <p:sldId id="681" r:id="rId12"/>
    <p:sldId id="967" r:id="rId13"/>
    <p:sldId id="950" r:id="rId14"/>
    <p:sldId id="977" r:id="rId15"/>
    <p:sldId id="980" r:id="rId16"/>
    <p:sldId id="1066" r:id="rId17"/>
    <p:sldId id="1067" r:id="rId18"/>
    <p:sldId id="1068" r:id="rId19"/>
    <p:sldId id="1069" r:id="rId20"/>
    <p:sldId id="1070" r:id="rId21"/>
    <p:sldId id="1071" r:id="rId22"/>
    <p:sldId id="1072" r:id="rId23"/>
    <p:sldId id="1073" r:id="rId24"/>
    <p:sldId id="1074" r:id="rId25"/>
    <p:sldId id="274"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Perlmutter" initials="RP" lastIdx="1" clrIdx="0">
    <p:extLst>
      <p:ext uri="{19B8F6BF-5375-455C-9EA6-DF929625EA0E}">
        <p15:presenceInfo xmlns:p15="http://schemas.microsoft.com/office/powerpoint/2012/main" userId="S-1-5-21-3319432526-1753839183-2002525808-78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F810"/>
    <a:srgbClr val="F94DE0"/>
    <a:srgbClr val="C40E3E"/>
    <a:srgbClr val="9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068" autoAdjust="0"/>
    <p:restoredTop sz="87350" autoAdjust="0"/>
  </p:normalViewPr>
  <p:slideViewPr>
    <p:cSldViewPr snapToGrid="0" snapToObjects="1">
      <p:cViewPr varScale="1">
        <p:scale>
          <a:sx n="74" d="100"/>
          <a:sy n="74" d="100"/>
        </p:scale>
        <p:origin x="68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36"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C80779F-2152-C84C-A2C2-FD36C5CC5AAE}" type="datetimeFigureOut">
              <a:rPr lang="en-US" smtClean="0"/>
              <a:t>2/5/2021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68579C-EAC7-0B4D-AE5F-5E3A5B26F7DD}" type="slidenum">
              <a:rPr lang="en-US" smtClean="0"/>
              <a:t>‹#›</a:t>
            </a:fld>
            <a:endParaRPr lang="en-US" dirty="0"/>
          </a:p>
        </p:txBody>
      </p:sp>
    </p:spTree>
    <p:extLst>
      <p:ext uri="{BB962C8B-B14F-4D97-AF65-F5344CB8AC3E}">
        <p14:creationId xmlns:p14="http://schemas.microsoft.com/office/powerpoint/2010/main" val="428460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1</a:t>
            </a:fld>
            <a:endParaRPr lang="en-US" dirty="0"/>
          </a:p>
        </p:txBody>
      </p:sp>
    </p:spTree>
    <p:extLst>
      <p:ext uri="{BB962C8B-B14F-4D97-AF65-F5344CB8AC3E}">
        <p14:creationId xmlns:p14="http://schemas.microsoft.com/office/powerpoint/2010/main" val="105451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2</a:t>
            </a:fld>
            <a:endParaRPr lang="en-US" dirty="0"/>
          </a:p>
        </p:txBody>
      </p:sp>
    </p:spTree>
    <p:extLst>
      <p:ext uri="{BB962C8B-B14F-4D97-AF65-F5344CB8AC3E}">
        <p14:creationId xmlns:p14="http://schemas.microsoft.com/office/powerpoint/2010/main" val="2370598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3</a:t>
            </a:fld>
            <a:endParaRPr lang="en-US" dirty="0"/>
          </a:p>
        </p:txBody>
      </p:sp>
    </p:spTree>
    <p:extLst>
      <p:ext uri="{BB962C8B-B14F-4D97-AF65-F5344CB8AC3E}">
        <p14:creationId xmlns:p14="http://schemas.microsoft.com/office/powerpoint/2010/main" val="272370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4</a:t>
            </a:fld>
            <a:endParaRPr lang="en-US" dirty="0"/>
          </a:p>
        </p:txBody>
      </p:sp>
    </p:spTree>
    <p:extLst>
      <p:ext uri="{BB962C8B-B14F-4D97-AF65-F5344CB8AC3E}">
        <p14:creationId xmlns:p14="http://schemas.microsoft.com/office/powerpoint/2010/main" val="747796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u="sng" dirty="0"/>
          </a:p>
        </p:txBody>
      </p:sp>
      <p:sp>
        <p:nvSpPr>
          <p:cNvPr id="4" name="Slide Number Placeholder 3"/>
          <p:cNvSpPr>
            <a:spLocks noGrp="1"/>
          </p:cNvSpPr>
          <p:nvPr>
            <p:ph type="sldNum" sz="quarter" idx="10"/>
          </p:nvPr>
        </p:nvSpPr>
        <p:spPr/>
        <p:txBody>
          <a:bodyPr/>
          <a:lstStyle/>
          <a:p>
            <a:fld id="{C368579C-EAC7-0B4D-AE5F-5E3A5B26F7DD}" type="slidenum">
              <a:rPr lang="en-US" smtClean="0"/>
              <a:t>7</a:t>
            </a:fld>
            <a:endParaRPr lang="en-US" dirty="0"/>
          </a:p>
        </p:txBody>
      </p:sp>
    </p:spTree>
    <p:extLst>
      <p:ext uri="{BB962C8B-B14F-4D97-AF65-F5344CB8AC3E}">
        <p14:creationId xmlns:p14="http://schemas.microsoft.com/office/powerpoint/2010/main" val="934366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Open Sans"/>
              </a:rPr>
              <a:t>The COVID-19-Associated Hospitalization Surveillance Network (COVID-NET) conducts population-based surveillance for laboratory-confirmed COVID-19-associated hospitalizations in select counties participating in the Emerging Infections Program (EIP) and the Influenza Hospitalization Surveillance Project (IHSP).</a:t>
            </a:r>
          </a:p>
          <a:p>
            <a:pPr algn="l"/>
            <a:r>
              <a:rPr lang="en-US" b="0" i="0" dirty="0">
                <a:solidFill>
                  <a:srgbClr val="000000"/>
                </a:solidFill>
                <a:effectLst/>
                <a:latin typeface="Open Sans"/>
              </a:rPr>
              <a:t>A total of 106,532 laboratory-confirmed COVID-19-associated hospitalizations were reported by sites between March 1, 2020 and December 26, 2020. The overall cumulative hospitalization rate was 326.7 per 100,000 population. The overall weekly hospitalization rate reached its highest point at 16.9 per 100,000 during the week ending December 5, 2020 (Week 49) and remains elevated. Rates in recent weeks have declined but these rates are likely to change as additional data are reported for those weeks.</a:t>
            </a:r>
          </a:p>
          <a:p>
            <a:endParaRPr lang="en-US" dirty="0"/>
          </a:p>
        </p:txBody>
      </p:sp>
      <p:sp>
        <p:nvSpPr>
          <p:cNvPr id="4" name="Slide Number Placeholder 3"/>
          <p:cNvSpPr>
            <a:spLocks noGrp="1"/>
          </p:cNvSpPr>
          <p:nvPr>
            <p:ph type="sldNum" sz="quarter" idx="10"/>
          </p:nvPr>
        </p:nvSpPr>
        <p:spPr/>
        <p:txBody>
          <a:bodyPr/>
          <a:lstStyle/>
          <a:p>
            <a:fld id="{6732D189-9561-B349-9142-68706A7C32FC}" type="slidenum">
              <a:rPr lang="en-US" smtClean="0"/>
              <a:t>19</a:t>
            </a:fld>
            <a:endParaRPr lang="en-US" dirty="0"/>
          </a:p>
        </p:txBody>
      </p:sp>
    </p:spTree>
    <p:extLst>
      <p:ext uri="{BB962C8B-B14F-4D97-AF65-F5344CB8AC3E}">
        <p14:creationId xmlns:p14="http://schemas.microsoft.com/office/powerpoint/2010/main" val="1511531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Open Sans"/>
              </a:rPr>
              <a:t>The COVID-19-Associated Hospitalization Surveillance Network (COVID-NET) conducts population-based surveillance for laboratory-confirmed COVID-19-associated hospitalizations in select counties participating in the Emerging Infections Program (EIP) and the Influenza Hospitalization Surveillance Project (IHSP).</a:t>
            </a:r>
          </a:p>
          <a:p>
            <a:pPr algn="l"/>
            <a:r>
              <a:rPr lang="en-US" b="0" i="0" dirty="0">
                <a:solidFill>
                  <a:srgbClr val="000000"/>
                </a:solidFill>
                <a:effectLst/>
                <a:latin typeface="Open Sans"/>
              </a:rPr>
              <a:t>A total of 106,532 laboratory-confirmed COVID-19-associated hospitalizations were reported by sites between March 1, 2020 and December 26, 2020. The overall cumulative hospitalization rate was 326.7 per 100,000 population. The overall weekly hospitalization rate reached its highest point at 16.9 per 100,000 during the week ending December 5, 2020 (Week 49) and remains elevated. Rates in recent weeks have declined but these rates are likely to change as additional data are reported for those weeks.</a:t>
            </a:r>
          </a:p>
          <a:p>
            <a:endParaRPr lang="en-US" dirty="0"/>
          </a:p>
        </p:txBody>
      </p:sp>
      <p:sp>
        <p:nvSpPr>
          <p:cNvPr id="4" name="Slide Number Placeholder 3"/>
          <p:cNvSpPr>
            <a:spLocks noGrp="1"/>
          </p:cNvSpPr>
          <p:nvPr>
            <p:ph type="sldNum" sz="quarter" idx="10"/>
          </p:nvPr>
        </p:nvSpPr>
        <p:spPr/>
        <p:txBody>
          <a:bodyPr/>
          <a:lstStyle/>
          <a:p>
            <a:fld id="{6732D189-9561-B349-9142-68706A7C32FC}" type="slidenum">
              <a:rPr lang="en-US" smtClean="0"/>
              <a:t>20</a:t>
            </a:fld>
            <a:endParaRPr lang="en-US" dirty="0"/>
          </a:p>
        </p:txBody>
      </p:sp>
    </p:spTree>
    <p:extLst>
      <p:ext uri="{BB962C8B-B14F-4D97-AF65-F5344CB8AC3E}">
        <p14:creationId xmlns:p14="http://schemas.microsoft.com/office/powerpoint/2010/main" val="1858683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25</a:t>
            </a:fld>
            <a:endParaRPr lang="en-US" dirty="0"/>
          </a:p>
        </p:txBody>
      </p:sp>
    </p:spTree>
    <p:extLst>
      <p:ext uri="{BB962C8B-B14F-4D97-AF65-F5344CB8AC3E}">
        <p14:creationId xmlns:p14="http://schemas.microsoft.com/office/powerpoint/2010/main" val="1940131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1771F8B-A6AA-4C49-A351-1C54F3623CA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73" r="1406"/>
          <a:stretch/>
        </p:blipFill>
        <p:spPr>
          <a:xfrm>
            <a:off x="0" y="-314075"/>
            <a:ext cx="12192000" cy="7486149"/>
          </a:xfrm>
          <a:prstGeom prst="rect">
            <a:avLst/>
          </a:prstGeom>
        </p:spPr>
      </p:pic>
      <p:sp>
        <p:nvSpPr>
          <p:cNvPr id="4" name="Rectangle 3">
            <a:extLst>
              <a:ext uri="{FF2B5EF4-FFF2-40B4-BE49-F238E27FC236}">
                <a16:creationId xmlns:a16="http://schemas.microsoft.com/office/drawing/2014/main" id="{FA960F7A-981E-2849-A4A6-FFB20B3D6491}"/>
              </a:ext>
            </a:extLst>
          </p:cNvPr>
          <p:cNvSpPr/>
          <p:nvPr userDrawn="1"/>
        </p:nvSpPr>
        <p:spPr>
          <a:xfrm>
            <a:off x="0" y="1705295"/>
            <a:ext cx="12192000" cy="4268835"/>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EC7FB37E-432E-7A4F-B863-4B75CE2DBBB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4261"/>
          <a:stretch/>
        </p:blipFill>
        <p:spPr>
          <a:xfrm>
            <a:off x="-610" y="1701110"/>
            <a:ext cx="12191998" cy="105420"/>
          </a:xfrm>
          <a:prstGeom prst="rect">
            <a:avLst/>
          </a:prstGeom>
          <a:ln>
            <a:noFill/>
          </a:ln>
        </p:spPr>
      </p:pic>
      <p:pic>
        <p:nvPicPr>
          <p:cNvPr id="10" name="Picture 9">
            <a:extLst>
              <a:ext uri="{FF2B5EF4-FFF2-40B4-BE49-F238E27FC236}">
                <a16:creationId xmlns:a16="http://schemas.microsoft.com/office/drawing/2014/main" id="{BEC69780-856D-8549-AC32-E37E32DB0D9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96281"/>
          <a:stretch/>
        </p:blipFill>
        <p:spPr>
          <a:xfrm>
            <a:off x="-612" y="5953810"/>
            <a:ext cx="12192000" cy="60959"/>
          </a:xfrm>
          <a:prstGeom prst="rect">
            <a:avLst/>
          </a:prstGeom>
        </p:spPr>
      </p:pic>
      <p:sp>
        <p:nvSpPr>
          <p:cNvPr id="12" name="Rectangle 11">
            <a:extLst>
              <a:ext uri="{FF2B5EF4-FFF2-40B4-BE49-F238E27FC236}">
                <a16:creationId xmlns:a16="http://schemas.microsoft.com/office/drawing/2014/main" id="{EF033F58-E2FE-0347-BD76-12FAE70FF602}"/>
              </a:ext>
            </a:extLst>
          </p:cNvPr>
          <p:cNvSpPr/>
          <p:nvPr userDrawn="1"/>
        </p:nvSpPr>
        <p:spPr>
          <a:xfrm>
            <a:off x="-612" y="1806530"/>
            <a:ext cx="12192612" cy="4147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EC1CAE-181F-AE45-82F8-A14FDE796289}"/>
              </a:ext>
            </a:extLst>
          </p:cNvPr>
          <p:cNvSpPr>
            <a:spLocks noGrp="1"/>
          </p:cNvSpPr>
          <p:nvPr>
            <p:ph type="ctrTitle" hasCustomPrompt="1"/>
          </p:nvPr>
        </p:nvSpPr>
        <p:spPr>
          <a:xfrm>
            <a:off x="1523694" y="2645487"/>
            <a:ext cx="9144000" cy="1338567"/>
          </a:xfrm>
        </p:spPr>
        <p:txBody>
          <a:bodyPr anchor="b">
            <a:normAutofit/>
          </a:bodyPr>
          <a:lstStyle>
            <a:lvl1pPr algn="ctr">
              <a:defRPr sz="4000">
                <a:solidFill>
                  <a:schemeClr val="tx1"/>
                </a:solidFill>
              </a:defRPr>
            </a:lvl1pPr>
          </a:lstStyle>
          <a:p>
            <a:r>
              <a:rPr lang="en-US" dirty="0"/>
              <a:t>Click to Add Title</a:t>
            </a:r>
          </a:p>
        </p:txBody>
      </p:sp>
      <p:sp>
        <p:nvSpPr>
          <p:cNvPr id="3" name="Subtitle 2">
            <a:extLst>
              <a:ext uri="{FF2B5EF4-FFF2-40B4-BE49-F238E27FC236}">
                <a16:creationId xmlns:a16="http://schemas.microsoft.com/office/drawing/2014/main" id="{B4AB1C7E-8E53-164B-8983-F17A528253E5}"/>
              </a:ext>
            </a:extLst>
          </p:cNvPr>
          <p:cNvSpPr>
            <a:spLocks noGrp="1"/>
          </p:cNvSpPr>
          <p:nvPr>
            <p:ph type="subTitle" idx="1" hasCustomPrompt="1"/>
          </p:nvPr>
        </p:nvSpPr>
        <p:spPr>
          <a:xfrm>
            <a:off x="1524000" y="4210379"/>
            <a:ext cx="9144000" cy="387626"/>
          </a:xfrm>
        </p:spPr>
        <p:txBody>
          <a:bodyPr/>
          <a:lstStyle>
            <a:lvl1pPr marL="0" indent="0" algn="ctr">
              <a:buNone/>
              <a:defRPr sz="2400" b="1">
                <a:solidFill>
                  <a:srgbClr val="C40E3E"/>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 title, office</a:t>
            </a:r>
          </a:p>
        </p:txBody>
      </p:sp>
      <p:sp>
        <p:nvSpPr>
          <p:cNvPr id="11" name="Text Placeholder 10">
            <a:extLst>
              <a:ext uri="{FF2B5EF4-FFF2-40B4-BE49-F238E27FC236}">
                <a16:creationId xmlns:a16="http://schemas.microsoft.com/office/drawing/2014/main" id="{7B8BAC13-88FE-C64F-96CA-64033FB21D6C}"/>
              </a:ext>
            </a:extLst>
          </p:cNvPr>
          <p:cNvSpPr>
            <a:spLocks noGrp="1"/>
          </p:cNvSpPr>
          <p:nvPr>
            <p:ph type="body" sz="quarter" idx="11" hasCustomPrompt="1"/>
          </p:nvPr>
        </p:nvSpPr>
        <p:spPr>
          <a:xfrm>
            <a:off x="1524000" y="4777462"/>
            <a:ext cx="9144000" cy="366713"/>
          </a:xfrm>
        </p:spPr>
        <p:txBody>
          <a:bodyPr/>
          <a:lstStyle>
            <a:lvl1pPr marL="0" indent="0" algn="ctr">
              <a:buNone/>
              <a:defRPr sz="2400">
                <a:solidFill>
                  <a:srgbClr val="C40E3E"/>
                </a:solidFill>
              </a:defRPr>
            </a:lvl1pPr>
          </a:lstStyle>
          <a:p>
            <a:pPr lvl="0"/>
            <a:r>
              <a:rPr lang="en-US" dirty="0"/>
              <a:t>Click to add date</a:t>
            </a:r>
          </a:p>
        </p:txBody>
      </p:sp>
      <p:pic>
        <p:nvPicPr>
          <p:cNvPr id="21" name="Picture 20">
            <a:extLst>
              <a:ext uri="{FF2B5EF4-FFF2-40B4-BE49-F238E27FC236}">
                <a16:creationId xmlns:a16="http://schemas.microsoft.com/office/drawing/2014/main" id="{B1337298-74C7-D143-9804-A644D0613C8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77076" y="266296"/>
            <a:ext cx="1636624" cy="1321651"/>
          </a:xfrm>
          <a:prstGeom prst="rect">
            <a:avLst/>
          </a:prstGeom>
        </p:spPr>
      </p:pic>
    </p:spTree>
    <p:extLst>
      <p:ext uri="{BB962C8B-B14F-4D97-AF65-F5344CB8AC3E}">
        <p14:creationId xmlns:p14="http://schemas.microsoft.com/office/powerpoint/2010/main" val="2085150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8AD7A-692D-214C-B1E6-40FF2519FA22}"/>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D4819F98-A45F-E94A-B7CD-C1136BEA9F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07C9E59-65FE-C340-86D6-CB8875869EA8}"/>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5" name="Shape 99">
            <a:extLst>
              <a:ext uri="{FF2B5EF4-FFF2-40B4-BE49-F238E27FC236}">
                <a16:creationId xmlns:a16="http://schemas.microsoft.com/office/drawing/2014/main" id="{4878ACEC-C273-FC42-8FF0-6A137603AC86}"/>
              </a:ext>
            </a:extLst>
          </p:cNvPr>
          <p:cNvCxnSpPr>
            <a:cxnSpLocks/>
          </p:cNvCxnSpPr>
          <p:nvPr userDrawn="1"/>
        </p:nvCxnSpPr>
        <p:spPr>
          <a:xfrm>
            <a:off x="983837" y="1582071"/>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154028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A64AD5-665A-C744-89D9-40F741E5C759}"/>
              </a:ext>
            </a:extLst>
          </p:cNvPr>
          <p:cNvSpPr>
            <a:spLocks noGrp="1"/>
          </p:cNvSpPr>
          <p:nvPr>
            <p:ph type="title" orient="vert" hasCustomPrompt="1"/>
          </p:nvPr>
        </p:nvSpPr>
        <p:spPr>
          <a:xfrm>
            <a:off x="8724900" y="365125"/>
            <a:ext cx="2628900" cy="5811838"/>
          </a:xfrm>
        </p:spPr>
        <p:txBody>
          <a:bodyPr vert="eaVert"/>
          <a:lstStyle/>
          <a:p>
            <a:r>
              <a:rPr lang="en-US" dirty="0"/>
              <a:t>Click to Edit Master </a:t>
            </a:r>
            <a:br>
              <a:rPr lang="en-US" dirty="0"/>
            </a:br>
            <a:r>
              <a:rPr lang="en-US" dirty="0"/>
              <a:t>Title Style</a:t>
            </a:r>
          </a:p>
        </p:txBody>
      </p:sp>
      <p:sp>
        <p:nvSpPr>
          <p:cNvPr id="3" name="Vertical Text Placeholder 2">
            <a:extLst>
              <a:ext uri="{FF2B5EF4-FFF2-40B4-BE49-F238E27FC236}">
                <a16:creationId xmlns:a16="http://schemas.microsoft.com/office/drawing/2014/main" id="{E94136C4-AA83-DE43-BE00-E228E3F2BD52}"/>
              </a:ext>
            </a:extLst>
          </p:cNvPr>
          <p:cNvSpPr>
            <a:spLocks noGrp="1"/>
          </p:cNvSpPr>
          <p:nvPr>
            <p:ph type="body" orient="vert" idx="1"/>
          </p:nvPr>
        </p:nvSpPr>
        <p:spPr>
          <a:xfrm>
            <a:off x="838200" y="365125"/>
            <a:ext cx="7734300" cy="581183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D3193CF-F9DC-B44A-A876-F2CFF65440CD}"/>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5" name="Shape 99">
            <a:extLst>
              <a:ext uri="{FF2B5EF4-FFF2-40B4-BE49-F238E27FC236}">
                <a16:creationId xmlns:a16="http://schemas.microsoft.com/office/drawing/2014/main" id="{784700B9-E3D3-064D-B1E6-41202D9F58D4}"/>
              </a:ext>
            </a:extLst>
          </p:cNvPr>
          <p:cNvCxnSpPr>
            <a:cxnSpLocks/>
          </p:cNvCxnSpPr>
          <p:nvPr userDrawn="1"/>
        </p:nvCxnSpPr>
        <p:spPr>
          <a:xfrm>
            <a:off x="9263518" y="365125"/>
            <a:ext cx="0" cy="5246535"/>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647689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F195-B40D-0E4C-B1D2-11C6A5EE0CE1}"/>
              </a:ext>
            </a:extLst>
          </p:cNvPr>
          <p:cNvSpPr>
            <a:spLocks noGrp="1"/>
          </p:cNvSpPr>
          <p:nvPr>
            <p:ph type="title" hasCustomPrompt="1"/>
          </p:nvPr>
        </p:nvSpPr>
        <p:spPr>
          <a:xfrm>
            <a:off x="838200" y="596349"/>
            <a:ext cx="10515600" cy="994949"/>
          </a:xfrm>
        </p:spPr>
        <p:txBody>
          <a:bodyPr>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9D871D74-B903-E740-B842-E2BB1355DBDC}"/>
              </a:ext>
            </a:extLst>
          </p:cNvPr>
          <p:cNvSpPr>
            <a:spLocks noGrp="1"/>
          </p:cNvSpPr>
          <p:nvPr>
            <p:ph idx="1"/>
          </p:nvPr>
        </p:nvSpPr>
        <p:spPr>
          <a:xfrm>
            <a:off x="1282148" y="1825625"/>
            <a:ext cx="10071652" cy="4351338"/>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400">
                <a:solidFill>
                  <a:schemeClr val="tx1">
                    <a:lumMod val="85000"/>
                    <a:lumOff val="15000"/>
                  </a:schemeClr>
                </a:solidFill>
              </a:defRPr>
            </a:lvl3pPr>
            <a:lvl4pPr>
              <a:defRPr sz="2400">
                <a:solidFill>
                  <a:schemeClr val="tx1">
                    <a:lumMod val="85000"/>
                    <a:lumOff val="15000"/>
                  </a:schemeClr>
                </a:solidFill>
              </a:defRPr>
            </a:lvl4pPr>
            <a:lvl5pPr>
              <a:defRPr sz="2400">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09AB431-9F66-664E-9CD0-ED4F8EA2F628}"/>
              </a:ext>
            </a:extLst>
          </p:cNvPr>
          <p:cNvSpPr>
            <a:spLocks noGrp="1"/>
          </p:cNvSpPr>
          <p:nvPr>
            <p:ph type="sldNum" sz="quarter" idx="12"/>
          </p:nvPr>
        </p:nvSpPr>
        <p:spPr>
          <a:xfrm>
            <a:off x="537186" y="6253165"/>
            <a:ext cx="543338" cy="365125"/>
          </a:xfrm>
        </p:spPr>
        <p:txBody>
          <a:bodyPr/>
          <a:lstStyle>
            <a:lvl1pPr>
              <a:defRPr sz="1800">
                <a:latin typeface="Calibri" panose="020F0502020204030204" pitchFamily="34" charset="0"/>
                <a:cs typeface="Calibri" panose="020F0502020204030204" pitchFamily="34" charset="0"/>
              </a:defRPr>
            </a:lvl1pPr>
          </a:lstStyle>
          <a:p>
            <a:fld id="{D275CE6D-5C38-C543-B8AD-F8110668FDF9}" type="slidenum">
              <a:rPr lang="en-US" smtClean="0"/>
              <a:pPr/>
              <a:t>‹#›</a:t>
            </a:fld>
            <a:endParaRPr lang="en-US" dirty="0"/>
          </a:p>
        </p:txBody>
      </p:sp>
      <p:sp>
        <p:nvSpPr>
          <p:cNvPr id="8" name="Text Placeholder 7">
            <a:extLst>
              <a:ext uri="{FF2B5EF4-FFF2-40B4-BE49-F238E27FC236}">
                <a16:creationId xmlns:a16="http://schemas.microsoft.com/office/drawing/2014/main" id="{8F4DEA67-6A4F-9649-A24B-C40F247C0A8B}"/>
              </a:ext>
            </a:extLst>
          </p:cNvPr>
          <p:cNvSpPr>
            <a:spLocks noGrp="1"/>
          </p:cNvSpPr>
          <p:nvPr>
            <p:ph type="body" sz="quarter" idx="13" hasCustomPrompt="1"/>
          </p:nvPr>
        </p:nvSpPr>
        <p:spPr>
          <a:xfrm>
            <a:off x="884583" y="362022"/>
            <a:ext cx="10469217" cy="343659"/>
          </a:xfrm>
        </p:spPr>
        <p:txBody>
          <a:bodyPr>
            <a:noAutofit/>
          </a:bodyPr>
          <a:lstStyle>
            <a:lvl1pPr marL="0" indent="0">
              <a:buNone/>
              <a:defRPr sz="2200" i="1">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Click to Add Chapter Reference: Title</a:t>
            </a:r>
          </a:p>
        </p:txBody>
      </p:sp>
      <p:cxnSp>
        <p:nvCxnSpPr>
          <p:cNvPr id="7" name="Shape 99">
            <a:extLst>
              <a:ext uri="{FF2B5EF4-FFF2-40B4-BE49-F238E27FC236}">
                <a16:creationId xmlns:a16="http://schemas.microsoft.com/office/drawing/2014/main" id="{C09A3890-68F3-4E4F-B626-7285D1AA9403}"/>
              </a:ext>
            </a:extLst>
          </p:cNvPr>
          <p:cNvCxnSpPr>
            <a:cxnSpLocks/>
          </p:cNvCxnSpPr>
          <p:nvPr userDrawn="1"/>
        </p:nvCxnSpPr>
        <p:spPr>
          <a:xfrm>
            <a:off x="983837" y="1469337"/>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655342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62F32DB1-E964-D44B-9D97-3CEFD7EBC5E3}"/>
              </a:ext>
            </a:extLst>
          </p:cNvPr>
          <p:cNvSpPr>
            <a:spLocks noGrp="1"/>
          </p:cNvSpPr>
          <p:nvPr>
            <p:ph type="body" sz="quarter" idx="13" hasCustomPrompt="1"/>
          </p:nvPr>
        </p:nvSpPr>
        <p:spPr>
          <a:xfrm>
            <a:off x="1610139" y="3575637"/>
            <a:ext cx="10581860" cy="569913"/>
          </a:xfrm>
          <a:prstGeom prst="rect">
            <a:avLst/>
          </a:prstGeom>
        </p:spPr>
        <p:txBody>
          <a:bodyPr>
            <a:noAutofit/>
          </a:bodyPr>
          <a:lstStyle>
            <a:lvl1pPr>
              <a:buNone/>
              <a:defRPr sz="4000" i="1">
                <a:solidFill>
                  <a:schemeClr val="tx1"/>
                </a:solidFill>
                <a:latin typeface="Calibri" panose="020F0502020204030204" pitchFamily="34" charset="0"/>
                <a:cs typeface="Calibri" panose="020F0502020204030204" pitchFamily="34" charset="0"/>
              </a:defRPr>
            </a:lvl1pPr>
          </a:lstStyle>
          <a:p>
            <a:pPr lvl="0"/>
            <a:r>
              <a:rPr lang="en-US" dirty="0"/>
              <a:t>Click to Add Chapter Intro</a:t>
            </a:r>
          </a:p>
        </p:txBody>
      </p:sp>
      <p:sp>
        <p:nvSpPr>
          <p:cNvPr id="6" name="Text Placeholder 9">
            <a:extLst>
              <a:ext uri="{FF2B5EF4-FFF2-40B4-BE49-F238E27FC236}">
                <a16:creationId xmlns:a16="http://schemas.microsoft.com/office/drawing/2014/main" id="{2A0465EC-8468-8947-A27C-8FA981D39BF2}"/>
              </a:ext>
            </a:extLst>
          </p:cNvPr>
          <p:cNvSpPr>
            <a:spLocks noGrp="1"/>
          </p:cNvSpPr>
          <p:nvPr>
            <p:ph type="body" sz="quarter" idx="14" hasCustomPrompt="1"/>
          </p:nvPr>
        </p:nvSpPr>
        <p:spPr>
          <a:xfrm>
            <a:off x="1610138" y="4162495"/>
            <a:ext cx="10581861" cy="764217"/>
          </a:xfrm>
          <a:prstGeom prst="rect">
            <a:avLst/>
          </a:prstGeom>
        </p:spPr>
        <p:txBody>
          <a:bodyPr>
            <a:noAutofit/>
          </a:bodyPr>
          <a:lstStyle>
            <a:lvl1pPr>
              <a:buNone/>
              <a:defRPr sz="5500" b="1">
                <a:latin typeface="Calibri" panose="020F0502020204030204" pitchFamily="34" charset="0"/>
                <a:cs typeface="Calibri" panose="020F0502020204030204" pitchFamily="34" charset="0"/>
              </a:defRPr>
            </a:lvl1pPr>
          </a:lstStyle>
          <a:p>
            <a:pPr lvl="0"/>
            <a:r>
              <a:rPr lang="en-US" dirty="0"/>
              <a:t>Click to Add Chapter Title</a:t>
            </a:r>
          </a:p>
        </p:txBody>
      </p:sp>
      <p:cxnSp>
        <p:nvCxnSpPr>
          <p:cNvPr id="7" name="Shape 99">
            <a:extLst>
              <a:ext uri="{FF2B5EF4-FFF2-40B4-BE49-F238E27FC236}">
                <a16:creationId xmlns:a16="http://schemas.microsoft.com/office/drawing/2014/main" id="{94E87B3F-A490-CE4B-89E0-18FC29BB5205}"/>
              </a:ext>
            </a:extLst>
          </p:cNvPr>
          <p:cNvCxnSpPr>
            <a:cxnSpLocks/>
          </p:cNvCxnSpPr>
          <p:nvPr userDrawn="1"/>
        </p:nvCxnSpPr>
        <p:spPr>
          <a:xfrm>
            <a:off x="1610139" y="4225063"/>
            <a:ext cx="10581861"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796408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2FD7-958A-0C45-B087-7DDC509F8C39}"/>
              </a:ext>
            </a:extLst>
          </p:cNvPr>
          <p:cNvSpPr>
            <a:spLocks noGrp="1"/>
          </p:cNvSpPr>
          <p:nvPr>
            <p:ph type="title" hasCustomPrompt="1"/>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F8D793A9-78D0-DB44-9842-DF34C4F56FCD}"/>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8B9850A2-0FAF-1F4F-9CFE-2458DCD44158}"/>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5" name="Shape 99">
            <a:extLst>
              <a:ext uri="{FF2B5EF4-FFF2-40B4-BE49-F238E27FC236}">
                <a16:creationId xmlns:a16="http://schemas.microsoft.com/office/drawing/2014/main" id="{973325D0-1E67-7343-83E5-FA2188290DAA}"/>
              </a:ext>
            </a:extLst>
          </p:cNvPr>
          <p:cNvCxnSpPr>
            <a:cxnSpLocks/>
          </p:cNvCxnSpPr>
          <p:nvPr userDrawn="1"/>
        </p:nvCxnSpPr>
        <p:spPr>
          <a:xfrm>
            <a:off x="831850" y="4589463"/>
            <a:ext cx="11360150"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887514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FAF1C-2FEF-6242-ABE9-7D70C8595B35}"/>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B026BE8-82C8-4142-AE0F-CE6E9BD0AD14}"/>
              </a:ext>
            </a:extLst>
          </p:cNvPr>
          <p:cNvSpPr>
            <a:spLocks noGrp="1"/>
          </p:cNvSpPr>
          <p:nvPr>
            <p:ph sz="half" idx="1"/>
          </p:nvPr>
        </p:nvSpPr>
        <p:spPr>
          <a:xfrm>
            <a:off x="1182758" y="1825625"/>
            <a:ext cx="483704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BD5BAE-18FF-7744-943F-AF451994984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43AD9767-8F21-2644-BB12-1DA08EE147FC}"/>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6" name="Shape 99">
            <a:extLst>
              <a:ext uri="{FF2B5EF4-FFF2-40B4-BE49-F238E27FC236}">
                <a16:creationId xmlns:a16="http://schemas.microsoft.com/office/drawing/2014/main" id="{83DE70EB-F425-BB4F-89B5-AA119946A7DC}"/>
              </a:ext>
            </a:extLst>
          </p:cNvPr>
          <p:cNvCxnSpPr>
            <a:cxnSpLocks/>
          </p:cNvCxnSpPr>
          <p:nvPr userDrawn="1"/>
        </p:nvCxnSpPr>
        <p:spPr>
          <a:xfrm>
            <a:off x="983837" y="1569545"/>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95656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7DC57-EA5D-8A44-945E-B158D9524DB6}"/>
              </a:ext>
            </a:extLst>
          </p:cNvPr>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95C1A9C-F576-4A47-A383-5DE1DD2F61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C93EC18-C9B1-7F4B-BFEA-54F523EF74F2}"/>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952A4D5A-5DB2-484D-88C8-A024BBC26A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24C890A-252B-B348-84D8-D857DB0A8DE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30C7B4F-6D0B-904C-9885-7CB0869B0960}"/>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10" name="Shape 99">
            <a:extLst>
              <a:ext uri="{FF2B5EF4-FFF2-40B4-BE49-F238E27FC236}">
                <a16:creationId xmlns:a16="http://schemas.microsoft.com/office/drawing/2014/main" id="{66AD6D74-344E-A54C-9A0C-D9987DFF3753}"/>
              </a:ext>
            </a:extLst>
          </p:cNvPr>
          <p:cNvCxnSpPr>
            <a:cxnSpLocks/>
          </p:cNvCxnSpPr>
          <p:nvPr userDrawn="1"/>
        </p:nvCxnSpPr>
        <p:spPr>
          <a:xfrm>
            <a:off x="983837" y="1469337"/>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479465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F2EC0-F0AE-9445-A41E-5C87D776FBEF}"/>
              </a:ext>
            </a:extLst>
          </p:cNvPr>
          <p:cNvSpPr>
            <a:spLocks noGrp="1"/>
          </p:cNvSpPr>
          <p:nvPr>
            <p:ph type="title" hasCustomPrompt="1"/>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BE83625D-A756-7F49-AB3B-3B19F7CAA9EA}"/>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4" name="Shape 99">
            <a:extLst>
              <a:ext uri="{FF2B5EF4-FFF2-40B4-BE49-F238E27FC236}">
                <a16:creationId xmlns:a16="http://schemas.microsoft.com/office/drawing/2014/main" id="{D1908872-F504-B444-82AE-1560204653B7}"/>
              </a:ext>
            </a:extLst>
          </p:cNvPr>
          <p:cNvCxnSpPr>
            <a:cxnSpLocks/>
          </p:cNvCxnSpPr>
          <p:nvPr userDrawn="1"/>
        </p:nvCxnSpPr>
        <p:spPr>
          <a:xfrm>
            <a:off x="983837" y="1582071"/>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090653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862F8-D10B-E844-A683-3AF7FD775A6D}"/>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142C8119-9F97-154F-8D0D-877CCDE63A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A595C8-2E13-E74D-B6BC-3FE67DB6A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1758E6BD-2C0D-0948-8CA6-F12956A02597}"/>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6" name="Shape 99">
            <a:extLst>
              <a:ext uri="{FF2B5EF4-FFF2-40B4-BE49-F238E27FC236}">
                <a16:creationId xmlns:a16="http://schemas.microsoft.com/office/drawing/2014/main" id="{D27140A5-E15E-BD46-8584-067F29D9D83D}"/>
              </a:ext>
            </a:extLst>
          </p:cNvPr>
          <p:cNvCxnSpPr>
            <a:cxnSpLocks/>
          </p:cNvCxnSpPr>
          <p:nvPr userDrawn="1"/>
        </p:nvCxnSpPr>
        <p:spPr>
          <a:xfrm>
            <a:off x="839788" y="2069926"/>
            <a:ext cx="3932237"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894337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8E29B-A727-0242-95D3-50DD382BCE06}"/>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4502107-0DCE-174F-BD90-B7DDBC0C3C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9D27ABF-7140-B846-BA0A-AD8307DE4A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631C0212-3F5D-924C-8A51-77A9A1441BD8}"/>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6" name="Shape 99">
            <a:extLst>
              <a:ext uri="{FF2B5EF4-FFF2-40B4-BE49-F238E27FC236}">
                <a16:creationId xmlns:a16="http://schemas.microsoft.com/office/drawing/2014/main" id="{E4F1C8B1-B262-B54D-A9C0-F0135C46D574}"/>
              </a:ext>
            </a:extLst>
          </p:cNvPr>
          <p:cNvCxnSpPr>
            <a:cxnSpLocks/>
          </p:cNvCxnSpPr>
          <p:nvPr userDrawn="1"/>
        </p:nvCxnSpPr>
        <p:spPr>
          <a:xfrm>
            <a:off x="839788" y="2069926"/>
            <a:ext cx="3932237"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190300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754C78-7612-7841-8168-3168267AD5BC}"/>
              </a:ext>
            </a:extLst>
          </p:cNvPr>
          <p:cNvSpPr>
            <a:spLocks noGrp="1"/>
          </p:cNvSpPr>
          <p:nvPr>
            <p:ph type="title"/>
          </p:nvPr>
        </p:nvSpPr>
        <p:spPr>
          <a:xfrm>
            <a:off x="838200" y="695739"/>
            <a:ext cx="10515600" cy="99494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E1BDA34-773B-E24F-9795-67AB0AAAF6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6FE610F-F9D8-EA47-B076-18F52BB0C463}"/>
              </a:ext>
            </a:extLst>
          </p:cNvPr>
          <p:cNvSpPr>
            <a:spLocks noGrp="1"/>
          </p:cNvSpPr>
          <p:nvPr>
            <p:ph type="sldNum" sz="quarter" idx="4"/>
          </p:nvPr>
        </p:nvSpPr>
        <p:spPr>
          <a:xfrm>
            <a:off x="738810" y="6231917"/>
            <a:ext cx="443948" cy="365125"/>
          </a:xfrm>
          <a:prstGeom prst="rect">
            <a:avLst/>
          </a:prstGeom>
        </p:spPr>
        <p:txBody>
          <a:bodyPr vert="horz" lIns="91440" tIns="45720" rIns="91440" bIns="45720" rtlCol="0" anchor="ctr"/>
          <a:lstStyle>
            <a:lvl1pPr algn="l">
              <a:defRPr sz="1400">
                <a:solidFill>
                  <a:schemeClr val="tx1">
                    <a:tint val="75000"/>
                  </a:schemeClr>
                </a:solidFill>
                <a:latin typeface="Calibri" panose="020F0502020204030204" pitchFamily="34" charset="0"/>
                <a:cs typeface="Calibri" panose="020F0502020204030204" pitchFamily="34" charset="0"/>
              </a:defRPr>
            </a:lvl1pPr>
          </a:lstStyle>
          <a:p>
            <a:fld id="{D275CE6D-5C38-C543-B8AD-F8110668FDF9}" type="slidenum">
              <a:rPr lang="en-US" smtClean="0"/>
              <a:pPr/>
              <a:t>‹#›</a:t>
            </a:fld>
            <a:endParaRPr lang="en-US" dirty="0"/>
          </a:p>
        </p:txBody>
      </p:sp>
      <p:pic>
        <p:nvPicPr>
          <p:cNvPr id="5" name="Picture 4">
            <a:extLst>
              <a:ext uri="{FF2B5EF4-FFF2-40B4-BE49-F238E27FC236}">
                <a16:creationId xmlns:a16="http://schemas.microsoft.com/office/drawing/2014/main" id="{1373610A-5E58-E749-8E27-85C5693283B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982170" y="5846548"/>
            <a:ext cx="2391950" cy="695221"/>
          </a:xfrm>
          <a:prstGeom prst="rect">
            <a:avLst/>
          </a:prstGeom>
        </p:spPr>
      </p:pic>
    </p:spTree>
    <p:extLst>
      <p:ext uri="{BB962C8B-B14F-4D97-AF65-F5344CB8AC3E}">
        <p14:creationId xmlns:p14="http://schemas.microsoft.com/office/powerpoint/2010/main" val="3737322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coronavirus.maryland.gov/#Vaccin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phpa.health.maryland.gov/influenza/Pages/flu-dashboard.aspx"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phpa.health.maryland.gov/influenza/Pages/flu-dashboard.aspx"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c.gov/coronavirus/2019-ncov/cases-updates/variant-surveillance/variant-info.html"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c.gov/coronavirus/2019-ncov/transmission/variant-cases.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scdhec.gov/news-releases/south-carolina-public-health-officials-detect-nations-first-known-cases-covid-19"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governor.maryland.gov/2021/01/30/governor-hogan-announces-south-african-covid-19-variant-identified-in-maryland/"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55239/NERVTAG_paper_on_variant_of_concern__VOC__B.1.1.7.pdf" TargetMode="External"/><Relationship Id="rId2" Type="http://schemas.openxmlformats.org/officeDocument/2006/relationships/hyperlink" Target="https://www.cdc.gov/coronavirus/2019-ncov/more/science-and-research/scientific-brief-emerging-variants.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biorxiv.org/content/10.1101/2021.01.25.427948v1"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mdh.COVIDsequencing@maryland.gov" TargetMode="External"/><Relationship Id="rId2" Type="http://schemas.openxmlformats.org/officeDocument/2006/relationships/hyperlink" Target="https://redcap.link/qx8ieby3"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coronavirus/2019-ncov/cases-updates/cases-in-u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covid.cdc.gov/covid-data-tracker/#trends_dailytrendscas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health.maryland.gov/coronaviru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oronavirus.maryland.gov/"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coronavirus.maryland.go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175A1-2517-744F-9A8B-57E30E174F53}"/>
              </a:ext>
            </a:extLst>
          </p:cNvPr>
          <p:cNvSpPr>
            <a:spLocks noGrp="1"/>
          </p:cNvSpPr>
          <p:nvPr>
            <p:ph type="ctrTitle"/>
          </p:nvPr>
        </p:nvSpPr>
        <p:spPr>
          <a:xfrm>
            <a:off x="1524000" y="2239347"/>
            <a:ext cx="9144000" cy="1629551"/>
          </a:xfrm>
        </p:spPr>
        <p:txBody>
          <a:bodyPr>
            <a:normAutofit fontScale="90000"/>
          </a:bodyPr>
          <a:lstStyle/>
          <a:p>
            <a:r>
              <a:rPr lang="en-US" dirty="0"/>
              <a:t>Maryland Situation Update on </a:t>
            </a:r>
            <a:br>
              <a:rPr lang="en-US" dirty="0"/>
            </a:br>
            <a:r>
              <a:rPr lang="en-US" dirty="0"/>
              <a:t>Coronavirus Disease (COVID-19)</a:t>
            </a:r>
            <a:br>
              <a:rPr lang="en-US" dirty="0"/>
            </a:br>
            <a:r>
              <a:rPr lang="en-US" dirty="0"/>
              <a:t>for BHA</a:t>
            </a:r>
          </a:p>
        </p:txBody>
      </p:sp>
      <p:sp>
        <p:nvSpPr>
          <p:cNvPr id="9" name="Subtitle 8">
            <a:extLst>
              <a:ext uri="{FF2B5EF4-FFF2-40B4-BE49-F238E27FC236}">
                <a16:creationId xmlns:a16="http://schemas.microsoft.com/office/drawing/2014/main" id="{CDE056D8-945A-4B48-A18A-58091677BCC7}"/>
              </a:ext>
            </a:extLst>
          </p:cNvPr>
          <p:cNvSpPr>
            <a:spLocks noGrp="1"/>
          </p:cNvSpPr>
          <p:nvPr>
            <p:ph type="subTitle" idx="1"/>
          </p:nvPr>
        </p:nvSpPr>
        <p:spPr>
          <a:xfrm>
            <a:off x="1524000" y="3999722"/>
            <a:ext cx="9144000" cy="1169437"/>
          </a:xfrm>
        </p:spPr>
        <p:txBody>
          <a:bodyPr>
            <a:normAutofit/>
          </a:bodyPr>
          <a:lstStyle/>
          <a:p>
            <a:pPr lvl="0"/>
            <a:r>
              <a:rPr lang="en-US" sz="2100" dirty="0"/>
              <a:t>Maryland Department of Health</a:t>
            </a:r>
          </a:p>
          <a:p>
            <a:pPr lvl="0"/>
            <a:r>
              <a:rPr lang="en-US" sz="2100" dirty="0"/>
              <a:t>Infectious Disease Epidemiology and Outbreak Response Bureau</a:t>
            </a:r>
          </a:p>
        </p:txBody>
      </p:sp>
      <p:sp>
        <p:nvSpPr>
          <p:cNvPr id="4" name="Text Placeholder 3">
            <a:extLst>
              <a:ext uri="{FF2B5EF4-FFF2-40B4-BE49-F238E27FC236}">
                <a16:creationId xmlns:a16="http://schemas.microsoft.com/office/drawing/2014/main" id="{0DBA006E-C594-466C-BCBE-4496AED2A4B4}"/>
              </a:ext>
            </a:extLst>
          </p:cNvPr>
          <p:cNvSpPr>
            <a:spLocks noGrp="1"/>
          </p:cNvSpPr>
          <p:nvPr>
            <p:ph type="body" sz="quarter" idx="11"/>
          </p:nvPr>
        </p:nvSpPr>
        <p:spPr>
          <a:xfrm>
            <a:off x="1604010" y="4899990"/>
            <a:ext cx="9144000" cy="366713"/>
          </a:xfrm>
        </p:spPr>
        <p:txBody>
          <a:bodyPr>
            <a:normAutofit fontScale="92500" lnSpcReduction="10000"/>
          </a:bodyPr>
          <a:lstStyle/>
          <a:p>
            <a:r>
              <a:rPr lang="en-US" dirty="0"/>
              <a:t>February 5, 2021</a:t>
            </a:r>
          </a:p>
        </p:txBody>
      </p:sp>
    </p:spTree>
    <p:extLst>
      <p:ext uri="{BB962C8B-B14F-4D97-AF65-F5344CB8AC3E}">
        <p14:creationId xmlns:p14="http://schemas.microsoft.com/office/powerpoint/2010/main" val="3964148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Volume and % Positivity</a:t>
            </a:r>
          </a:p>
        </p:txBody>
      </p:sp>
      <p:sp>
        <p:nvSpPr>
          <p:cNvPr id="4" name="Slide Number Placeholder 3"/>
          <p:cNvSpPr>
            <a:spLocks noGrp="1"/>
          </p:cNvSpPr>
          <p:nvPr>
            <p:ph type="sldNum" sz="quarter" idx="12"/>
          </p:nvPr>
        </p:nvSpPr>
        <p:spPr/>
        <p:txBody>
          <a:bodyPr/>
          <a:lstStyle/>
          <a:p>
            <a:fld id="{D275CE6D-5C38-C543-B8AD-F8110668FDF9}" type="slidenum">
              <a:rPr lang="en-US" smtClean="0"/>
              <a:pPr/>
              <a:t>10</a:t>
            </a:fld>
            <a:endParaRPr lang="en-US" dirty="0"/>
          </a:p>
        </p:txBody>
      </p:sp>
      <p:sp>
        <p:nvSpPr>
          <p:cNvPr id="5" name="Text Placeholder 4"/>
          <p:cNvSpPr>
            <a:spLocks noGrp="1"/>
          </p:cNvSpPr>
          <p:nvPr>
            <p:ph type="body" sz="quarter" idx="13"/>
          </p:nvPr>
        </p:nvSpPr>
        <p:spPr/>
        <p:txBody>
          <a:bodyPr/>
          <a:lstStyle/>
          <a:p>
            <a:endParaRPr lang="en-US" dirty="0"/>
          </a:p>
        </p:txBody>
      </p:sp>
      <p:sp>
        <p:nvSpPr>
          <p:cNvPr id="6" name="Content Placeholder 5">
            <a:extLst>
              <a:ext uri="{FF2B5EF4-FFF2-40B4-BE49-F238E27FC236}">
                <a16:creationId xmlns:a16="http://schemas.microsoft.com/office/drawing/2014/main" id="{068541A5-4DBB-412E-A0A1-3C2A899E9659}"/>
              </a:ext>
            </a:extLst>
          </p:cNvPr>
          <p:cNvSpPr>
            <a:spLocks noGrp="1"/>
          </p:cNvSpPr>
          <p:nvPr>
            <p:ph idx="1"/>
          </p:nvPr>
        </p:nvSpPr>
        <p:spPr/>
        <p:txBody>
          <a:bodyPr/>
          <a:lstStyle/>
          <a:p>
            <a:endParaRPr lang="en-US" dirty="0"/>
          </a:p>
        </p:txBody>
      </p:sp>
      <p:pic>
        <p:nvPicPr>
          <p:cNvPr id="7" name="Picture 6">
            <a:extLst>
              <a:ext uri="{FF2B5EF4-FFF2-40B4-BE49-F238E27FC236}">
                <a16:creationId xmlns:a16="http://schemas.microsoft.com/office/drawing/2014/main" id="{6C8370BC-F557-45B1-9558-944C033CD293}"/>
              </a:ext>
            </a:extLst>
          </p:cNvPr>
          <p:cNvPicPr>
            <a:picLocks noChangeAspect="1"/>
          </p:cNvPicPr>
          <p:nvPr/>
        </p:nvPicPr>
        <p:blipFill>
          <a:blip r:embed="rId2"/>
          <a:stretch>
            <a:fillRect/>
          </a:stretch>
        </p:blipFill>
        <p:spPr>
          <a:xfrm>
            <a:off x="673774" y="1316385"/>
            <a:ext cx="9031336" cy="5211693"/>
          </a:xfrm>
          <a:prstGeom prst="rect">
            <a:avLst/>
          </a:prstGeom>
        </p:spPr>
      </p:pic>
    </p:spTree>
    <p:extLst>
      <p:ext uri="{BB962C8B-B14F-4D97-AF65-F5344CB8AC3E}">
        <p14:creationId xmlns:p14="http://schemas.microsoft.com/office/powerpoint/2010/main" val="2385895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45DDC-C771-4567-8D87-1EE5EB44BFD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9507CDB-01D6-41B3-AFD6-1EF0EE55D5F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9A0DAA6B-03F4-487B-98B0-34E909F207DC}"/>
              </a:ext>
            </a:extLst>
          </p:cNvPr>
          <p:cNvSpPr>
            <a:spLocks noGrp="1"/>
          </p:cNvSpPr>
          <p:nvPr>
            <p:ph type="sldNum" sz="quarter" idx="12"/>
          </p:nvPr>
        </p:nvSpPr>
        <p:spPr/>
        <p:txBody>
          <a:bodyPr/>
          <a:lstStyle/>
          <a:p>
            <a:fld id="{D275CE6D-5C38-C543-B8AD-F8110668FDF9}" type="slidenum">
              <a:rPr lang="en-US" smtClean="0"/>
              <a:pPr/>
              <a:t>11</a:t>
            </a:fld>
            <a:endParaRPr lang="en-US" dirty="0"/>
          </a:p>
        </p:txBody>
      </p:sp>
      <p:sp>
        <p:nvSpPr>
          <p:cNvPr id="5" name="Text Placeholder 4">
            <a:extLst>
              <a:ext uri="{FF2B5EF4-FFF2-40B4-BE49-F238E27FC236}">
                <a16:creationId xmlns:a16="http://schemas.microsoft.com/office/drawing/2014/main" id="{11131DBB-2F48-44CB-A8F4-D5FFF600E398}"/>
              </a:ext>
            </a:extLst>
          </p:cNvPr>
          <p:cNvSpPr>
            <a:spLocks noGrp="1"/>
          </p:cNvSpPr>
          <p:nvPr>
            <p:ph type="body" sz="quarter" idx="13"/>
          </p:nvPr>
        </p:nvSpPr>
        <p:spPr/>
        <p:txBody>
          <a:bodyPr/>
          <a:lstStyle/>
          <a:p>
            <a:endParaRPr lang="en-US" dirty="0"/>
          </a:p>
        </p:txBody>
      </p:sp>
      <p:pic>
        <p:nvPicPr>
          <p:cNvPr id="6" name="Picture 5">
            <a:extLst>
              <a:ext uri="{FF2B5EF4-FFF2-40B4-BE49-F238E27FC236}">
                <a16:creationId xmlns:a16="http://schemas.microsoft.com/office/drawing/2014/main" id="{AA1610CF-AA2E-4ED4-8594-B86ED84E39A8}"/>
              </a:ext>
            </a:extLst>
          </p:cNvPr>
          <p:cNvPicPr>
            <a:picLocks noChangeAspect="1"/>
          </p:cNvPicPr>
          <p:nvPr/>
        </p:nvPicPr>
        <p:blipFill>
          <a:blip r:embed="rId2"/>
          <a:stretch>
            <a:fillRect/>
          </a:stretch>
        </p:blipFill>
        <p:spPr>
          <a:xfrm>
            <a:off x="629513" y="533851"/>
            <a:ext cx="10399514" cy="5962127"/>
          </a:xfrm>
          <a:prstGeom prst="rect">
            <a:avLst/>
          </a:prstGeom>
        </p:spPr>
      </p:pic>
    </p:spTree>
    <p:extLst>
      <p:ext uri="{BB962C8B-B14F-4D97-AF65-F5344CB8AC3E}">
        <p14:creationId xmlns:p14="http://schemas.microsoft.com/office/powerpoint/2010/main" val="3085662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1CDEB-3EAF-4C88-978F-9566F2580C15}"/>
              </a:ext>
            </a:extLst>
          </p:cNvPr>
          <p:cNvSpPr>
            <a:spLocks noGrp="1"/>
          </p:cNvSpPr>
          <p:nvPr>
            <p:ph type="title"/>
          </p:nvPr>
        </p:nvSpPr>
        <p:spPr/>
        <p:txBody>
          <a:bodyPr/>
          <a:lstStyle/>
          <a:p>
            <a:r>
              <a:rPr lang="en-US" dirty="0"/>
              <a:t>Maryland Vaccine Dashboard</a:t>
            </a:r>
          </a:p>
        </p:txBody>
      </p:sp>
      <p:sp>
        <p:nvSpPr>
          <p:cNvPr id="4" name="Slide Number Placeholder 3">
            <a:extLst>
              <a:ext uri="{FF2B5EF4-FFF2-40B4-BE49-F238E27FC236}">
                <a16:creationId xmlns:a16="http://schemas.microsoft.com/office/drawing/2014/main" id="{7E148631-154D-4C8C-A6FA-2CFD86BA6618}"/>
              </a:ext>
            </a:extLst>
          </p:cNvPr>
          <p:cNvSpPr>
            <a:spLocks noGrp="1"/>
          </p:cNvSpPr>
          <p:nvPr>
            <p:ph type="sldNum" sz="quarter" idx="12"/>
          </p:nvPr>
        </p:nvSpPr>
        <p:spPr/>
        <p:txBody>
          <a:bodyPr/>
          <a:lstStyle/>
          <a:p>
            <a:fld id="{D275CE6D-5C38-C543-B8AD-F8110668FDF9}" type="slidenum">
              <a:rPr lang="en-US" smtClean="0"/>
              <a:pPr/>
              <a:t>12</a:t>
            </a:fld>
            <a:endParaRPr lang="en-US" dirty="0"/>
          </a:p>
        </p:txBody>
      </p:sp>
      <p:sp>
        <p:nvSpPr>
          <p:cNvPr id="9" name="TextBox 8">
            <a:extLst>
              <a:ext uri="{FF2B5EF4-FFF2-40B4-BE49-F238E27FC236}">
                <a16:creationId xmlns:a16="http://schemas.microsoft.com/office/drawing/2014/main" id="{A8F344B1-BB34-4095-9050-7C8C6AE4F3AE}"/>
              </a:ext>
            </a:extLst>
          </p:cNvPr>
          <p:cNvSpPr txBox="1"/>
          <p:nvPr/>
        </p:nvSpPr>
        <p:spPr>
          <a:xfrm>
            <a:off x="1160837" y="6343433"/>
            <a:ext cx="7172130" cy="369332"/>
          </a:xfrm>
          <a:prstGeom prst="rect">
            <a:avLst/>
          </a:prstGeom>
          <a:noFill/>
        </p:spPr>
        <p:txBody>
          <a:bodyPr wrap="square">
            <a:spAutoFit/>
          </a:bodyPr>
          <a:lstStyle/>
          <a:p>
            <a:r>
              <a:rPr lang="en-US" dirty="0">
                <a:hlinkClick r:id="rId2"/>
              </a:rPr>
              <a:t>https://coronavirus.maryland.gov/#Vaccine</a:t>
            </a:r>
            <a:r>
              <a:rPr lang="en-US" dirty="0"/>
              <a:t> accessed </a:t>
            </a:r>
            <a:r>
              <a:rPr lang="en-US" dirty="0" err="1"/>
              <a:t>Febuary</a:t>
            </a:r>
            <a:r>
              <a:rPr lang="en-US" dirty="0"/>
              <a:t> 5, 2021</a:t>
            </a:r>
          </a:p>
        </p:txBody>
      </p:sp>
      <p:pic>
        <p:nvPicPr>
          <p:cNvPr id="3" name="Picture 2">
            <a:extLst>
              <a:ext uri="{FF2B5EF4-FFF2-40B4-BE49-F238E27FC236}">
                <a16:creationId xmlns:a16="http://schemas.microsoft.com/office/drawing/2014/main" id="{9DF37DEA-EA28-4777-AB63-1769A592A4D5}"/>
              </a:ext>
            </a:extLst>
          </p:cNvPr>
          <p:cNvPicPr>
            <a:picLocks noChangeAspect="1"/>
          </p:cNvPicPr>
          <p:nvPr/>
        </p:nvPicPr>
        <p:blipFill>
          <a:blip r:embed="rId3"/>
          <a:stretch>
            <a:fillRect/>
          </a:stretch>
        </p:blipFill>
        <p:spPr>
          <a:xfrm>
            <a:off x="662307" y="1441726"/>
            <a:ext cx="7670660" cy="4927979"/>
          </a:xfrm>
          <a:prstGeom prst="rect">
            <a:avLst/>
          </a:prstGeom>
        </p:spPr>
      </p:pic>
    </p:spTree>
    <p:extLst>
      <p:ext uri="{BB962C8B-B14F-4D97-AF65-F5344CB8AC3E}">
        <p14:creationId xmlns:p14="http://schemas.microsoft.com/office/powerpoint/2010/main" val="643463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408C2C4-0ACC-4B6F-9136-09411980FEBB}"/>
              </a:ext>
            </a:extLst>
          </p:cNvPr>
          <p:cNvSpPr>
            <a:spLocks noGrp="1"/>
          </p:cNvSpPr>
          <p:nvPr>
            <p:ph type="title"/>
          </p:nvPr>
        </p:nvSpPr>
        <p:spPr/>
        <p:txBody>
          <a:bodyPr/>
          <a:lstStyle/>
          <a:p>
            <a:r>
              <a:rPr lang="en-US" dirty="0"/>
              <a:t>Maryland Influenza Epi Update</a:t>
            </a:r>
          </a:p>
        </p:txBody>
      </p:sp>
      <p:sp>
        <p:nvSpPr>
          <p:cNvPr id="12" name="Text Placeholder 11">
            <a:extLst>
              <a:ext uri="{FF2B5EF4-FFF2-40B4-BE49-F238E27FC236}">
                <a16:creationId xmlns:a16="http://schemas.microsoft.com/office/drawing/2014/main" id="{FCE4C42C-2BC0-4856-83EC-3B46ACB4F7A4}"/>
              </a:ext>
            </a:extLst>
          </p:cNvPr>
          <p:cNvSpPr>
            <a:spLocks noGrp="1"/>
          </p:cNvSpPr>
          <p:nvPr>
            <p:ph type="body" idx="1"/>
          </p:nvPr>
        </p:nvSpPr>
        <p:spPr/>
        <p:txBody>
          <a:bodyPr/>
          <a:lstStyle/>
          <a:p>
            <a:r>
              <a:rPr lang="en-US" dirty="0"/>
              <a:t>Week Ending January 23rd, 2021</a:t>
            </a:r>
          </a:p>
          <a:p>
            <a:r>
              <a:rPr lang="en-US" dirty="0"/>
              <a:t>Influenza-like illness (ILI) activity in Maryland was </a:t>
            </a:r>
            <a:r>
              <a:rPr lang="en-US" b="1" dirty="0">
                <a:solidFill>
                  <a:srgbClr val="00B050"/>
                </a:solidFill>
              </a:rPr>
              <a:t>minimal</a:t>
            </a:r>
            <a:endParaRPr lang="en-US" dirty="0"/>
          </a:p>
          <a:p>
            <a:endParaRPr lang="en-US" dirty="0"/>
          </a:p>
        </p:txBody>
      </p:sp>
      <p:sp>
        <p:nvSpPr>
          <p:cNvPr id="4" name="Slide Number Placeholder 3">
            <a:extLst>
              <a:ext uri="{FF2B5EF4-FFF2-40B4-BE49-F238E27FC236}">
                <a16:creationId xmlns:a16="http://schemas.microsoft.com/office/drawing/2014/main" id="{38AB33AD-7FF7-4962-9D95-3E7F467E6AEE}"/>
              </a:ext>
            </a:extLst>
          </p:cNvPr>
          <p:cNvSpPr>
            <a:spLocks noGrp="1"/>
          </p:cNvSpPr>
          <p:nvPr>
            <p:ph type="sldNum" sz="quarter" idx="12"/>
          </p:nvPr>
        </p:nvSpPr>
        <p:spPr/>
        <p:txBody>
          <a:bodyPr/>
          <a:lstStyle/>
          <a:p>
            <a:fld id="{D275CE6D-5C38-C543-B8AD-F8110668FDF9}" type="slidenum">
              <a:rPr lang="en-US" smtClean="0"/>
              <a:t>13</a:t>
            </a:fld>
            <a:endParaRPr lang="en-US"/>
          </a:p>
        </p:txBody>
      </p:sp>
    </p:spTree>
    <p:extLst>
      <p:ext uri="{BB962C8B-B14F-4D97-AF65-F5344CB8AC3E}">
        <p14:creationId xmlns:p14="http://schemas.microsoft.com/office/powerpoint/2010/main" val="1497758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AC5162D-9147-4BE0-A0DD-A7A00DC53959}"/>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A6DD1C92-1CE2-408E-BD41-8E6C44543945}"/>
              </a:ext>
            </a:extLst>
          </p:cNvPr>
          <p:cNvSpPr>
            <a:spLocks noGrp="1"/>
          </p:cNvSpPr>
          <p:nvPr>
            <p:ph type="sldNum" sz="quarter" idx="12"/>
          </p:nvPr>
        </p:nvSpPr>
        <p:spPr/>
        <p:txBody>
          <a:bodyPr/>
          <a:lstStyle/>
          <a:p>
            <a:fld id="{D275CE6D-5C38-C543-B8AD-F8110668FDF9}" type="slidenum">
              <a:rPr lang="en-US" smtClean="0"/>
              <a:pPr/>
              <a:t>14</a:t>
            </a:fld>
            <a:endParaRPr lang="en-US" dirty="0"/>
          </a:p>
        </p:txBody>
      </p:sp>
      <p:sp>
        <p:nvSpPr>
          <p:cNvPr id="9" name="TextBox 8">
            <a:extLst>
              <a:ext uri="{FF2B5EF4-FFF2-40B4-BE49-F238E27FC236}">
                <a16:creationId xmlns:a16="http://schemas.microsoft.com/office/drawing/2014/main" id="{9AFCAD29-CFD4-4F54-9AFC-0602BBCB4B98}"/>
              </a:ext>
            </a:extLst>
          </p:cNvPr>
          <p:cNvSpPr txBox="1"/>
          <p:nvPr/>
        </p:nvSpPr>
        <p:spPr>
          <a:xfrm>
            <a:off x="8708571" y="2077484"/>
            <a:ext cx="2786743" cy="523220"/>
          </a:xfrm>
          <a:prstGeom prst="rect">
            <a:avLst/>
          </a:prstGeom>
          <a:noFill/>
        </p:spPr>
        <p:txBody>
          <a:bodyPr wrap="square">
            <a:spAutoFit/>
          </a:bodyPr>
          <a:lstStyle/>
          <a:p>
            <a:r>
              <a:rPr lang="en-US" sz="1400" dirty="0">
                <a:hlinkClick r:id="rId2"/>
              </a:rPr>
              <a:t>https://phpa.health.maryland.gov/influenza/Pages/flu-dashboard.aspx</a:t>
            </a:r>
            <a:endParaRPr lang="en-US" sz="1400" dirty="0"/>
          </a:p>
        </p:txBody>
      </p:sp>
      <p:pic>
        <p:nvPicPr>
          <p:cNvPr id="3" name="Picture 2"/>
          <p:cNvPicPr>
            <a:picLocks noChangeAspect="1"/>
          </p:cNvPicPr>
          <p:nvPr/>
        </p:nvPicPr>
        <p:blipFill>
          <a:blip r:embed="rId3"/>
          <a:stretch>
            <a:fillRect/>
          </a:stretch>
        </p:blipFill>
        <p:spPr>
          <a:xfrm>
            <a:off x="366212" y="47333"/>
            <a:ext cx="8153673" cy="6786442"/>
          </a:xfrm>
          <a:prstGeom prst="rect">
            <a:avLst/>
          </a:prstGeom>
        </p:spPr>
      </p:pic>
    </p:spTree>
    <p:extLst>
      <p:ext uri="{BB962C8B-B14F-4D97-AF65-F5344CB8AC3E}">
        <p14:creationId xmlns:p14="http://schemas.microsoft.com/office/powerpoint/2010/main" val="3535025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FD27B4F-57B5-45F3-8E9C-55BB23B5D87C}"/>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79C15CCF-A4D5-4CFC-9134-2B229AFC7791}"/>
              </a:ext>
            </a:extLst>
          </p:cNvPr>
          <p:cNvSpPr>
            <a:spLocks noGrp="1"/>
          </p:cNvSpPr>
          <p:nvPr>
            <p:ph type="sldNum" sz="quarter" idx="12"/>
          </p:nvPr>
        </p:nvSpPr>
        <p:spPr/>
        <p:txBody>
          <a:bodyPr/>
          <a:lstStyle/>
          <a:p>
            <a:fld id="{D275CE6D-5C38-C543-B8AD-F8110668FDF9}" type="slidenum">
              <a:rPr lang="en-US" smtClean="0"/>
              <a:t>15</a:t>
            </a:fld>
            <a:endParaRPr lang="en-US"/>
          </a:p>
        </p:txBody>
      </p:sp>
      <p:sp>
        <p:nvSpPr>
          <p:cNvPr id="11" name="TextBox 10">
            <a:extLst>
              <a:ext uri="{FF2B5EF4-FFF2-40B4-BE49-F238E27FC236}">
                <a16:creationId xmlns:a16="http://schemas.microsoft.com/office/drawing/2014/main" id="{6C3BC016-7759-4D03-BC46-3B6C2F88BFBE}"/>
              </a:ext>
            </a:extLst>
          </p:cNvPr>
          <p:cNvSpPr txBox="1"/>
          <p:nvPr/>
        </p:nvSpPr>
        <p:spPr>
          <a:xfrm>
            <a:off x="8926286" y="130113"/>
            <a:ext cx="3265714" cy="584775"/>
          </a:xfrm>
          <a:prstGeom prst="rect">
            <a:avLst/>
          </a:prstGeom>
          <a:noFill/>
        </p:spPr>
        <p:txBody>
          <a:bodyPr wrap="square">
            <a:spAutoFit/>
          </a:bodyPr>
          <a:lstStyle/>
          <a:p>
            <a:r>
              <a:rPr lang="en-US" sz="1600" dirty="0">
                <a:hlinkClick r:id="rId2"/>
              </a:rPr>
              <a:t>https://phpa.health.maryland.gov/influenza/Pages/flu-dashboard.aspx</a:t>
            </a:r>
            <a:endParaRPr lang="en-US" sz="1600" dirty="0"/>
          </a:p>
        </p:txBody>
      </p:sp>
      <p:pic>
        <p:nvPicPr>
          <p:cNvPr id="3" name="Picture 2"/>
          <p:cNvPicPr>
            <a:picLocks noChangeAspect="1"/>
          </p:cNvPicPr>
          <p:nvPr/>
        </p:nvPicPr>
        <p:blipFill>
          <a:blip r:embed="rId3"/>
          <a:stretch>
            <a:fillRect/>
          </a:stretch>
        </p:blipFill>
        <p:spPr>
          <a:xfrm>
            <a:off x="396447" y="134494"/>
            <a:ext cx="7891209" cy="6723506"/>
          </a:xfrm>
          <a:prstGeom prst="rect">
            <a:avLst/>
          </a:prstGeom>
        </p:spPr>
      </p:pic>
    </p:spTree>
    <p:extLst>
      <p:ext uri="{BB962C8B-B14F-4D97-AF65-F5344CB8AC3E}">
        <p14:creationId xmlns:p14="http://schemas.microsoft.com/office/powerpoint/2010/main" val="3454243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CDC Update</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275CE6D-5C38-C543-B8AD-F8110668FDF9}" type="slidenum">
              <a:rPr lang="en-US" smtClean="0"/>
              <a:pPr/>
              <a:t>16</a:t>
            </a:fld>
            <a:endParaRPr lang="en-US" dirty="0"/>
          </a:p>
        </p:txBody>
      </p:sp>
      <p:sp>
        <p:nvSpPr>
          <p:cNvPr id="5" name="Text Placeholder 4"/>
          <p:cNvSpPr>
            <a:spLocks noGrp="1"/>
          </p:cNvSpPr>
          <p:nvPr>
            <p:ph type="body" sz="quarter" idx="13"/>
          </p:nvPr>
        </p:nvSpPr>
        <p:spPr/>
        <p:txBody>
          <a:bodyPr/>
          <a:lstStyle/>
          <a:p>
            <a:endParaRPr lang="en-US"/>
          </a:p>
        </p:txBody>
      </p:sp>
      <p:pic>
        <p:nvPicPr>
          <p:cNvPr id="6" name="Picture 5"/>
          <p:cNvPicPr>
            <a:picLocks noChangeAspect="1"/>
          </p:cNvPicPr>
          <p:nvPr/>
        </p:nvPicPr>
        <p:blipFill>
          <a:blip r:embed="rId2"/>
          <a:stretch>
            <a:fillRect/>
          </a:stretch>
        </p:blipFill>
        <p:spPr>
          <a:xfrm>
            <a:off x="537186" y="1429662"/>
            <a:ext cx="10182570" cy="5428338"/>
          </a:xfrm>
          <a:prstGeom prst="rect">
            <a:avLst/>
          </a:prstGeom>
        </p:spPr>
      </p:pic>
    </p:spTree>
    <p:extLst>
      <p:ext uri="{BB962C8B-B14F-4D97-AF65-F5344CB8AC3E}">
        <p14:creationId xmlns:p14="http://schemas.microsoft.com/office/powerpoint/2010/main" val="3221260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A43A1-D854-441E-BC9E-40ED4A8AC032}"/>
              </a:ext>
            </a:extLst>
          </p:cNvPr>
          <p:cNvSpPr>
            <a:spLocks noGrp="1"/>
          </p:cNvSpPr>
          <p:nvPr>
            <p:ph type="title"/>
          </p:nvPr>
        </p:nvSpPr>
        <p:spPr/>
        <p:txBody>
          <a:bodyPr/>
          <a:lstStyle/>
          <a:p>
            <a:r>
              <a:rPr lang="en-US" dirty="0"/>
              <a:t>Variants of Concern</a:t>
            </a:r>
          </a:p>
        </p:txBody>
      </p:sp>
      <p:sp>
        <p:nvSpPr>
          <p:cNvPr id="3" name="Text Placeholder 2">
            <a:extLst>
              <a:ext uri="{FF2B5EF4-FFF2-40B4-BE49-F238E27FC236}">
                <a16:creationId xmlns:a16="http://schemas.microsoft.com/office/drawing/2014/main" id="{64F03137-66EA-4D46-828E-AAA0B96EECA1}"/>
              </a:ext>
            </a:extLst>
          </p:cNvPr>
          <p:cNvSpPr>
            <a:spLocks noGrp="1"/>
          </p:cNvSpPr>
          <p:nvPr>
            <p:ph type="body" idx="1"/>
          </p:nvPr>
        </p:nvSpPr>
        <p:spPr/>
        <p:txBody>
          <a:bodyPr/>
          <a:lstStyle/>
          <a:p>
            <a:r>
              <a:rPr lang="en-US" dirty="0"/>
              <a:t>Monique Duwell, MD, MPH</a:t>
            </a:r>
            <a:br>
              <a:rPr lang="en-US" dirty="0"/>
            </a:br>
            <a:r>
              <a:rPr lang="en-US" dirty="0"/>
              <a:t>Chief, Center for Infectious Disease Surveillance and Outbreak Response </a:t>
            </a:r>
          </a:p>
        </p:txBody>
      </p:sp>
      <p:sp>
        <p:nvSpPr>
          <p:cNvPr id="4" name="Slide Number Placeholder 3">
            <a:extLst>
              <a:ext uri="{FF2B5EF4-FFF2-40B4-BE49-F238E27FC236}">
                <a16:creationId xmlns:a16="http://schemas.microsoft.com/office/drawing/2014/main" id="{4F1A8EA3-9496-4795-89DE-C17272FECE7A}"/>
              </a:ext>
            </a:extLst>
          </p:cNvPr>
          <p:cNvSpPr>
            <a:spLocks noGrp="1"/>
          </p:cNvSpPr>
          <p:nvPr>
            <p:ph type="sldNum" sz="quarter" idx="12"/>
          </p:nvPr>
        </p:nvSpPr>
        <p:spPr/>
        <p:txBody>
          <a:bodyPr/>
          <a:lstStyle/>
          <a:p>
            <a:fld id="{EB4BE1A8-99A0-BE4B-B404-CE990ED5FA0C}" type="slidenum">
              <a:rPr lang="en-US" smtClean="0"/>
              <a:t>17</a:t>
            </a:fld>
            <a:endParaRPr lang="en-US" dirty="0"/>
          </a:p>
        </p:txBody>
      </p:sp>
    </p:spTree>
    <p:extLst>
      <p:ext uri="{BB962C8B-B14F-4D97-AF65-F5344CB8AC3E}">
        <p14:creationId xmlns:p14="http://schemas.microsoft.com/office/powerpoint/2010/main" val="3844486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B4BE1A8-99A0-BE4B-B404-CE990ED5FA0C}" type="slidenum">
              <a:rPr lang="en-US" smtClean="0"/>
              <a:pPr/>
              <a:t>18</a:t>
            </a:fld>
            <a:endParaRPr lang="en-US" dirty="0"/>
          </a:p>
        </p:txBody>
      </p:sp>
      <p:sp>
        <p:nvSpPr>
          <p:cNvPr id="5" name="Text Placeholder 4"/>
          <p:cNvSpPr>
            <a:spLocks noGrp="1"/>
          </p:cNvSpPr>
          <p:nvPr>
            <p:ph type="body" sz="quarter" idx="13"/>
          </p:nvPr>
        </p:nvSpPr>
        <p:spPr/>
        <p:txBody>
          <a:bodyPr/>
          <a:lstStyle/>
          <a:p>
            <a:endParaRPr lang="en-US"/>
          </a:p>
        </p:txBody>
      </p:sp>
      <p:pic>
        <p:nvPicPr>
          <p:cNvPr id="6" name="Picture 5"/>
          <p:cNvPicPr>
            <a:picLocks noChangeAspect="1"/>
          </p:cNvPicPr>
          <p:nvPr/>
        </p:nvPicPr>
        <p:blipFill>
          <a:blip r:embed="rId2"/>
          <a:stretch>
            <a:fillRect/>
          </a:stretch>
        </p:blipFill>
        <p:spPr>
          <a:xfrm>
            <a:off x="2033536" y="426269"/>
            <a:ext cx="8124928" cy="5615759"/>
          </a:xfrm>
          <a:prstGeom prst="rect">
            <a:avLst/>
          </a:prstGeom>
        </p:spPr>
      </p:pic>
      <p:sp>
        <p:nvSpPr>
          <p:cNvPr id="7" name="TextBox 6"/>
          <p:cNvSpPr txBox="1"/>
          <p:nvPr/>
        </p:nvSpPr>
        <p:spPr>
          <a:xfrm>
            <a:off x="2699657" y="6176963"/>
            <a:ext cx="7458807" cy="923330"/>
          </a:xfrm>
          <a:prstGeom prst="rect">
            <a:avLst/>
          </a:prstGeom>
          <a:noFill/>
        </p:spPr>
        <p:txBody>
          <a:bodyPr wrap="square" rtlCol="0">
            <a:spAutoFit/>
          </a:bodyPr>
          <a:lstStyle/>
          <a:p>
            <a:r>
              <a:rPr lang="en-US" dirty="0">
                <a:hlinkClick r:id="rId3"/>
              </a:rPr>
              <a:t>https://www.cdc.gov/coronavirus/2019-ncov/cases-updates/variant-surveillance/variant-info.html</a:t>
            </a:r>
            <a:endParaRPr lang="en-US" dirty="0"/>
          </a:p>
          <a:p>
            <a:endParaRPr lang="en-US" dirty="0"/>
          </a:p>
        </p:txBody>
      </p:sp>
    </p:spTree>
    <p:extLst>
      <p:ext uri="{BB962C8B-B14F-4D97-AF65-F5344CB8AC3E}">
        <p14:creationId xmlns:p14="http://schemas.microsoft.com/office/powerpoint/2010/main" val="601760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E75F-F8C4-4C35-A476-046B07401FDF}"/>
              </a:ext>
            </a:extLst>
          </p:cNvPr>
          <p:cNvSpPr>
            <a:spLocks noGrp="1"/>
          </p:cNvSpPr>
          <p:nvPr>
            <p:ph type="title"/>
          </p:nvPr>
        </p:nvSpPr>
        <p:spPr/>
        <p:txBody>
          <a:bodyPr/>
          <a:lstStyle/>
          <a:p>
            <a:r>
              <a:rPr lang="en-US" dirty="0"/>
              <a:t>U.S.: COVID-19 Variant Cases </a:t>
            </a:r>
          </a:p>
        </p:txBody>
      </p:sp>
      <p:sp>
        <p:nvSpPr>
          <p:cNvPr id="4" name="Slide Number Placeholder 3">
            <a:extLst>
              <a:ext uri="{FF2B5EF4-FFF2-40B4-BE49-F238E27FC236}">
                <a16:creationId xmlns:a16="http://schemas.microsoft.com/office/drawing/2014/main" id="{7D81743C-87EA-4D7B-9BE8-8382F16D9B9B}"/>
              </a:ext>
            </a:extLst>
          </p:cNvPr>
          <p:cNvSpPr>
            <a:spLocks noGrp="1"/>
          </p:cNvSpPr>
          <p:nvPr>
            <p:ph type="sldNum" sz="quarter" idx="12"/>
          </p:nvPr>
        </p:nvSpPr>
        <p:spPr/>
        <p:txBody>
          <a:bodyPr/>
          <a:lstStyle/>
          <a:p>
            <a:fld id="{EB4BE1A8-99A0-BE4B-B404-CE990ED5FA0C}" type="slidenum">
              <a:rPr lang="en-US" smtClean="0"/>
              <a:pPr/>
              <a:t>19</a:t>
            </a:fld>
            <a:endParaRPr lang="en-US" dirty="0"/>
          </a:p>
        </p:txBody>
      </p:sp>
      <p:sp>
        <p:nvSpPr>
          <p:cNvPr id="9" name="Content Placeholder 2">
            <a:extLst>
              <a:ext uri="{FF2B5EF4-FFF2-40B4-BE49-F238E27FC236}">
                <a16:creationId xmlns:a16="http://schemas.microsoft.com/office/drawing/2014/main" id="{69D87196-B0E4-4582-875D-0855DAF42155}"/>
              </a:ext>
            </a:extLst>
          </p:cNvPr>
          <p:cNvSpPr txBox="1">
            <a:spLocks/>
          </p:cNvSpPr>
          <p:nvPr/>
        </p:nvSpPr>
        <p:spPr>
          <a:xfrm>
            <a:off x="2351337" y="6152496"/>
            <a:ext cx="5644929" cy="43907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hlinkClick r:id="rId3"/>
              </a:rPr>
              <a:t>https://www.cdc.gov/coronavirus/2019-ncov/transmission/variant-cases.html</a:t>
            </a:r>
            <a:r>
              <a:rPr lang="en-US" sz="1400" dirty="0"/>
              <a:t>, Accessed 2/5/21</a:t>
            </a:r>
            <a:endParaRPr lang="en-US" sz="1200" dirty="0"/>
          </a:p>
        </p:txBody>
      </p:sp>
      <p:pic>
        <p:nvPicPr>
          <p:cNvPr id="3" name="Picture 2">
            <a:extLst>
              <a:ext uri="{FF2B5EF4-FFF2-40B4-BE49-F238E27FC236}">
                <a16:creationId xmlns:a16="http://schemas.microsoft.com/office/drawing/2014/main" id="{EE22FDB9-5B6C-41ED-B113-89F6C84F71FF}"/>
              </a:ext>
            </a:extLst>
          </p:cNvPr>
          <p:cNvPicPr>
            <a:picLocks noChangeAspect="1"/>
          </p:cNvPicPr>
          <p:nvPr/>
        </p:nvPicPr>
        <p:blipFill>
          <a:blip r:embed="rId4"/>
          <a:stretch>
            <a:fillRect/>
          </a:stretch>
        </p:blipFill>
        <p:spPr>
          <a:xfrm>
            <a:off x="950162" y="1412445"/>
            <a:ext cx="5989839" cy="4740051"/>
          </a:xfrm>
          <a:prstGeom prst="rect">
            <a:avLst/>
          </a:prstGeom>
        </p:spPr>
      </p:pic>
    </p:spTree>
    <p:extLst>
      <p:ext uri="{BB962C8B-B14F-4D97-AF65-F5344CB8AC3E}">
        <p14:creationId xmlns:p14="http://schemas.microsoft.com/office/powerpoint/2010/main" val="3593509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95068D90-2223-554F-83EB-3DA22DCE44E1}"/>
              </a:ext>
            </a:extLst>
          </p:cNvPr>
          <p:cNvSpPr>
            <a:spLocks noGrp="1"/>
          </p:cNvSpPr>
          <p:nvPr>
            <p:ph type="title"/>
          </p:nvPr>
        </p:nvSpPr>
        <p:spPr/>
        <p:txBody>
          <a:bodyPr/>
          <a:lstStyle/>
          <a:p>
            <a:r>
              <a:rPr lang="en-US" dirty="0"/>
              <a:t>Call Agenda </a:t>
            </a:r>
          </a:p>
        </p:txBody>
      </p:sp>
      <p:sp>
        <p:nvSpPr>
          <p:cNvPr id="35" name="Content Placeholder 34">
            <a:extLst>
              <a:ext uri="{FF2B5EF4-FFF2-40B4-BE49-F238E27FC236}">
                <a16:creationId xmlns:a16="http://schemas.microsoft.com/office/drawing/2014/main" id="{423F0F17-B5DA-004F-8EFE-172BCD600A28}"/>
              </a:ext>
            </a:extLst>
          </p:cNvPr>
          <p:cNvSpPr>
            <a:spLocks noGrp="1"/>
          </p:cNvSpPr>
          <p:nvPr>
            <p:ph idx="1"/>
          </p:nvPr>
        </p:nvSpPr>
        <p:spPr>
          <a:xfrm>
            <a:off x="321449" y="1910227"/>
            <a:ext cx="6063198" cy="4351338"/>
          </a:xfrm>
        </p:spPr>
        <p:txBody>
          <a:bodyPr>
            <a:normAutofit/>
          </a:bodyPr>
          <a:lstStyle/>
          <a:p>
            <a:r>
              <a:rPr lang="en-US" dirty="0"/>
              <a:t>Review current situation of COVID-19</a:t>
            </a:r>
          </a:p>
          <a:p>
            <a:r>
              <a:rPr lang="en-US" dirty="0"/>
              <a:t>Influenza Updates</a:t>
            </a:r>
          </a:p>
          <a:p>
            <a:r>
              <a:rPr lang="en-US" dirty="0"/>
              <a:t>Variants of Concern</a:t>
            </a:r>
            <a:endParaRPr lang="en-US" b="1" dirty="0"/>
          </a:p>
          <a:p>
            <a:pPr marL="0" indent="0">
              <a:buNone/>
            </a:pPr>
            <a:endParaRPr lang="en-US" dirty="0"/>
          </a:p>
          <a:p>
            <a:r>
              <a:rPr lang="en-US" dirty="0"/>
              <a:t>Q and A</a:t>
            </a:r>
          </a:p>
          <a:p>
            <a:pPr marL="457200" lvl="1" indent="0">
              <a:buNone/>
            </a:pPr>
            <a:endParaRPr lang="en-US" dirty="0"/>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latin typeface="Calibri" panose="020F0502020204030204" pitchFamily="34" charset="0"/>
                <a:cs typeface="Calibri" panose="020F0502020204030204" pitchFamily="34" charset="0"/>
              </a:rPr>
              <a:pPr/>
              <a:t>2</a:t>
            </a:fld>
            <a:endParaRPr lang="en-US" dirty="0">
              <a:latin typeface="Calibri" panose="020F0502020204030204" pitchFamily="34" charset="0"/>
              <a:cs typeface="Calibri" panose="020F0502020204030204" pitchFamily="34" charset="0"/>
            </a:endParaRPr>
          </a:p>
        </p:txBody>
      </p:sp>
      <p:pic>
        <p:nvPicPr>
          <p:cNvPr id="1026" name="Picture 2" descr="https://globalbiodefense.com/wp-content/uploads/2020/02/novel-coronavirus-covid-19-sars-cov-2-1024x8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647" y="1782501"/>
            <a:ext cx="5807353" cy="49453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608968" y="1455795"/>
            <a:ext cx="3583032" cy="369332"/>
          </a:xfrm>
          <a:prstGeom prst="rect">
            <a:avLst/>
          </a:prstGeom>
        </p:spPr>
        <p:txBody>
          <a:bodyPr wrap="none">
            <a:spAutoFit/>
          </a:bodyPr>
          <a:lstStyle/>
          <a:p>
            <a:r>
              <a:rPr lang="en-US" b="1" dirty="0">
                <a:solidFill>
                  <a:srgbClr val="333333"/>
                </a:solidFill>
                <a:latin typeface="Droid Serif"/>
              </a:rPr>
              <a:t>Picture Courtesy of NIAID-RML</a:t>
            </a:r>
            <a:endParaRPr lang="en-US" dirty="0"/>
          </a:p>
        </p:txBody>
      </p:sp>
    </p:spTree>
    <p:extLst>
      <p:ext uri="{BB962C8B-B14F-4D97-AF65-F5344CB8AC3E}">
        <p14:creationId xmlns:p14="http://schemas.microsoft.com/office/powerpoint/2010/main" val="1685412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E75F-F8C4-4C35-A476-046B07401FDF}"/>
              </a:ext>
            </a:extLst>
          </p:cNvPr>
          <p:cNvSpPr>
            <a:spLocks noGrp="1"/>
          </p:cNvSpPr>
          <p:nvPr>
            <p:ph type="title"/>
          </p:nvPr>
        </p:nvSpPr>
        <p:spPr>
          <a:xfrm>
            <a:off x="2124891" y="180122"/>
            <a:ext cx="7886700" cy="1325563"/>
          </a:xfrm>
        </p:spPr>
        <p:txBody>
          <a:bodyPr>
            <a:normAutofit/>
          </a:bodyPr>
          <a:lstStyle/>
          <a:p>
            <a:r>
              <a:rPr lang="en-US" dirty="0"/>
              <a:t>B.1.351 (“South African Variant”) Detected in MD and SC</a:t>
            </a:r>
          </a:p>
        </p:txBody>
      </p:sp>
      <p:sp>
        <p:nvSpPr>
          <p:cNvPr id="3" name="Content Placeholder 2"/>
          <p:cNvSpPr>
            <a:spLocks noGrp="1"/>
          </p:cNvSpPr>
          <p:nvPr>
            <p:ph idx="1"/>
          </p:nvPr>
        </p:nvSpPr>
        <p:spPr/>
        <p:txBody>
          <a:bodyPr/>
          <a:lstStyle/>
          <a:p>
            <a:r>
              <a:rPr lang="en-US" dirty="0"/>
              <a:t>January 28: South Carolina announced detection of two cases of B.1.351</a:t>
            </a:r>
          </a:p>
          <a:p>
            <a:pPr marL="685800" lvl="2">
              <a:spcBef>
                <a:spcPts val="1000"/>
              </a:spcBef>
            </a:pPr>
            <a:r>
              <a:rPr lang="en-US" dirty="0"/>
              <a:t>“no known travel history and no connection between these two cases”</a:t>
            </a:r>
          </a:p>
          <a:p>
            <a:r>
              <a:rPr lang="en-US" dirty="0"/>
              <a:t>January 30: Maryland announced detection of one case of B.1.351</a:t>
            </a:r>
          </a:p>
          <a:p>
            <a:pPr lvl="1"/>
            <a:r>
              <a:rPr lang="en-US" dirty="0"/>
              <a:t>“an adult living in the Baltimore metro region”</a:t>
            </a:r>
          </a:p>
          <a:p>
            <a:pPr lvl="1"/>
            <a:r>
              <a:rPr lang="en-US" dirty="0"/>
              <a:t>“The individual has not traveled internationally, making community transmission likely.”</a:t>
            </a:r>
          </a:p>
        </p:txBody>
      </p:sp>
      <p:sp>
        <p:nvSpPr>
          <p:cNvPr id="4" name="Slide Number Placeholder 3">
            <a:extLst>
              <a:ext uri="{FF2B5EF4-FFF2-40B4-BE49-F238E27FC236}">
                <a16:creationId xmlns:a16="http://schemas.microsoft.com/office/drawing/2014/main" id="{7D81743C-87EA-4D7B-9BE8-8382F16D9B9B}"/>
              </a:ext>
            </a:extLst>
          </p:cNvPr>
          <p:cNvSpPr>
            <a:spLocks noGrp="1"/>
          </p:cNvSpPr>
          <p:nvPr>
            <p:ph type="sldNum" sz="quarter" idx="12"/>
          </p:nvPr>
        </p:nvSpPr>
        <p:spPr/>
        <p:txBody>
          <a:bodyPr/>
          <a:lstStyle/>
          <a:p>
            <a:fld id="{EB4BE1A8-99A0-BE4B-B404-CE990ED5FA0C}" type="slidenum">
              <a:rPr lang="en-US" smtClean="0"/>
              <a:pPr/>
              <a:t>20</a:t>
            </a:fld>
            <a:endParaRPr lang="en-US" dirty="0"/>
          </a:p>
        </p:txBody>
      </p:sp>
      <p:sp>
        <p:nvSpPr>
          <p:cNvPr id="6" name="Text Placeholder 5"/>
          <p:cNvSpPr>
            <a:spLocks noGrp="1"/>
          </p:cNvSpPr>
          <p:nvPr>
            <p:ph type="body" sz="quarter" idx="13"/>
          </p:nvPr>
        </p:nvSpPr>
        <p:spPr/>
        <p:txBody>
          <a:bodyPr/>
          <a:lstStyle/>
          <a:p>
            <a:endParaRPr lang="en-US" dirty="0"/>
          </a:p>
        </p:txBody>
      </p:sp>
      <p:sp>
        <p:nvSpPr>
          <p:cNvPr id="9" name="Content Placeholder 2">
            <a:extLst>
              <a:ext uri="{FF2B5EF4-FFF2-40B4-BE49-F238E27FC236}">
                <a16:creationId xmlns:a16="http://schemas.microsoft.com/office/drawing/2014/main" id="{69D87196-B0E4-4582-875D-0855DAF42155}"/>
              </a:ext>
            </a:extLst>
          </p:cNvPr>
          <p:cNvSpPr txBox="1">
            <a:spLocks/>
          </p:cNvSpPr>
          <p:nvPr/>
        </p:nvSpPr>
        <p:spPr>
          <a:xfrm>
            <a:off x="2152651" y="5758608"/>
            <a:ext cx="5644929" cy="75901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hlinkClick r:id="rId3"/>
              </a:rPr>
              <a:t>https://scdhec.gov/news-releases/south-carolina-public-health-officials-detect-nations-first-known-cases-covid-19</a:t>
            </a:r>
            <a:endParaRPr lang="en-US" sz="1400" dirty="0"/>
          </a:p>
          <a:p>
            <a:pPr marL="0" indent="0">
              <a:buNone/>
            </a:pPr>
            <a:r>
              <a:rPr lang="en-US" sz="1400" dirty="0">
                <a:hlinkClick r:id="rId4"/>
              </a:rPr>
              <a:t>https://governor.maryland.gov/2021/01/30/governor-hogan-announces-south-african-covid-19-variant-identified-in-maryland/</a:t>
            </a:r>
            <a:endParaRPr lang="en-US" sz="1400" dirty="0"/>
          </a:p>
          <a:p>
            <a:pPr marL="0" indent="0">
              <a:buNone/>
            </a:pPr>
            <a:endParaRPr lang="en-US" sz="1200" dirty="0"/>
          </a:p>
        </p:txBody>
      </p:sp>
    </p:spTree>
    <p:extLst>
      <p:ext uri="{BB962C8B-B14F-4D97-AF65-F5344CB8AC3E}">
        <p14:creationId xmlns:p14="http://schemas.microsoft.com/office/powerpoint/2010/main" val="11112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B.1.1.7 </a:t>
            </a:r>
          </a:p>
        </p:txBody>
      </p:sp>
      <p:sp>
        <p:nvSpPr>
          <p:cNvPr id="3" name="Content Placeholder 2"/>
          <p:cNvSpPr>
            <a:spLocks noGrp="1"/>
          </p:cNvSpPr>
          <p:nvPr>
            <p:ph idx="1"/>
          </p:nvPr>
        </p:nvSpPr>
        <p:spPr/>
        <p:txBody>
          <a:bodyPr>
            <a:normAutofit/>
          </a:bodyPr>
          <a:lstStyle/>
          <a:p>
            <a:pPr marL="0" indent="0">
              <a:buNone/>
            </a:pPr>
            <a:r>
              <a:rPr lang="en-US" dirty="0"/>
              <a:t>CDC: “In January 2021, scientists from UK reported evidence</a:t>
            </a:r>
            <a:r>
              <a:rPr lang="en-US" baseline="30000" dirty="0"/>
              <a:t> </a:t>
            </a:r>
            <a:r>
              <a:rPr lang="en-US" dirty="0"/>
              <a:t>that suggests the B.1.1.7 variant may be associated with an increased risk of death compared with other variants. </a:t>
            </a:r>
            <a:r>
              <a:rPr lang="en-US" b="1" dirty="0"/>
              <a:t>More studies are needed to confirm this finding.</a:t>
            </a:r>
            <a:r>
              <a:rPr lang="en-US" dirty="0"/>
              <a:t>”</a:t>
            </a:r>
            <a:br>
              <a:rPr lang="en-US" dirty="0"/>
            </a:br>
            <a:br>
              <a:rPr lang="en-US" dirty="0"/>
            </a:br>
            <a:r>
              <a:rPr lang="en-US" sz="1800" dirty="0">
                <a:hlinkClick r:id="rId2"/>
              </a:rPr>
              <a:t>https://www.cdc.gov/coronavirus/2019-ncov/more/science-and-research/scientific-brief-emerging-variants.html</a:t>
            </a:r>
            <a:br>
              <a:rPr lang="en-US" sz="1800" dirty="0"/>
            </a:br>
            <a:br>
              <a:rPr lang="en-US" sz="1800" dirty="0"/>
            </a:br>
            <a:r>
              <a:rPr lang="en-US" sz="1800" dirty="0" err="1"/>
              <a:t>Horby</a:t>
            </a:r>
            <a:r>
              <a:rPr lang="en-US" sz="1800" dirty="0"/>
              <a:t> P, Huntley C, Davies N, et al. </a:t>
            </a:r>
            <a:r>
              <a:rPr lang="en-US" sz="1800" dirty="0">
                <a:hlinkClick r:id="rId3"/>
              </a:rPr>
              <a:t>NERVTAG note on B.1.1.7 severity</a:t>
            </a:r>
            <a:r>
              <a:rPr lang="en-US" sz="1800" dirty="0"/>
              <a:t>. SAGE meeting report. January 21, 2021.</a:t>
            </a:r>
          </a:p>
          <a:p>
            <a:endParaRPr lang="en-US" dirty="0"/>
          </a:p>
        </p:txBody>
      </p:sp>
      <p:sp>
        <p:nvSpPr>
          <p:cNvPr id="4" name="Slide Number Placeholder 3"/>
          <p:cNvSpPr>
            <a:spLocks noGrp="1"/>
          </p:cNvSpPr>
          <p:nvPr>
            <p:ph type="sldNum" sz="quarter" idx="12"/>
          </p:nvPr>
        </p:nvSpPr>
        <p:spPr/>
        <p:txBody>
          <a:bodyPr/>
          <a:lstStyle/>
          <a:p>
            <a:fld id="{EB4BE1A8-99A0-BE4B-B404-CE990ED5FA0C}" type="slidenum">
              <a:rPr lang="en-US" smtClean="0"/>
              <a:pPr/>
              <a:t>21</a:t>
            </a:fld>
            <a:endParaRPr lang="en-US" dirty="0"/>
          </a:p>
        </p:txBody>
      </p:sp>
      <p:sp>
        <p:nvSpPr>
          <p:cNvPr id="5" name="Text Placeholder 4"/>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4117142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B.1.351</a:t>
            </a:r>
          </a:p>
        </p:txBody>
      </p:sp>
      <p:sp>
        <p:nvSpPr>
          <p:cNvPr id="3" name="Content Placeholder 2"/>
          <p:cNvSpPr>
            <a:spLocks noGrp="1"/>
          </p:cNvSpPr>
          <p:nvPr>
            <p:ph idx="1"/>
          </p:nvPr>
        </p:nvSpPr>
        <p:spPr/>
        <p:txBody>
          <a:bodyPr>
            <a:normAutofit/>
          </a:bodyPr>
          <a:lstStyle/>
          <a:p>
            <a:pPr marL="0" indent="0">
              <a:buNone/>
            </a:pPr>
            <a:r>
              <a:rPr lang="en-US" dirty="0"/>
              <a:t>CDC: “Preliminary evidence from non-peer-reviewed publications suggests that the </a:t>
            </a:r>
            <a:r>
              <a:rPr lang="en-US" dirty="0" err="1"/>
              <a:t>Moderna</a:t>
            </a:r>
            <a:r>
              <a:rPr lang="en-US" dirty="0"/>
              <a:t> mRNA-1273 vaccine currently used in the US may be less effective against this variant [B.1.351].”</a:t>
            </a:r>
          </a:p>
          <a:p>
            <a:pPr marL="0" indent="0">
              <a:buNone/>
            </a:pPr>
            <a:endParaRPr lang="en-US" dirty="0">
              <a:hlinkClick r:id="rId2"/>
            </a:endParaRPr>
          </a:p>
          <a:p>
            <a:pPr marL="0" indent="0">
              <a:buNone/>
            </a:pPr>
            <a:r>
              <a:rPr lang="en-US" sz="1800" dirty="0">
                <a:hlinkClick r:id="rId2"/>
              </a:rPr>
              <a:t>https://www.cdc.gov/coronavirus/2019-ncov/cases-updates/variant-surveillance/variant-info.html</a:t>
            </a:r>
            <a:br>
              <a:rPr lang="en-US" sz="1800" dirty="0">
                <a:hlinkClick r:id="rId2"/>
              </a:rPr>
            </a:br>
            <a:endParaRPr lang="en-US" sz="1800" dirty="0">
              <a:hlinkClick r:id="rId2"/>
            </a:endParaRPr>
          </a:p>
          <a:p>
            <a:pPr marL="0" indent="0">
              <a:buNone/>
            </a:pPr>
            <a:r>
              <a:rPr lang="en-US" sz="1800" dirty="0"/>
              <a:t>Wu K, Werner AP, </a:t>
            </a:r>
            <a:r>
              <a:rPr lang="en-US" sz="1800" dirty="0" err="1"/>
              <a:t>Moliva</a:t>
            </a:r>
            <a:r>
              <a:rPr lang="en-US" sz="1800" dirty="0"/>
              <a:t> JI, et al. MRNA-1273 vaccine induces neutralizing antibodies against spike mutants from global SARS-CoV-2 variants. </a:t>
            </a:r>
            <a:r>
              <a:rPr lang="en-US" sz="1800" dirty="0" err="1"/>
              <a:t>BioRxiv</a:t>
            </a:r>
            <a:r>
              <a:rPr lang="en-US" sz="1800" dirty="0"/>
              <a:t> 2021. </a:t>
            </a:r>
            <a:r>
              <a:rPr lang="en-US" sz="1800" dirty="0" err="1"/>
              <a:t>doi</a:t>
            </a:r>
            <a:r>
              <a:rPr lang="en-US" sz="1800" dirty="0"/>
              <a:t>: </a:t>
            </a:r>
            <a:r>
              <a:rPr lang="en-US" sz="1800" u="sng" dirty="0"/>
              <a:t>https://doi.org/10.1101/2021.01.25.427948</a:t>
            </a:r>
            <a:endParaRPr lang="en-US" sz="1800" dirty="0"/>
          </a:p>
          <a:p>
            <a:pPr marL="0" indent="0">
              <a:buNone/>
            </a:pPr>
            <a:endParaRPr lang="en-US" sz="2400" dirty="0"/>
          </a:p>
          <a:p>
            <a:endParaRPr lang="en-US" dirty="0"/>
          </a:p>
        </p:txBody>
      </p:sp>
      <p:sp>
        <p:nvSpPr>
          <p:cNvPr id="4" name="Slide Number Placeholder 3"/>
          <p:cNvSpPr>
            <a:spLocks noGrp="1"/>
          </p:cNvSpPr>
          <p:nvPr>
            <p:ph type="sldNum" sz="quarter" idx="12"/>
          </p:nvPr>
        </p:nvSpPr>
        <p:spPr/>
        <p:txBody>
          <a:bodyPr/>
          <a:lstStyle/>
          <a:p>
            <a:fld id="{EB4BE1A8-99A0-BE4B-B404-CE990ED5FA0C}" type="slidenum">
              <a:rPr lang="en-US" smtClean="0"/>
              <a:pPr/>
              <a:t>22</a:t>
            </a:fld>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522520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260624"/>
            <a:ext cx="7886700" cy="1325563"/>
          </a:xfrm>
        </p:spPr>
        <p:txBody>
          <a:bodyPr>
            <a:normAutofit/>
          </a:bodyPr>
          <a:lstStyle/>
          <a:p>
            <a:r>
              <a:rPr lang="en-US" sz="3600" dirty="0"/>
              <a:t>MDH Clinician Letter (2/2/21): Variant Virus Surveillance</a:t>
            </a:r>
          </a:p>
        </p:txBody>
      </p:sp>
      <p:sp>
        <p:nvSpPr>
          <p:cNvPr id="3" name="Content Placeholder 2"/>
          <p:cNvSpPr>
            <a:spLocks noGrp="1"/>
          </p:cNvSpPr>
          <p:nvPr>
            <p:ph idx="1"/>
          </p:nvPr>
        </p:nvSpPr>
        <p:spPr/>
        <p:txBody>
          <a:bodyPr>
            <a:normAutofit fontScale="85000" lnSpcReduction="10000"/>
          </a:bodyPr>
          <a:lstStyle/>
          <a:p>
            <a:r>
              <a:rPr lang="en-US" dirty="0"/>
              <a:t>As part of COVID-19 variant virus surveillance efforts, MDH requests that clinicians report COVID-19 cases among any of the following groups: </a:t>
            </a:r>
          </a:p>
          <a:p>
            <a:pPr lvl="1"/>
            <a:r>
              <a:rPr lang="en-US" b="1" dirty="0"/>
              <a:t>Individuals who first test positive for COVID-19 after receiving COVID-19 vaccination</a:t>
            </a:r>
            <a:r>
              <a:rPr lang="en-US" dirty="0"/>
              <a:t> (either one or two doses)</a:t>
            </a:r>
          </a:p>
          <a:p>
            <a:pPr marL="457200" lvl="1" indent="0">
              <a:buNone/>
            </a:pPr>
            <a:endParaRPr lang="en-US" sz="1400" dirty="0"/>
          </a:p>
          <a:p>
            <a:pPr lvl="1"/>
            <a:r>
              <a:rPr lang="en-US" b="1" dirty="0"/>
              <a:t>Severely immunocompromised individuals with prolonged COVID-19 infection</a:t>
            </a:r>
          </a:p>
          <a:p>
            <a:pPr marL="457200" lvl="1" indent="0">
              <a:buNone/>
            </a:pPr>
            <a:endParaRPr lang="en-US" sz="1400" dirty="0"/>
          </a:p>
          <a:p>
            <a:pPr lvl="1"/>
            <a:r>
              <a:rPr lang="en-US" b="1" dirty="0"/>
              <a:t>Individuals suspected of reinfection</a:t>
            </a:r>
            <a:r>
              <a:rPr lang="en-US" dirty="0"/>
              <a:t> – specifically, </a:t>
            </a:r>
            <a:r>
              <a:rPr lang="en-US" u="sng" dirty="0"/>
              <a:t>symptomatic</a:t>
            </a:r>
            <a:r>
              <a:rPr lang="en-US" dirty="0"/>
              <a:t> individuals who test PCR positive for SARS-CoV-2 more than 90 days after an initial infection from which they clinically recovered</a:t>
            </a:r>
          </a:p>
          <a:p>
            <a:pPr marL="457200" lvl="1" indent="0">
              <a:buNone/>
            </a:pPr>
            <a:endParaRPr lang="en-US" sz="1400" dirty="0"/>
          </a:p>
          <a:p>
            <a:pPr lvl="1"/>
            <a:r>
              <a:rPr lang="en-US" b="1" dirty="0"/>
              <a:t>Individuals with recent international travel (travel in the 14 days prior to symptom onset)</a:t>
            </a:r>
          </a:p>
          <a:p>
            <a:pPr marL="457200" lvl="1" indent="0">
              <a:buNone/>
            </a:pPr>
            <a:endParaRPr lang="en-US" sz="1400" dirty="0"/>
          </a:p>
          <a:p>
            <a:pPr lvl="1"/>
            <a:r>
              <a:rPr lang="en-US" b="1" dirty="0"/>
              <a:t>Any other individuals for whom you have clinical suspicion of infection with a possible variant (e.g., unusual clinical manifestation, etc.)</a:t>
            </a:r>
            <a:endParaRPr lang="en-US" dirty="0"/>
          </a:p>
        </p:txBody>
      </p:sp>
      <p:sp>
        <p:nvSpPr>
          <p:cNvPr id="4" name="Slide Number Placeholder 3"/>
          <p:cNvSpPr>
            <a:spLocks noGrp="1"/>
          </p:cNvSpPr>
          <p:nvPr>
            <p:ph type="sldNum" sz="quarter" idx="12"/>
          </p:nvPr>
        </p:nvSpPr>
        <p:spPr/>
        <p:txBody>
          <a:bodyPr/>
          <a:lstStyle/>
          <a:p>
            <a:fld id="{EB4BE1A8-99A0-BE4B-B404-CE990ED5FA0C}" type="slidenum">
              <a:rPr lang="en-US" smtClean="0"/>
              <a:pPr/>
              <a:t>23</a:t>
            </a:fld>
            <a:endParaRPr lang="en-US" dirty="0"/>
          </a:p>
        </p:txBody>
      </p:sp>
      <p:sp>
        <p:nvSpPr>
          <p:cNvPr id="5" name="Text Placeholder 4"/>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3499518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28842"/>
            <a:ext cx="7886700" cy="1325563"/>
          </a:xfrm>
        </p:spPr>
        <p:txBody>
          <a:bodyPr>
            <a:normAutofit/>
          </a:bodyPr>
          <a:lstStyle/>
          <a:p>
            <a:r>
              <a:rPr lang="en-US" sz="3600" dirty="0"/>
              <a:t>Clinician Letter and HO Memo (2/2/21): Variant Virus Surveillance</a:t>
            </a:r>
          </a:p>
        </p:txBody>
      </p:sp>
      <p:sp>
        <p:nvSpPr>
          <p:cNvPr id="3" name="Content Placeholder 2"/>
          <p:cNvSpPr>
            <a:spLocks noGrp="1"/>
          </p:cNvSpPr>
          <p:nvPr>
            <p:ph idx="1"/>
          </p:nvPr>
        </p:nvSpPr>
        <p:spPr>
          <a:xfrm>
            <a:off x="2152650" y="1801157"/>
            <a:ext cx="7886700" cy="4351338"/>
          </a:xfrm>
        </p:spPr>
        <p:txBody>
          <a:bodyPr>
            <a:normAutofit/>
          </a:bodyPr>
          <a:lstStyle/>
          <a:p>
            <a:r>
              <a:rPr lang="en-US" dirty="0"/>
              <a:t>If COVID-19 cases in people in any of these groups are identified to be considered for sequencing prioritization:</a:t>
            </a:r>
          </a:p>
          <a:p>
            <a:pPr lvl="1"/>
            <a:r>
              <a:rPr lang="en-US" b="1" dirty="0"/>
              <a:t>If possible, contact the testing laboratory to ensure the original specimen is not discarded</a:t>
            </a:r>
            <a:br>
              <a:rPr lang="en-US" dirty="0"/>
            </a:br>
            <a:endParaRPr lang="en-US" dirty="0"/>
          </a:p>
          <a:p>
            <a:pPr lvl="1"/>
            <a:r>
              <a:rPr lang="en-US" b="1" dirty="0"/>
              <a:t>Complete and submit case information securely online at: </a:t>
            </a:r>
            <a:r>
              <a:rPr lang="en-US" u="sng" dirty="0">
                <a:hlinkClick r:id="rId2"/>
              </a:rPr>
              <a:t>https://redcap.link/qx8ieby3</a:t>
            </a:r>
            <a:endParaRPr lang="en-US" dirty="0"/>
          </a:p>
          <a:p>
            <a:pPr marL="0" indent="0">
              <a:buNone/>
            </a:pPr>
            <a:endParaRPr lang="en-US" dirty="0"/>
          </a:p>
          <a:p>
            <a:pPr marL="228600" lvl="1">
              <a:spcBef>
                <a:spcPts val="1000"/>
              </a:spcBef>
            </a:pPr>
            <a:r>
              <a:rPr lang="en-US" dirty="0"/>
              <a:t>Questions should be directed to: </a:t>
            </a:r>
            <a:r>
              <a:rPr lang="en-US" u="sng" dirty="0">
                <a:hlinkClick r:id="rId3"/>
              </a:rPr>
              <a:t>mdh.COVIDsequencing@maryland.gov</a:t>
            </a:r>
            <a:endParaRPr lang="en-US" u="sng" dirty="0"/>
          </a:p>
          <a:p>
            <a:pPr marL="0" indent="0">
              <a:buNone/>
            </a:pPr>
            <a:endParaRPr lang="en-US" dirty="0"/>
          </a:p>
        </p:txBody>
      </p:sp>
      <p:sp>
        <p:nvSpPr>
          <p:cNvPr id="4" name="Slide Number Placeholder 3"/>
          <p:cNvSpPr>
            <a:spLocks noGrp="1"/>
          </p:cNvSpPr>
          <p:nvPr>
            <p:ph type="sldNum" sz="quarter" idx="12"/>
          </p:nvPr>
        </p:nvSpPr>
        <p:spPr/>
        <p:txBody>
          <a:bodyPr/>
          <a:lstStyle/>
          <a:p>
            <a:fld id="{EB4BE1A8-99A0-BE4B-B404-CE990ED5FA0C}" type="slidenum">
              <a:rPr lang="en-US" smtClean="0"/>
              <a:pPr/>
              <a:t>24</a:t>
            </a:fld>
            <a:endParaRPr lang="en-US" dirty="0"/>
          </a:p>
        </p:txBody>
      </p:sp>
      <p:sp>
        <p:nvSpPr>
          <p:cNvPr id="5" name="Text Placeholder 4"/>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3144883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Slide Number Placeholder 3"/>
          <p:cNvSpPr>
            <a:spLocks noGrp="1"/>
          </p:cNvSpPr>
          <p:nvPr>
            <p:ph type="sldNum" sz="quarter" idx="12"/>
          </p:nvPr>
        </p:nvSpPr>
        <p:spPr/>
        <p:txBody>
          <a:bodyPr/>
          <a:lstStyle/>
          <a:p>
            <a:fld id="{D275CE6D-5C38-C543-B8AD-F8110668FDF9}" type="slidenum">
              <a:rPr lang="en-US" smtClean="0"/>
              <a:pPr/>
              <a:t>25</a:t>
            </a:fld>
            <a:endParaRPr lang="en-US" dirty="0"/>
          </a:p>
        </p:txBody>
      </p:sp>
      <p:sp>
        <p:nvSpPr>
          <p:cNvPr id="3" name="TextBox 2">
            <a:extLst>
              <a:ext uri="{FF2B5EF4-FFF2-40B4-BE49-F238E27FC236}">
                <a16:creationId xmlns:a16="http://schemas.microsoft.com/office/drawing/2014/main" id="{108BB4C3-FC6C-4B0E-A586-0CB80AEB9EA8}"/>
              </a:ext>
            </a:extLst>
          </p:cNvPr>
          <p:cNvSpPr txBox="1"/>
          <p:nvPr/>
        </p:nvSpPr>
        <p:spPr>
          <a:xfrm>
            <a:off x="867715" y="5777083"/>
            <a:ext cx="11083313" cy="584775"/>
          </a:xfrm>
          <a:prstGeom prst="rect">
            <a:avLst/>
          </a:prstGeom>
          <a:noFill/>
        </p:spPr>
        <p:txBody>
          <a:bodyPr wrap="square" rtlCol="0">
            <a:spAutoFit/>
          </a:bodyPr>
          <a:lstStyle/>
          <a:p>
            <a:r>
              <a:rPr lang="en-US" sz="3200" dirty="0"/>
              <a:t>Email : mdh.ipcovid@Maryland.gov </a:t>
            </a:r>
          </a:p>
        </p:txBody>
      </p:sp>
    </p:spTree>
    <p:extLst>
      <p:ext uri="{BB962C8B-B14F-4D97-AF65-F5344CB8AC3E}">
        <p14:creationId xmlns:p14="http://schemas.microsoft.com/office/powerpoint/2010/main" val="448033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95068D90-2223-554F-83EB-3DA22DCE44E1}"/>
              </a:ext>
            </a:extLst>
          </p:cNvPr>
          <p:cNvSpPr>
            <a:spLocks noGrp="1"/>
          </p:cNvSpPr>
          <p:nvPr>
            <p:ph type="title"/>
          </p:nvPr>
        </p:nvSpPr>
        <p:spPr>
          <a:xfrm>
            <a:off x="537185" y="158371"/>
            <a:ext cx="8868071" cy="1681315"/>
          </a:xfrm>
        </p:spPr>
        <p:txBody>
          <a:bodyPr/>
          <a:lstStyle/>
          <a:p>
            <a:r>
              <a:rPr lang="en-US" dirty="0"/>
              <a:t>COVID-19 Global Situation Summary</a:t>
            </a:r>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latin typeface="Calibri" panose="020F0502020204030204" pitchFamily="34" charset="0"/>
                <a:cs typeface="Calibri" panose="020F0502020204030204" pitchFamily="34" charset="0"/>
              </a:rPr>
              <a:pPr/>
              <a:t>3</a:t>
            </a:fld>
            <a:endParaRPr lang="en-US"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5F27E944-CBF5-42E7-B818-B018E37531B6}"/>
              </a:ext>
            </a:extLst>
          </p:cNvPr>
          <p:cNvSpPr txBox="1"/>
          <p:nvPr/>
        </p:nvSpPr>
        <p:spPr>
          <a:xfrm>
            <a:off x="133466" y="6493433"/>
            <a:ext cx="10963859" cy="369332"/>
          </a:xfrm>
          <a:prstGeom prst="rect">
            <a:avLst/>
          </a:prstGeom>
          <a:noFill/>
        </p:spPr>
        <p:txBody>
          <a:bodyPr wrap="square" rtlCol="0">
            <a:spAutoFit/>
          </a:bodyPr>
          <a:lstStyle/>
          <a:p>
            <a:r>
              <a:rPr lang="en-US" dirty="0"/>
              <a:t>https://gisanddata.maps.arcgis.com/apps/opsdashboard/index.html#/bda7594740fd40299423467b48e9ecf6</a:t>
            </a:r>
          </a:p>
        </p:txBody>
      </p:sp>
      <p:pic>
        <p:nvPicPr>
          <p:cNvPr id="5" name="Picture 4">
            <a:extLst>
              <a:ext uri="{FF2B5EF4-FFF2-40B4-BE49-F238E27FC236}">
                <a16:creationId xmlns:a16="http://schemas.microsoft.com/office/drawing/2014/main" id="{96D58476-E251-496F-8AF0-00BC38AAD2E5}"/>
              </a:ext>
            </a:extLst>
          </p:cNvPr>
          <p:cNvPicPr>
            <a:picLocks noChangeAspect="1"/>
          </p:cNvPicPr>
          <p:nvPr/>
        </p:nvPicPr>
        <p:blipFill>
          <a:blip r:embed="rId3"/>
          <a:stretch>
            <a:fillRect/>
          </a:stretch>
        </p:blipFill>
        <p:spPr>
          <a:xfrm>
            <a:off x="405538" y="1383229"/>
            <a:ext cx="10691787" cy="5052498"/>
          </a:xfrm>
          <a:prstGeom prst="rect">
            <a:avLst/>
          </a:prstGeom>
        </p:spPr>
      </p:pic>
    </p:spTree>
    <p:extLst>
      <p:ext uri="{BB962C8B-B14F-4D97-AF65-F5344CB8AC3E}">
        <p14:creationId xmlns:p14="http://schemas.microsoft.com/office/powerpoint/2010/main" val="2802734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 Case Counts and Rates</a:t>
            </a:r>
          </a:p>
        </p:txBody>
      </p:sp>
      <p:sp>
        <p:nvSpPr>
          <p:cNvPr id="4" name="Slide Number Placeholder 3"/>
          <p:cNvSpPr>
            <a:spLocks noGrp="1"/>
          </p:cNvSpPr>
          <p:nvPr>
            <p:ph type="sldNum" sz="quarter" idx="12"/>
          </p:nvPr>
        </p:nvSpPr>
        <p:spPr/>
        <p:txBody>
          <a:bodyPr/>
          <a:lstStyle/>
          <a:p>
            <a:fld id="{EB4BE1A8-99A0-BE4B-B404-CE990ED5FA0C}" type="slidenum">
              <a:rPr lang="en-US" smtClean="0"/>
              <a:pPr/>
              <a:t>4</a:t>
            </a:fld>
            <a:endParaRPr lang="en-US" dirty="0"/>
          </a:p>
        </p:txBody>
      </p:sp>
      <p:sp>
        <p:nvSpPr>
          <p:cNvPr id="7" name="TextBox 6">
            <a:extLst>
              <a:ext uri="{FF2B5EF4-FFF2-40B4-BE49-F238E27FC236}">
                <a16:creationId xmlns:a16="http://schemas.microsoft.com/office/drawing/2014/main" id="{3F32CC44-1754-455F-BF7A-CA6C9D23B48E}"/>
              </a:ext>
            </a:extLst>
          </p:cNvPr>
          <p:cNvSpPr txBox="1"/>
          <p:nvPr/>
        </p:nvSpPr>
        <p:spPr>
          <a:xfrm>
            <a:off x="1426029" y="5323749"/>
            <a:ext cx="6106289" cy="923330"/>
          </a:xfrm>
          <a:prstGeom prst="rect">
            <a:avLst/>
          </a:prstGeom>
          <a:noFill/>
        </p:spPr>
        <p:txBody>
          <a:bodyPr wrap="square" rtlCol="0">
            <a:spAutoFit/>
          </a:bodyPr>
          <a:lstStyle/>
          <a:p>
            <a:endParaRPr lang="en-US" dirty="0">
              <a:solidFill>
                <a:srgbClr val="0563C1"/>
              </a:solidFill>
              <a:hlinkClick r:id="rId3">
                <a:extLst>
                  <a:ext uri="{A12FA001-AC4F-418D-AE19-62706E023703}">
                    <ahyp:hlinkClr xmlns:ahyp="http://schemas.microsoft.com/office/drawing/2018/hyperlinkcolor" val="tx"/>
                  </a:ext>
                </a:extLst>
              </a:hlinkClick>
            </a:endParaRPr>
          </a:p>
          <a:p>
            <a:r>
              <a:rPr lang="en-US" dirty="0">
                <a:solidFill>
                  <a:srgbClr val="0563C1"/>
                </a:solidFill>
                <a:hlinkClick r:id="rId3">
                  <a:extLst>
                    <a:ext uri="{A12FA001-AC4F-418D-AE19-62706E023703}">
                      <ahyp:hlinkClr xmlns:ahyp="http://schemas.microsoft.com/office/drawing/2018/hyperlinkcolor" val="tx"/>
                    </a:ext>
                  </a:extLst>
                </a:hlinkClick>
              </a:rPr>
              <a:t>https://www.cdc.gov/coronavirus/2019-ncov/cases-updates/cases-in-us.html</a:t>
            </a:r>
            <a:r>
              <a:rPr lang="en-US" dirty="0"/>
              <a:t>   Accessed 2/5/2021</a:t>
            </a:r>
          </a:p>
        </p:txBody>
      </p:sp>
      <p:pic>
        <p:nvPicPr>
          <p:cNvPr id="3" name="Picture 2">
            <a:extLst>
              <a:ext uri="{FF2B5EF4-FFF2-40B4-BE49-F238E27FC236}">
                <a16:creationId xmlns:a16="http://schemas.microsoft.com/office/drawing/2014/main" id="{407A03E0-E887-4D71-B32A-DCBC56F1E404}"/>
              </a:ext>
            </a:extLst>
          </p:cNvPr>
          <p:cNvPicPr>
            <a:picLocks noChangeAspect="1"/>
          </p:cNvPicPr>
          <p:nvPr/>
        </p:nvPicPr>
        <p:blipFill>
          <a:blip r:embed="rId4"/>
          <a:stretch>
            <a:fillRect/>
          </a:stretch>
        </p:blipFill>
        <p:spPr>
          <a:xfrm>
            <a:off x="808855" y="1757364"/>
            <a:ext cx="11401633" cy="3354963"/>
          </a:xfrm>
          <a:prstGeom prst="rect">
            <a:avLst/>
          </a:prstGeom>
        </p:spPr>
      </p:pic>
    </p:spTree>
    <p:extLst>
      <p:ext uri="{BB962C8B-B14F-4D97-AF65-F5344CB8AC3E}">
        <p14:creationId xmlns:p14="http://schemas.microsoft.com/office/powerpoint/2010/main" val="4231298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DC6B0-9A80-4C83-941D-5B77B6AAB684}"/>
              </a:ext>
            </a:extLst>
          </p:cNvPr>
          <p:cNvSpPr>
            <a:spLocks noGrp="1"/>
          </p:cNvSpPr>
          <p:nvPr>
            <p:ph type="title"/>
          </p:nvPr>
        </p:nvSpPr>
        <p:spPr/>
        <p:txBody>
          <a:bodyPr>
            <a:normAutofit fontScale="90000"/>
          </a:bodyPr>
          <a:lstStyle/>
          <a:p>
            <a:r>
              <a:rPr lang="en-US" dirty="0"/>
              <a:t>Number of Cases Reported in the USA, by Day</a:t>
            </a:r>
          </a:p>
        </p:txBody>
      </p:sp>
      <p:sp>
        <p:nvSpPr>
          <p:cNvPr id="4" name="Slide Number Placeholder 3">
            <a:extLst>
              <a:ext uri="{FF2B5EF4-FFF2-40B4-BE49-F238E27FC236}">
                <a16:creationId xmlns:a16="http://schemas.microsoft.com/office/drawing/2014/main" id="{A6F1E453-9CF9-4B89-8372-DB31606236FD}"/>
              </a:ext>
            </a:extLst>
          </p:cNvPr>
          <p:cNvSpPr>
            <a:spLocks noGrp="1"/>
          </p:cNvSpPr>
          <p:nvPr>
            <p:ph type="sldNum" sz="quarter" idx="12"/>
          </p:nvPr>
        </p:nvSpPr>
        <p:spPr/>
        <p:txBody>
          <a:bodyPr/>
          <a:lstStyle/>
          <a:p>
            <a:fld id="{D275CE6D-5C38-C543-B8AD-F8110668FDF9}" type="slidenum">
              <a:rPr lang="en-US" smtClean="0"/>
              <a:pPr/>
              <a:t>5</a:t>
            </a:fld>
            <a:endParaRPr lang="en-US" dirty="0"/>
          </a:p>
        </p:txBody>
      </p:sp>
      <p:sp>
        <p:nvSpPr>
          <p:cNvPr id="5" name="Text Placeholder 4">
            <a:extLst>
              <a:ext uri="{FF2B5EF4-FFF2-40B4-BE49-F238E27FC236}">
                <a16:creationId xmlns:a16="http://schemas.microsoft.com/office/drawing/2014/main" id="{2B03437A-33CC-44BE-B224-7E0EA214BB48}"/>
              </a:ext>
            </a:extLst>
          </p:cNvPr>
          <p:cNvSpPr>
            <a:spLocks noGrp="1"/>
          </p:cNvSpPr>
          <p:nvPr>
            <p:ph type="body" sz="quarter" idx="13"/>
          </p:nvPr>
        </p:nvSpPr>
        <p:spPr/>
        <p:txBody>
          <a:bodyPr/>
          <a:lstStyle/>
          <a:p>
            <a:endParaRPr lang="en-US" dirty="0"/>
          </a:p>
        </p:txBody>
      </p:sp>
      <p:sp>
        <p:nvSpPr>
          <p:cNvPr id="7" name="Content Placeholder 6">
            <a:extLst>
              <a:ext uri="{FF2B5EF4-FFF2-40B4-BE49-F238E27FC236}">
                <a16:creationId xmlns:a16="http://schemas.microsoft.com/office/drawing/2014/main" id="{C34B82CA-233E-4897-A524-D484484F3132}"/>
              </a:ext>
            </a:extLst>
          </p:cNvPr>
          <p:cNvSpPr>
            <a:spLocks noGrp="1"/>
          </p:cNvSpPr>
          <p:nvPr>
            <p:ph idx="1"/>
          </p:nvPr>
        </p:nvSpPr>
        <p:spPr>
          <a:xfrm>
            <a:off x="1194466" y="2086020"/>
            <a:ext cx="10071652" cy="4351338"/>
          </a:xfrm>
        </p:spPr>
        <p:txBody>
          <a:bodyPr/>
          <a:lstStyle/>
          <a:p>
            <a:endParaRPr lang="en-US" dirty="0"/>
          </a:p>
        </p:txBody>
      </p:sp>
      <p:sp>
        <p:nvSpPr>
          <p:cNvPr id="8" name="TextBox 7">
            <a:extLst>
              <a:ext uri="{FF2B5EF4-FFF2-40B4-BE49-F238E27FC236}">
                <a16:creationId xmlns:a16="http://schemas.microsoft.com/office/drawing/2014/main" id="{257C1C61-CE6D-4645-A607-3D921C54ABB5}"/>
              </a:ext>
            </a:extLst>
          </p:cNvPr>
          <p:cNvSpPr txBox="1"/>
          <p:nvPr/>
        </p:nvSpPr>
        <p:spPr>
          <a:xfrm>
            <a:off x="1465545" y="5945429"/>
            <a:ext cx="6428426" cy="646331"/>
          </a:xfrm>
          <a:prstGeom prst="rect">
            <a:avLst/>
          </a:prstGeom>
          <a:noFill/>
        </p:spPr>
        <p:txBody>
          <a:bodyPr wrap="none" rtlCol="0">
            <a:spAutoFit/>
          </a:bodyPr>
          <a:lstStyle/>
          <a:p>
            <a:r>
              <a:rPr lang="en-US" dirty="0">
                <a:hlinkClick r:id="rId2"/>
              </a:rPr>
              <a:t>https://covid.cdc.gov/covid-data-tracker/#trends_dailytrendscases</a:t>
            </a:r>
            <a:endParaRPr lang="en-US" dirty="0"/>
          </a:p>
          <a:p>
            <a:r>
              <a:rPr lang="en-US" dirty="0"/>
              <a:t>Updated 2/4/2021</a:t>
            </a:r>
          </a:p>
        </p:txBody>
      </p:sp>
      <p:pic>
        <p:nvPicPr>
          <p:cNvPr id="3" name="Picture 2">
            <a:extLst>
              <a:ext uri="{FF2B5EF4-FFF2-40B4-BE49-F238E27FC236}">
                <a16:creationId xmlns:a16="http://schemas.microsoft.com/office/drawing/2014/main" id="{F4EF5CA3-EBF5-48F4-ACB3-B2FAA0A0D892}"/>
              </a:ext>
            </a:extLst>
          </p:cNvPr>
          <p:cNvPicPr>
            <a:picLocks noChangeAspect="1"/>
          </p:cNvPicPr>
          <p:nvPr/>
        </p:nvPicPr>
        <p:blipFill>
          <a:blip r:embed="rId3"/>
          <a:stretch>
            <a:fillRect/>
          </a:stretch>
        </p:blipFill>
        <p:spPr>
          <a:xfrm>
            <a:off x="718062" y="1642993"/>
            <a:ext cx="8820812" cy="4351338"/>
          </a:xfrm>
          <a:prstGeom prst="rect">
            <a:avLst/>
          </a:prstGeom>
        </p:spPr>
      </p:pic>
    </p:spTree>
    <p:extLst>
      <p:ext uri="{BB962C8B-B14F-4D97-AF65-F5344CB8AC3E}">
        <p14:creationId xmlns:p14="http://schemas.microsoft.com/office/powerpoint/2010/main" val="3180189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91BC9-DA73-49F9-A32C-0A624B400C4D}"/>
              </a:ext>
            </a:extLst>
          </p:cNvPr>
          <p:cNvSpPr>
            <a:spLocks noGrp="1"/>
          </p:cNvSpPr>
          <p:nvPr>
            <p:ph type="title"/>
          </p:nvPr>
        </p:nvSpPr>
        <p:spPr/>
        <p:txBody>
          <a:bodyPr/>
          <a:lstStyle/>
          <a:p>
            <a:r>
              <a:rPr lang="en-US" dirty="0"/>
              <a:t>COVID-19 Vaccinations in the United States</a:t>
            </a:r>
          </a:p>
        </p:txBody>
      </p:sp>
      <p:sp>
        <p:nvSpPr>
          <p:cNvPr id="3" name="Content Placeholder 2">
            <a:extLst>
              <a:ext uri="{FF2B5EF4-FFF2-40B4-BE49-F238E27FC236}">
                <a16:creationId xmlns:a16="http://schemas.microsoft.com/office/drawing/2014/main" id="{F49B7B89-46CE-4605-B0A4-79FA437C191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3D332C12-3C5D-41B4-BAEB-5D99EAD3C471}"/>
              </a:ext>
            </a:extLst>
          </p:cNvPr>
          <p:cNvSpPr>
            <a:spLocks noGrp="1"/>
          </p:cNvSpPr>
          <p:nvPr>
            <p:ph type="sldNum" sz="quarter" idx="12"/>
          </p:nvPr>
        </p:nvSpPr>
        <p:spPr/>
        <p:txBody>
          <a:bodyPr/>
          <a:lstStyle/>
          <a:p>
            <a:fld id="{D275CE6D-5C38-C543-B8AD-F8110668FDF9}" type="slidenum">
              <a:rPr lang="en-US" smtClean="0"/>
              <a:pPr/>
              <a:t>6</a:t>
            </a:fld>
            <a:endParaRPr lang="en-US" dirty="0"/>
          </a:p>
        </p:txBody>
      </p:sp>
      <p:sp>
        <p:nvSpPr>
          <p:cNvPr id="5" name="Text Placeholder 4">
            <a:extLst>
              <a:ext uri="{FF2B5EF4-FFF2-40B4-BE49-F238E27FC236}">
                <a16:creationId xmlns:a16="http://schemas.microsoft.com/office/drawing/2014/main" id="{3EA68561-FA7E-4489-A8AE-976B15FC454A}"/>
              </a:ext>
            </a:extLst>
          </p:cNvPr>
          <p:cNvSpPr>
            <a:spLocks noGrp="1"/>
          </p:cNvSpPr>
          <p:nvPr>
            <p:ph type="body" sz="quarter" idx="13"/>
          </p:nvPr>
        </p:nvSpPr>
        <p:spPr/>
        <p:txBody>
          <a:bodyPr/>
          <a:lstStyle/>
          <a:p>
            <a:endParaRPr lang="en-US"/>
          </a:p>
        </p:txBody>
      </p:sp>
      <p:pic>
        <p:nvPicPr>
          <p:cNvPr id="6" name="Picture 5">
            <a:extLst>
              <a:ext uri="{FF2B5EF4-FFF2-40B4-BE49-F238E27FC236}">
                <a16:creationId xmlns:a16="http://schemas.microsoft.com/office/drawing/2014/main" id="{B1B5C41C-AB72-48CF-BF4E-6DE5C5CDAAE2}"/>
              </a:ext>
            </a:extLst>
          </p:cNvPr>
          <p:cNvPicPr>
            <a:picLocks noChangeAspect="1"/>
          </p:cNvPicPr>
          <p:nvPr/>
        </p:nvPicPr>
        <p:blipFill>
          <a:blip r:embed="rId2"/>
          <a:stretch>
            <a:fillRect/>
          </a:stretch>
        </p:blipFill>
        <p:spPr>
          <a:xfrm>
            <a:off x="676917" y="2099708"/>
            <a:ext cx="11282113" cy="2658584"/>
          </a:xfrm>
          <a:prstGeom prst="rect">
            <a:avLst/>
          </a:prstGeom>
        </p:spPr>
      </p:pic>
    </p:spTree>
    <p:extLst>
      <p:ext uri="{BB962C8B-B14F-4D97-AF65-F5344CB8AC3E}">
        <p14:creationId xmlns:p14="http://schemas.microsoft.com/office/powerpoint/2010/main" val="4139053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4B5C-5356-4659-B8E6-4BD2A7E1D930}"/>
              </a:ext>
            </a:extLst>
          </p:cNvPr>
          <p:cNvSpPr>
            <a:spLocks noGrp="1"/>
          </p:cNvSpPr>
          <p:nvPr>
            <p:ph type="title"/>
          </p:nvPr>
        </p:nvSpPr>
        <p:spPr>
          <a:xfrm>
            <a:off x="409937" y="596349"/>
            <a:ext cx="10515600" cy="994949"/>
          </a:xfrm>
        </p:spPr>
        <p:txBody>
          <a:bodyPr/>
          <a:lstStyle/>
          <a:p>
            <a:r>
              <a:rPr lang="en-US" dirty="0"/>
              <a:t>Maryland: COVID-19 Cases </a:t>
            </a:r>
          </a:p>
        </p:txBody>
      </p:sp>
      <p:sp>
        <p:nvSpPr>
          <p:cNvPr id="3" name="Content Placeholder 2">
            <a:extLst>
              <a:ext uri="{FF2B5EF4-FFF2-40B4-BE49-F238E27FC236}">
                <a16:creationId xmlns:a16="http://schemas.microsoft.com/office/drawing/2014/main" id="{EB113527-FAFF-41F7-87BA-840492DDE1FB}"/>
              </a:ext>
            </a:extLst>
          </p:cNvPr>
          <p:cNvSpPr>
            <a:spLocks noGrp="1"/>
          </p:cNvSpPr>
          <p:nvPr>
            <p:ph idx="1"/>
          </p:nvPr>
        </p:nvSpPr>
        <p:spPr>
          <a:xfrm>
            <a:off x="6844986" y="-563159"/>
            <a:ext cx="5347014" cy="1512284"/>
          </a:xfrm>
        </p:spPr>
        <p:txBody>
          <a:bodyPr>
            <a:normAutofit/>
          </a:bodyPr>
          <a:lstStyle/>
          <a:p>
            <a:pPr marL="0" indent="0">
              <a:buNone/>
            </a:pPr>
            <a:endParaRPr lang="en-US" sz="3200" dirty="0"/>
          </a:p>
          <a:p>
            <a:pPr marL="0" indent="0">
              <a:buNone/>
            </a:pPr>
            <a:r>
              <a:rPr lang="en-US" sz="2400" dirty="0">
                <a:hlinkClick r:id="rId3"/>
              </a:rPr>
              <a:t>http://health.maryland.gov/coronavirus</a:t>
            </a:r>
            <a:endParaRPr lang="en-US" sz="2400" dirty="0"/>
          </a:p>
          <a:p>
            <a:pPr marL="0" indent="0">
              <a:buNone/>
            </a:pPr>
            <a:r>
              <a:rPr lang="en-US" sz="1800" i="1" dirty="0"/>
              <a:t>Data current as of 2/5/2021</a:t>
            </a:r>
          </a:p>
        </p:txBody>
      </p:sp>
      <p:sp>
        <p:nvSpPr>
          <p:cNvPr id="4" name="Slide Number Placeholder 3">
            <a:extLst>
              <a:ext uri="{FF2B5EF4-FFF2-40B4-BE49-F238E27FC236}">
                <a16:creationId xmlns:a16="http://schemas.microsoft.com/office/drawing/2014/main" id="{3ACF44BC-4DEB-4FDE-A32A-02506982F0C9}"/>
              </a:ext>
            </a:extLst>
          </p:cNvPr>
          <p:cNvSpPr>
            <a:spLocks noGrp="1"/>
          </p:cNvSpPr>
          <p:nvPr>
            <p:ph type="sldNum" sz="quarter" idx="12"/>
          </p:nvPr>
        </p:nvSpPr>
        <p:spPr/>
        <p:txBody>
          <a:bodyPr/>
          <a:lstStyle/>
          <a:p>
            <a:fld id="{EB4BE1A8-99A0-BE4B-B404-CE990ED5FA0C}" type="slidenum">
              <a:rPr lang="en-US" smtClean="0"/>
              <a:pPr/>
              <a:t>7</a:t>
            </a:fld>
            <a:endParaRPr lang="en-US" dirty="0"/>
          </a:p>
        </p:txBody>
      </p:sp>
      <p:sp>
        <p:nvSpPr>
          <p:cNvPr id="7" name="TextBox 6">
            <a:extLst>
              <a:ext uri="{FF2B5EF4-FFF2-40B4-BE49-F238E27FC236}">
                <a16:creationId xmlns:a16="http://schemas.microsoft.com/office/drawing/2014/main" id="{3F27D753-1FAD-4730-90E7-BD9CC53892B5}"/>
              </a:ext>
            </a:extLst>
          </p:cNvPr>
          <p:cNvSpPr txBox="1"/>
          <p:nvPr/>
        </p:nvSpPr>
        <p:spPr>
          <a:xfrm>
            <a:off x="341600" y="1721629"/>
            <a:ext cx="5347014" cy="4401205"/>
          </a:xfrm>
          <a:prstGeom prst="rect">
            <a:avLst/>
          </a:prstGeom>
          <a:noFill/>
        </p:spPr>
        <p:txBody>
          <a:bodyPr wrap="square" rtlCol="0">
            <a:spAutoFit/>
          </a:bodyPr>
          <a:lstStyle/>
          <a:p>
            <a:endParaRPr lang="en-US" sz="2800" dirty="0"/>
          </a:p>
          <a:p>
            <a:pPr marL="457200" indent="-457200">
              <a:buFont typeface="Arial" panose="020B0604020202020204" pitchFamily="34" charset="0"/>
              <a:buChar char="•"/>
            </a:pPr>
            <a:r>
              <a:rPr lang="en-US" sz="2800" dirty="0"/>
              <a:t>Cases</a:t>
            </a:r>
            <a:r>
              <a:rPr lang="en-US" dirty="0"/>
              <a:t>: </a:t>
            </a:r>
            <a:r>
              <a:rPr lang="en-US" sz="2800" dirty="0"/>
              <a:t>360,584</a:t>
            </a:r>
          </a:p>
          <a:p>
            <a:pPr marL="914400" lvl="1" indent="-457200">
              <a:buFont typeface="Arial" panose="020B0604020202020204" pitchFamily="34" charset="0"/>
              <a:buChar char="•"/>
            </a:pPr>
            <a:r>
              <a:rPr lang="en-US" sz="2800" dirty="0"/>
              <a:t>1,547 new</a:t>
            </a:r>
          </a:p>
          <a:p>
            <a:pPr marL="457200" indent="-457200">
              <a:buFont typeface="Arial" panose="020B0604020202020204" pitchFamily="34" charset="0"/>
              <a:buChar char="•"/>
            </a:pPr>
            <a:r>
              <a:rPr lang="en-US" sz="2800" dirty="0"/>
              <a:t>Deaths: 7,109</a:t>
            </a:r>
          </a:p>
          <a:p>
            <a:pPr marL="914400" lvl="1" indent="-457200">
              <a:buFont typeface="Arial" panose="020B0604020202020204" pitchFamily="34" charset="0"/>
              <a:buChar char="•"/>
            </a:pPr>
            <a:r>
              <a:rPr lang="en-US" sz="2800" dirty="0"/>
              <a:t>35 new</a:t>
            </a:r>
          </a:p>
          <a:p>
            <a:pPr marL="457200" indent="-457200">
              <a:buFont typeface="Arial" panose="020B0604020202020204" pitchFamily="34" charset="0"/>
              <a:buChar char="•"/>
            </a:pPr>
            <a:r>
              <a:rPr lang="en-US" sz="2800" dirty="0"/>
              <a:t>Hospitalizations: 32,687</a:t>
            </a:r>
          </a:p>
          <a:p>
            <a:pPr marL="914400" lvl="1" indent="-457200">
              <a:buFont typeface="Arial" panose="020B0604020202020204" pitchFamily="34" charset="0"/>
              <a:buChar char="•"/>
            </a:pPr>
            <a:r>
              <a:rPr lang="en-US" sz="2800" dirty="0"/>
              <a:t>Current: 1,444 ( Up 18)</a:t>
            </a:r>
          </a:p>
          <a:p>
            <a:pPr marL="457200" indent="-457200">
              <a:buFont typeface="Arial" panose="020B0604020202020204" pitchFamily="34" charset="0"/>
              <a:buChar char="•"/>
            </a:pPr>
            <a:r>
              <a:rPr lang="en-US" sz="2800" dirty="0"/>
              <a:t>Total tests performed: 7,144,618</a:t>
            </a:r>
          </a:p>
          <a:p>
            <a:pPr marL="457200" indent="-457200">
              <a:buFont typeface="Arial" panose="020B0604020202020204" pitchFamily="34" charset="0"/>
              <a:buChar char="•"/>
            </a:pPr>
            <a:r>
              <a:rPr lang="en-US" sz="2800" dirty="0"/>
              <a:t>Case rate: 23.5 per 100,000</a:t>
            </a:r>
          </a:p>
        </p:txBody>
      </p:sp>
      <p:pic>
        <p:nvPicPr>
          <p:cNvPr id="6" name="Picture 5">
            <a:extLst>
              <a:ext uri="{FF2B5EF4-FFF2-40B4-BE49-F238E27FC236}">
                <a16:creationId xmlns:a16="http://schemas.microsoft.com/office/drawing/2014/main" id="{EBBF066C-3F16-4894-96BA-80FCEE38D6DE}"/>
              </a:ext>
            </a:extLst>
          </p:cNvPr>
          <p:cNvPicPr>
            <a:picLocks noChangeAspect="1"/>
          </p:cNvPicPr>
          <p:nvPr/>
        </p:nvPicPr>
        <p:blipFill>
          <a:blip r:embed="rId4"/>
          <a:stretch>
            <a:fillRect/>
          </a:stretch>
        </p:blipFill>
        <p:spPr>
          <a:xfrm>
            <a:off x="4592974" y="1776161"/>
            <a:ext cx="7599026" cy="3773428"/>
          </a:xfrm>
          <a:prstGeom prst="rect">
            <a:avLst/>
          </a:prstGeom>
        </p:spPr>
      </p:pic>
    </p:spTree>
    <p:extLst>
      <p:ext uri="{BB962C8B-B14F-4D97-AF65-F5344CB8AC3E}">
        <p14:creationId xmlns:p14="http://schemas.microsoft.com/office/powerpoint/2010/main" val="1874875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73F52-A584-4654-88C6-0383F917A423}"/>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C51BFDD4-5F73-4871-A755-0FA75079101D}"/>
              </a:ext>
            </a:extLst>
          </p:cNvPr>
          <p:cNvSpPr>
            <a:spLocks noGrp="1"/>
          </p:cNvSpPr>
          <p:nvPr>
            <p:ph type="sldNum" sz="quarter" idx="12"/>
          </p:nvPr>
        </p:nvSpPr>
        <p:spPr/>
        <p:txBody>
          <a:bodyPr/>
          <a:lstStyle/>
          <a:p>
            <a:fld id="{D275CE6D-5C38-C543-B8AD-F8110668FDF9}" type="slidenum">
              <a:rPr lang="en-US" smtClean="0"/>
              <a:pPr/>
              <a:t>8</a:t>
            </a:fld>
            <a:endParaRPr lang="en-US" dirty="0"/>
          </a:p>
        </p:txBody>
      </p:sp>
      <p:sp>
        <p:nvSpPr>
          <p:cNvPr id="5" name="Text Placeholder 4">
            <a:extLst>
              <a:ext uri="{FF2B5EF4-FFF2-40B4-BE49-F238E27FC236}">
                <a16:creationId xmlns:a16="http://schemas.microsoft.com/office/drawing/2014/main" id="{0D306AB2-B0D4-4D98-8A67-06D3CEB258A3}"/>
              </a:ext>
            </a:extLst>
          </p:cNvPr>
          <p:cNvSpPr>
            <a:spLocks noGrp="1"/>
          </p:cNvSpPr>
          <p:nvPr>
            <p:ph type="body" sz="quarter" idx="13"/>
          </p:nvPr>
        </p:nvSpPr>
        <p:spPr/>
        <p:txBody>
          <a:bodyPr/>
          <a:lstStyle/>
          <a:p>
            <a:endParaRPr lang="en-US" dirty="0"/>
          </a:p>
        </p:txBody>
      </p:sp>
      <p:sp>
        <p:nvSpPr>
          <p:cNvPr id="6" name="Content Placeholder 5">
            <a:extLst>
              <a:ext uri="{FF2B5EF4-FFF2-40B4-BE49-F238E27FC236}">
                <a16:creationId xmlns:a16="http://schemas.microsoft.com/office/drawing/2014/main" id="{00CC3840-9750-4D09-AEAA-1849BB1905B7}"/>
              </a:ext>
            </a:extLst>
          </p:cNvPr>
          <p:cNvSpPr>
            <a:spLocks noGrp="1"/>
          </p:cNvSpPr>
          <p:nvPr>
            <p:ph idx="1"/>
          </p:nvPr>
        </p:nvSpPr>
        <p:spPr/>
        <p:txBody>
          <a:bodyPr/>
          <a:lstStyle/>
          <a:p>
            <a:endParaRPr lang="en-US" dirty="0"/>
          </a:p>
        </p:txBody>
      </p:sp>
      <p:sp>
        <p:nvSpPr>
          <p:cNvPr id="8" name="Title 1">
            <a:extLst>
              <a:ext uri="{FF2B5EF4-FFF2-40B4-BE49-F238E27FC236}">
                <a16:creationId xmlns:a16="http://schemas.microsoft.com/office/drawing/2014/main" id="{3FE61F90-E548-4A33-A341-5BA5E8E60506}"/>
              </a:ext>
            </a:extLst>
          </p:cNvPr>
          <p:cNvSpPr txBox="1">
            <a:spLocks/>
          </p:cNvSpPr>
          <p:nvPr/>
        </p:nvSpPr>
        <p:spPr>
          <a:xfrm>
            <a:off x="678712" y="681037"/>
            <a:ext cx="10515600" cy="9949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a:lstStyle>
          <a:p>
            <a:endParaRPr lang="en-US" dirty="0"/>
          </a:p>
        </p:txBody>
      </p:sp>
      <p:sp>
        <p:nvSpPr>
          <p:cNvPr id="9" name="TextBox 8">
            <a:extLst>
              <a:ext uri="{FF2B5EF4-FFF2-40B4-BE49-F238E27FC236}">
                <a16:creationId xmlns:a16="http://schemas.microsoft.com/office/drawing/2014/main" id="{C25A6B1E-3725-4AEE-979E-595A244605D2}"/>
              </a:ext>
            </a:extLst>
          </p:cNvPr>
          <p:cNvSpPr txBox="1"/>
          <p:nvPr/>
        </p:nvSpPr>
        <p:spPr>
          <a:xfrm>
            <a:off x="1871331" y="6358357"/>
            <a:ext cx="4358950" cy="369332"/>
          </a:xfrm>
          <a:prstGeom prst="rect">
            <a:avLst/>
          </a:prstGeom>
          <a:noFill/>
        </p:spPr>
        <p:txBody>
          <a:bodyPr wrap="none" rtlCol="0">
            <a:spAutoFit/>
          </a:bodyPr>
          <a:lstStyle/>
          <a:p>
            <a:r>
              <a:rPr lang="en-US" dirty="0">
                <a:hlinkClick r:id="rId2"/>
              </a:rPr>
              <a:t>https://coronavirus.maryland.gov/</a:t>
            </a:r>
            <a:r>
              <a:rPr lang="en-US" dirty="0"/>
              <a:t> 2/4/2021</a:t>
            </a:r>
          </a:p>
        </p:txBody>
      </p:sp>
      <p:pic>
        <p:nvPicPr>
          <p:cNvPr id="7" name="Picture 6">
            <a:extLst>
              <a:ext uri="{FF2B5EF4-FFF2-40B4-BE49-F238E27FC236}">
                <a16:creationId xmlns:a16="http://schemas.microsoft.com/office/drawing/2014/main" id="{E6B54440-7A7B-4013-A52C-4591DAFFAF65}"/>
              </a:ext>
            </a:extLst>
          </p:cNvPr>
          <p:cNvPicPr>
            <a:picLocks noChangeAspect="1"/>
          </p:cNvPicPr>
          <p:nvPr/>
        </p:nvPicPr>
        <p:blipFill>
          <a:blip r:embed="rId3"/>
          <a:stretch>
            <a:fillRect/>
          </a:stretch>
        </p:blipFill>
        <p:spPr>
          <a:xfrm>
            <a:off x="357950" y="362022"/>
            <a:ext cx="10551902" cy="5532420"/>
          </a:xfrm>
          <a:prstGeom prst="rect">
            <a:avLst/>
          </a:prstGeom>
        </p:spPr>
      </p:pic>
    </p:spTree>
    <p:extLst>
      <p:ext uri="{BB962C8B-B14F-4D97-AF65-F5344CB8AC3E}">
        <p14:creationId xmlns:p14="http://schemas.microsoft.com/office/powerpoint/2010/main" val="2920862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9461B-BBD7-4017-B2D9-16D5C0859F2F}"/>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215798B2-BCA3-4F20-B988-1375E47CAF16}"/>
              </a:ext>
            </a:extLst>
          </p:cNvPr>
          <p:cNvSpPr>
            <a:spLocks noGrp="1"/>
          </p:cNvSpPr>
          <p:nvPr>
            <p:ph type="sldNum" sz="quarter" idx="12"/>
          </p:nvPr>
        </p:nvSpPr>
        <p:spPr/>
        <p:txBody>
          <a:bodyPr/>
          <a:lstStyle/>
          <a:p>
            <a:fld id="{D275CE6D-5C38-C543-B8AD-F8110668FDF9}" type="slidenum">
              <a:rPr lang="en-US" smtClean="0"/>
              <a:pPr/>
              <a:t>9</a:t>
            </a:fld>
            <a:endParaRPr lang="en-US" dirty="0"/>
          </a:p>
        </p:txBody>
      </p:sp>
      <p:sp>
        <p:nvSpPr>
          <p:cNvPr id="5" name="Text Placeholder 4">
            <a:extLst>
              <a:ext uri="{FF2B5EF4-FFF2-40B4-BE49-F238E27FC236}">
                <a16:creationId xmlns:a16="http://schemas.microsoft.com/office/drawing/2014/main" id="{68E7B4FD-5E64-4B56-94D2-06B4933146D9}"/>
              </a:ext>
            </a:extLst>
          </p:cNvPr>
          <p:cNvSpPr>
            <a:spLocks noGrp="1"/>
          </p:cNvSpPr>
          <p:nvPr>
            <p:ph type="body" sz="quarter" idx="13"/>
          </p:nvPr>
        </p:nvSpPr>
        <p:spPr/>
        <p:txBody>
          <a:bodyPr/>
          <a:lstStyle/>
          <a:p>
            <a:endParaRPr lang="en-US" dirty="0"/>
          </a:p>
        </p:txBody>
      </p:sp>
      <p:sp>
        <p:nvSpPr>
          <p:cNvPr id="12" name="Content Placeholder 11">
            <a:extLst>
              <a:ext uri="{FF2B5EF4-FFF2-40B4-BE49-F238E27FC236}">
                <a16:creationId xmlns:a16="http://schemas.microsoft.com/office/drawing/2014/main" id="{81EFE071-6E82-434C-8E51-A86795EC81DE}"/>
              </a:ext>
            </a:extLst>
          </p:cNvPr>
          <p:cNvSpPr>
            <a:spLocks noGrp="1"/>
          </p:cNvSpPr>
          <p:nvPr>
            <p:ph idx="1"/>
          </p:nvPr>
        </p:nvSpPr>
        <p:spPr/>
        <p:txBody>
          <a:bodyPr/>
          <a:lstStyle/>
          <a:p>
            <a:endParaRPr lang="en-US" dirty="0"/>
          </a:p>
        </p:txBody>
      </p:sp>
      <p:sp>
        <p:nvSpPr>
          <p:cNvPr id="7" name="TextBox 6">
            <a:extLst>
              <a:ext uri="{FF2B5EF4-FFF2-40B4-BE49-F238E27FC236}">
                <a16:creationId xmlns:a16="http://schemas.microsoft.com/office/drawing/2014/main" id="{6C55609B-FB5F-4EB5-842C-55F47138D8A1}"/>
              </a:ext>
            </a:extLst>
          </p:cNvPr>
          <p:cNvSpPr txBox="1"/>
          <p:nvPr/>
        </p:nvSpPr>
        <p:spPr>
          <a:xfrm>
            <a:off x="3269293" y="6495978"/>
            <a:ext cx="4475969" cy="369332"/>
          </a:xfrm>
          <a:prstGeom prst="rect">
            <a:avLst/>
          </a:prstGeom>
          <a:noFill/>
        </p:spPr>
        <p:txBody>
          <a:bodyPr wrap="none" rtlCol="0">
            <a:spAutoFit/>
          </a:bodyPr>
          <a:lstStyle/>
          <a:p>
            <a:r>
              <a:rPr lang="en-US" dirty="0">
                <a:hlinkClick r:id="rId2"/>
              </a:rPr>
              <a:t>https://coronavirus.maryland.gov/</a:t>
            </a:r>
            <a:r>
              <a:rPr lang="en-US" dirty="0"/>
              <a:t> 1/29/2021</a:t>
            </a:r>
          </a:p>
        </p:txBody>
      </p:sp>
      <p:pic>
        <p:nvPicPr>
          <p:cNvPr id="3" name="Picture 2">
            <a:extLst>
              <a:ext uri="{FF2B5EF4-FFF2-40B4-BE49-F238E27FC236}">
                <a16:creationId xmlns:a16="http://schemas.microsoft.com/office/drawing/2014/main" id="{950E2499-BF0E-4B5D-8DA8-251FCC0DC57D}"/>
              </a:ext>
            </a:extLst>
          </p:cNvPr>
          <p:cNvPicPr>
            <a:picLocks noChangeAspect="1"/>
          </p:cNvPicPr>
          <p:nvPr/>
        </p:nvPicPr>
        <p:blipFill>
          <a:blip r:embed="rId3"/>
          <a:stretch>
            <a:fillRect/>
          </a:stretch>
        </p:blipFill>
        <p:spPr>
          <a:xfrm>
            <a:off x="1060174" y="457025"/>
            <a:ext cx="10071651" cy="5719938"/>
          </a:xfrm>
          <a:prstGeom prst="rect">
            <a:avLst/>
          </a:prstGeom>
        </p:spPr>
      </p:pic>
    </p:spTree>
    <p:extLst>
      <p:ext uri="{BB962C8B-B14F-4D97-AF65-F5344CB8AC3E}">
        <p14:creationId xmlns:p14="http://schemas.microsoft.com/office/powerpoint/2010/main" val="3267149241"/>
      </p:ext>
    </p:extLst>
  </p:cSld>
  <p:clrMapOvr>
    <a:masterClrMapping/>
  </p:clrMapOvr>
</p:sld>
</file>

<file path=ppt/theme/theme1.xml><?xml version="1.0" encoding="utf-8"?>
<a:theme xmlns:a="http://schemas.openxmlformats.org/drawingml/2006/main" name="Office Theme">
  <a:themeElements>
    <a:clrScheme name="MDH Pallette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6FA243C363007F4F827DB51D02034FC2" ma:contentTypeVersion="22" ma:contentTypeDescription="Create a new document." ma:contentTypeScope="" ma:versionID="6f4aa861c22db5f2b4eb9d2bf3007668">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322186-046F-4F0E-B4DE-19FA87274A21}"/>
</file>

<file path=customXml/itemProps2.xml><?xml version="1.0" encoding="utf-8"?>
<ds:datastoreItem xmlns:ds="http://schemas.openxmlformats.org/officeDocument/2006/customXml" ds:itemID="{A15097E9-F9D8-4EA1-B2C7-BC41D925A504}"/>
</file>

<file path=customXml/itemProps3.xml><?xml version="1.0" encoding="utf-8"?>
<ds:datastoreItem xmlns:ds="http://schemas.openxmlformats.org/officeDocument/2006/customXml" ds:itemID="{C9322186-046F-4F0E-B4DE-19FA87274A21}"/>
</file>

<file path=customXml/itemProps4.xml><?xml version="1.0" encoding="utf-8"?>
<ds:datastoreItem xmlns:ds="http://schemas.openxmlformats.org/officeDocument/2006/customXml" ds:itemID="{819551EF-818D-4D94-871B-6CBDD96F19EA}"/>
</file>

<file path=docProps/app.xml><?xml version="1.0" encoding="utf-8"?>
<Properties xmlns="http://schemas.openxmlformats.org/officeDocument/2006/extended-properties" xmlns:vt="http://schemas.openxmlformats.org/officeDocument/2006/docPropsVTypes">
  <TotalTime>20141</TotalTime>
  <Words>1110</Words>
  <Application>Microsoft Office PowerPoint</Application>
  <PresentationFormat>Widescreen</PresentationFormat>
  <Paragraphs>119</Paragraphs>
  <Slides>25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Droid Serif</vt:lpstr>
      <vt:lpstr>Open Sans</vt:lpstr>
      <vt:lpstr>Office Theme</vt:lpstr>
      <vt:lpstr>Maryland Situation Update on  Coronavirus Disease (COVID-19) for BHA</vt:lpstr>
      <vt:lpstr>Call Agenda </vt:lpstr>
      <vt:lpstr>COVID-19 Global Situation Summary</vt:lpstr>
      <vt:lpstr>US Case Counts and Rates</vt:lpstr>
      <vt:lpstr>Number of Cases Reported in the USA, by Day</vt:lpstr>
      <vt:lpstr>COVID-19 Vaccinations in the United States</vt:lpstr>
      <vt:lpstr>Maryland: COVID-19 Cases </vt:lpstr>
      <vt:lpstr>PowerPoint Presentation</vt:lpstr>
      <vt:lpstr>PowerPoint Presentation</vt:lpstr>
      <vt:lpstr>Testing Volume and % Positivity</vt:lpstr>
      <vt:lpstr>PowerPoint Presentation</vt:lpstr>
      <vt:lpstr>Maryland Vaccine Dashboard</vt:lpstr>
      <vt:lpstr>Maryland Influenza Epi Update</vt:lpstr>
      <vt:lpstr>PowerPoint Presentation</vt:lpstr>
      <vt:lpstr>PowerPoint Presentation</vt:lpstr>
      <vt:lpstr>CDC Update</vt:lpstr>
      <vt:lpstr>Variants of Concern</vt:lpstr>
      <vt:lpstr>PowerPoint Presentation</vt:lpstr>
      <vt:lpstr>U.S.: COVID-19 Variant Cases </vt:lpstr>
      <vt:lpstr>B.1.351 (“South African Variant”) Detected in MD and SC</vt:lpstr>
      <vt:lpstr>Research: B.1.1.7 </vt:lpstr>
      <vt:lpstr>Research: B.1.351</vt:lpstr>
      <vt:lpstr>MDH Clinician Letter (2/2/21): Variant Virus Surveillance</vt:lpstr>
      <vt:lpstr>Clinician Letter and HO Memo (2/2/21): Variant Virus Surveillance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Maureen C. Regan -MDH-</dc:creator>
  <cp:lastModifiedBy>Rebecca Perlmutter</cp:lastModifiedBy>
  <cp:revision>748</cp:revision>
  <cp:lastPrinted>2020-02-04T16:27:31Z</cp:lastPrinted>
  <dcterms:created xsi:type="dcterms:W3CDTF">2018-02-09T13:05:01Z</dcterms:created>
  <dcterms:modified xsi:type="dcterms:W3CDTF">2021-02-05T14:39:13Z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0x0101006FA243C363007F4F827DB51D02034FC2</vt:lpwstr>
  </property>
</Properties>
</file>