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5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2"/>
  </p:notesMasterIdLst>
  <p:sldIdLst>
    <p:sldId id="256" r:id="rId2"/>
    <p:sldId id="1155" r:id="rId3"/>
    <p:sldId id="1156" r:id="rId4"/>
    <p:sldId id="1157" r:id="rId5"/>
    <p:sldId id="342" r:id="rId6"/>
    <p:sldId id="1158" r:id="rId7"/>
    <p:sldId id="1159" r:id="rId8"/>
    <p:sldId id="1160" r:id="rId9"/>
    <p:sldId id="1161" r:id="rId10"/>
    <p:sldId id="1149" r:id="rId11"/>
    <p:sldId id="1150" r:id="rId12"/>
    <p:sldId id="1145" r:id="rId13"/>
    <p:sldId id="1147" r:id="rId14"/>
    <p:sldId id="1152" r:id="rId15"/>
    <p:sldId id="1148" r:id="rId16"/>
    <p:sldId id="1151" r:id="rId17"/>
    <p:sldId id="1153" r:id="rId18"/>
    <p:sldId id="1154" r:id="rId19"/>
    <p:sldId id="1123" r:id="rId20"/>
    <p:sldId id="1142" r:id="rId21"/>
    <p:sldId id="1162" r:id="rId22"/>
    <p:sldId id="1163" r:id="rId23"/>
    <p:sldId id="1164" r:id="rId24"/>
    <p:sldId id="1144" r:id="rId25"/>
    <p:sldId id="1165" r:id="rId26"/>
    <p:sldId id="1166" r:id="rId27"/>
    <p:sldId id="1168" r:id="rId28"/>
    <p:sldId id="1143" r:id="rId29"/>
    <p:sldId id="1167" r:id="rId30"/>
    <p:sldId id="274" r:id="rId31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ebecca Perlmutter" initials="RP" lastIdx="1" clrIdx="0">
    <p:extLst>
      <p:ext uri="{19B8F6BF-5375-455C-9EA6-DF929625EA0E}">
        <p15:presenceInfo xmlns:p15="http://schemas.microsoft.com/office/powerpoint/2012/main" userId="S-1-5-21-3319432526-1753839183-2002525808-785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1F810"/>
    <a:srgbClr val="F94DE0"/>
    <a:srgbClr val="C40E3E"/>
    <a:srgbClr val="98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068" autoAdjust="0"/>
    <p:restoredTop sz="87350" autoAdjust="0"/>
  </p:normalViewPr>
  <p:slideViewPr>
    <p:cSldViewPr snapToGrid="0" snapToObjects="1">
      <p:cViewPr varScale="1">
        <p:scale>
          <a:sx n="64" d="100"/>
          <a:sy n="64" d="100"/>
        </p:scale>
        <p:origin x="105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ustomXml" Target="../customXml/item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customXml" Target="../customXml/item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40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C80779F-2152-C84C-A2C2-FD36C5CC5AAE}" type="datetimeFigureOut">
              <a:rPr lang="en-US" smtClean="0"/>
              <a:t>2/26/2021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368579C-EAC7-0B4D-AE5F-5E3A5B26F7D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46014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8579C-EAC7-0B4D-AE5F-5E3A5B26F7DD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4517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8579C-EAC7-0B4D-AE5F-5E3A5B26F7DD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92588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8579C-EAC7-0B4D-AE5F-5E3A5B26F7DD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72829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8579C-EAC7-0B4D-AE5F-5E3A5B26F7DD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43668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8579C-EAC7-0B4D-AE5F-5E3A5B26F7DD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0131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1771F8B-A6AA-4C49-A351-1C54F3623CA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3" r="1406"/>
          <a:stretch/>
        </p:blipFill>
        <p:spPr>
          <a:xfrm>
            <a:off x="0" y="-314075"/>
            <a:ext cx="12192000" cy="748614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A960F7A-981E-2849-A4A6-FFB20B3D6491}"/>
              </a:ext>
            </a:extLst>
          </p:cNvPr>
          <p:cNvSpPr/>
          <p:nvPr userDrawn="1"/>
        </p:nvSpPr>
        <p:spPr>
          <a:xfrm>
            <a:off x="0" y="1705295"/>
            <a:ext cx="12192000" cy="4268835"/>
          </a:xfrm>
          <a:prstGeom prst="rect">
            <a:avLst/>
          </a:prstGeom>
          <a:solidFill>
            <a:schemeClr val="bg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C7FB37E-432E-7A4F-B863-4B75CE2DBB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261"/>
          <a:stretch/>
        </p:blipFill>
        <p:spPr>
          <a:xfrm>
            <a:off x="-610" y="1701110"/>
            <a:ext cx="12191998" cy="105420"/>
          </a:xfrm>
          <a:prstGeom prst="rect">
            <a:avLst/>
          </a:prstGeom>
          <a:ln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EC69780-856D-8549-AC32-E37E32DB0D9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281"/>
          <a:stretch/>
        </p:blipFill>
        <p:spPr>
          <a:xfrm>
            <a:off x="-612" y="5953810"/>
            <a:ext cx="12192000" cy="6095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EF033F58-E2FE-0347-BD76-12FAE70FF602}"/>
              </a:ext>
            </a:extLst>
          </p:cNvPr>
          <p:cNvSpPr/>
          <p:nvPr userDrawn="1"/>
        </p:nvSpPr>
        <p:spPr>
          <a:xfrm>
            <a:off x="-612" y="1806530"/>
            <a:ext cx="12192612" cy="41472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3EC1CAE-181F-AE45-82F8-A14FDE79628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3694" y="2645487"/>
            <a:ext cx="9144000" cy="1338567"/>
          </a:xfrm>
        </p:spPr>
        <p:txBody>
          <a:bodyPr anchor="b">
            <a:normAutofit/>
          </a:bodyPr>
          <a:lstStyle>
            <a:lvl1pPr algn="ctr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B1C7E-8E53-164B-8983-F17A528253E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4210379"/>
            <a:ext cx="9144000" cy="387626"/>
          </a:xfrm>
        </p:spPr>
        <p:txBody>
          <a:bodyPr/>
          <a:lstStyle>
            <a:lvl1pPr marL="0" indent="0" algn="ctr">
              <a:buNone/>
              <a:defRPr sz="2400" b="1">
                <a:solidFill>
                  <a:srgbClr val="C40E3E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presenter name, title, office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B8BAC13-88FE-C64F-96CA-64033FB21D6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24000" y="4777462"/>
            <a:ext cx="9144000" cy="366713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C40E3E"/>
                </a:solidFill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B1337298-74C7-D143-9804-A644D0613C8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7076" y="266296"/>
            <a:ext cx="1636624" cy="1321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1507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D8AD7A-692D-214C-B1E6-40FF2519FA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819F98-A45F-E94A-B7CD-C1136BEA9F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7C9E59-65FE-C340-86D6-CB8875869E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5" name="Shape 99">
            <a:extLst>
              <a:ext uri="{FF2B5EF4-FFF2-40B4-BE49-F238E27FC236}">
                <a16:creationId xmlns:a16="http://schemas.microsoft.com/office/drawing/2014/main" id="{4878ACEC-C273-FC42-8FF0-6A137603AC86}"/>
              </a:ext>
            </a:extLst>
          </p:cNvPr>
          <p:cNvCxnSpPr>
            <a:cxnSpLocks/>
          </p:cNvCxnSpPr>
          <p:nvPr userDrawn="1"/>
        </p:nvCxnSpPr>
        <p:spPr>
          <a:xfrm>
            <a:off x="983837" y="1582071"/>
            <a:ext cx="11208163" cy="0"/>
          </a:xfrm>
          <a:prstGeom prst="straightConnector1">
            <a:avLst/>
          </a:prstGeom>
          <a:noFill/>
          <a:ln w="28575" cap="flat" cmpd="sng">
            <a:solidFill>
              <a:srgbClr val="C40E3E"/>
            </a:solidFill>
            <a:prstDash val="solid"/>
            <a:round/>
            <a:headEnd type="none" w="lg" len="lg"/>
            <a:tailEnd type="none" w="lg" len="lg"/>
          </a:ln>
        </p:spPr>
      </p:cxnSp>
    </p:spTree>
    <p:extLst>
      <p:ext uri="{BB962C8B-B14F-4D97-AF65-F5344CB8AC3E}">
        <p14:creationId xmlns:p14="http://schemas.microsoft.com/office/powerpoint/2010/main" val="15402858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4A64AD5-665A-C744-89D9-40F741E5C759}"/>
              </a:ext>
            </a:extLst>
          </p:cNvPr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94136C4-AA83-DE43-BE00-E228E3F2BD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3193CF-F9DC-B44A-A876-F2CFF65440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5" name="Shape 99">
            <a:extLst>
              <a:ext uri="{FF2B5EF4-FFF2-40B4-BE49-F238E27FC236}">
                <a16:creationId xmlns:a16="http://schemas.microsoft.com/office/drawing/2014/main" id="{784700B9-E3D3-064D-B1E6-41202D9F58D4}"/>
              </a:ext>
            </a:extLst>
          </p:cNvPr>
          <p:cNvCxnSpPr>
            <a:cxnSpLocks/>
          </p:cNvCxnSpPr>
          <p:nvPr userDrawn="1"/>
        </p:nvCxnSpPr>
        <p:spPr>
          <a:xfrm>
            <a:off x="9263518" y="365125"/>
            <a:ext cx="0" cy="5246535"/>
          </a:xfrm>
          <a:prstGeom prst="straightConnector1">
            <a:avLst/>
          </a:prstGeom>
          <a:noFill/>
          <a:ln w="28575" cap="flat" cmpd="sng">
            <a:solidFill>
              <a:srgbClr val="C40E3E"/>
            </a:solidFill>
            <a:prstDash val="solid"/>
            <a:round/>
            <a:headEnd type="none" w="lg" len="lg"/>
            <a:tailEnd type="none" w="lg" len="lg"/>
          </a:ln>
        </p:spPr>
      </p:cxnSp>
    </p:spTree>
    <p:extLst>
      <p:ext uri="{BB962C8B-B14F-4D97-AF65-F5344CB8AC3E}">
        <p14:creationId xmlns:p14="http://schemas.microsoft.com/office/powerpoint/2010/main" val="36476899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9500" y="6324600"/>
            <a:ext cx="25400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E94E2F8-1F33-4519-B70A-6D4D04B456C1}" type="datetime4">
              <a:rPr lang="en-US" altLang="en-US"/>
              <a:pPr/>
              <a:t>February 26, 2021</a:t>
            </a:fld>
            <a:endParaRPr lang="en-US" altLang="en-US">
              <a:latin typeface="Times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60800" y="6324600"/>
            <a:ext cx="38608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08EDC8-F8AD-4160-887C-E6D3363D04D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834015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49F195-B40D-0E4C-B1D2-11C6A5EE0C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96349"/>
            <a:ext cx="10515600" cy="994949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871D74-B903-E740-B842-E2BB1355DB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2148" y="1825625"/>
            <a:ext cx="10071652" cy="4351338"/>
          </a:xfrm>
        </p:spPr>
        <p:txBody>
          <a:bodyPr/>
          <a:lstStyle>
            <a:lvl1pPr>
              <a:defRPr sz="2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9AB431-9F66-664E-9CD0-ED4F8EA2F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7186" y="6253165"/>
            <a:ext cx="543338" cy="365125"/>
          </a:xfrm>
        </p:spPr>
        <p:txBody>
          <a:bodyPr/>
          <a:lstStyle>
            <a:lvl1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D275CE6D-5C38-C543-B8AD-F8110668FDF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F4DEA67-6A4F-9649-A24B-C40F247C0A8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4583" y="362022"/>
            <a:ext cx="10469217" cy="343659"/>
          </a:xfrm>
        </p:spPr>
        <p:txBody>
          <a:bodyPr>
            <a:noAutofit/>
          </a:bodyPr>
          <a:lstStyle>
            <a:lvl1pPr marL="0" indent="0">
              <a:buNone/>
              <a:defRPr sz="2200" i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Chapter Reference: Title</a:t>
            </a:r>
          </a:p>
        </p:txBody>
      </p:sp>
      <p:cxnSp>
        <p:nvCxnSpPr>
          <p:cNvPr id="7" name="Shape 99">
            <a:extLst>
              <a:ext uri="{FF2B5EF4-FFF2-40B4-BE49-F238E27FC236}">
                <a16:creationId xmlns:a16="http://schemas.microsoft.com/office/drawing/2014/main" id="{C09A3890-68F3-4E4F-B626-7285D1AA9403}"/>
              </a:ext>
            </a:extLst>
          </p:cNvPr>
          <p:cNvCxnSpPr>
            <a:cxnSpLocks/>
          </p:cNvCxnSpPr>
          <p:nvPr userDrawn="1"/>
        </p:nvCxnSpPr>
        <p:spPr>
          <a:xfrm>
            <a:off x="983837" y="1469337"/>
            <a:ext cx="11208163" cy="0"/>
          </a:xfrm>
          <a:prstGeom prst="straightConnector1">
            <a:avLst/>
          </a:prstGeom>
          <a:noFill/>
          <a:ln w="28575" cap="flat" cmpd="sng">
            <a:solidFill>
              <a:srgbClr val="C40E3E"/>
            </a:solidFill>
            <a:prstDash val="solid"/>
            <a:round/>
            <a:headEnd type="none" w="lg" len="lg"/>
            <a:tailEnd type="none" w="lg" len="lg"/>
          </a:ln>
        </p:spPr>
      </p:cxnSp>
    </p:spTree>
    <p:extLst>
      <p:ext uri="{BB962C8B-B14F-4D97-AF65-F5344CB8AC3E}">
        <p14:creationId xmlns:p14="http://schemas.microsoft.com/office/powerpoint/2010/main" val="6553429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62F32DB1-E964-D44B-9D97-3CEFD7EBC5E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10139" y="3575637"/>
            <a:ext cx="10581860" cy="569913"/>
          </a:xfrm>
          <a:prstGeom prst="rect">
            <a:avLst/>
          </a:prstGeom>
        </p:spPr>
        <p:txBody>
          <a:bodyPr>
            <a:noAutofit/>
          </a:bodyPr>
          <a:lstStyle>
            <a:lvl1pPr>
              <a:buNone/>
              <a:defRPr sz="4000" i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Chapter Intro</a:t>
            </a:r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2A0465EC-8468-8947-A27C-8FA981D39BF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610138" y="4162495"/>
            <a:ext cx="10581861" cy="764217"/>
          </a:xfrm>
          <a:prstGeom prst="rect">
            <a:avLst/>
          </a:prstGeom>
        </p:spPr>
        <p:txBody>
          <a:bodyPr>
            <a:noAutofit/>
          </a:bodyPr>
          <a:lstStyle>
            <a:lvl1pPr>
              <a:buNone/>
              <a:defRPr sz="5500" b="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Chapter Title</a:t>
            </a:r>
          </a:p>
        </p:txBody>
      </p:sp>
      <p:cxnSp>
        <p:nvCxnSpPr>
          <p:cNvPr id="7" name="Shape 99">
            <a:extLst>
              <a:ext uri="{FF2B5EF4-FFF2-40B4-BE49-F238E27FC236}">
                <a16:creationId xmlns:a16="http://schemas.microsoft.com/office/drawing/2014/main" id="{94E87B3F-A490-CE4B-89E0-18FC29BB5205}"/>
              </a:ext>
            </a:extLst>
          </p:cNvPr>
          <p:cNvCxnSpPr>
            <a:cxnSpLocks/>
          </p:cNvCxnSpPr>
          <p:nvPr userDrawn="1"/>
        </p:nvCxnSpPr>
        <p:spPr>
          <a:xfrm>
            <a:off x="1610139" y="4225063"/>
            <a:ext cx="10581861" cy="0"/>
          </a:xfrm>
          <a:prstGeom prst="straightConnector1">
            <a:avLst/>
          </a:prstGeom>
          <a:noFill/>
          <a:ln w="28575" cap="flat" cmpd="sng">
            <a:solidFill>
              <a:srgbClr val="C40E3E"/>
            </a:solidFill>
            <a:prstDash val="solid"/>
            <a:round/>
            <a:headEnd type="none" w="lg" len="lg"/>
            <a:tailEnd type="none" w="lg" len="lg"/>
          </a:ln>
        </p:spPr>
      </p:cxnSp>
    </p:spTree>
    <p:extLst>
      <p:ext uri="{BB962C8B-B14F-4D97-AF65-F5344CB8AC3E}">
        <p14:creationId xmlns:p14="http://schemas.microsoft.com/office/powerpoint/2010/main" val="27964085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AB2FD7-958A-0C45-B087-7DDC509F8C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D793A9-78D0-DB44-9842-DF34C4F56FC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9850A2-0FAF-1F4F-9CFE-2458DCD441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5" name="Shape 99">
            <a:extLst>
              <a:ext uri="{FF2B5EF4-FFF2-40B4-BE49-F238E27FC236}">
                <a16:creationId xmlns:a16="http://schemas.microsoft.com/office/drawing/2014/main" id="{973325D0-1E67-7343-83E5-FA2188290DAA}"/>
              </a:ext>
            </a:extLst>
          </p:cNvPr>
          <p:cNvCxnSpPr>
            <a:cxnSpLocks/>
          </p:cNvCxnSpPr>
          <p:nvPr userDrawn="1"/>
        </p:nvCxnSpPr>
        <p:spPr>
          <a:xfrm>
            <a:off x="831850" y="4589463"/>
            <a:ext cx="11360150" cy="0"/>
          </a:xfrm>
          <a:prstGeom prst="straightConnector1">
            <a:avLst/>
          </a:prstGeom>
          <a:noFill/>
          <a:ln w="28575" cap="flat" cmpd="sng">
            <a:solidFill>
              <a:srgbClr val="C40E3E"/>
            </a:solidFill>
            <a:prstDash val="solid"/>
            <a:round/>
            <a:headEnd type="none" w="lg" len="lg"/>
            <a:tailEnd type="none" w="lg" len="lg"/>
          </a:ln>
        </p:spPr>
      </p:cxnSp>
    </p:spTree>
    <p:extLst>
      <p:ext uri="{BB962C8B-B14F-4D97-AF65-F5344CB8AC3E}">
        <p14:creationId xmlns:p14="http://schemas.microsoft.com/office/powerpoint/2010/main" val="38875140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9FAF1C-2FEF-6242-ABE9-7D70C8595B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026BE8-82C8-4142-AE0F-CE6E9BD0AD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82758" y="1825625"/>
            <a:ext cx="4837042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BD5BAE-18FF-7744-943F-AF45199498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AD9767-8F21-2644-BB12-1DA08EE14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6" name="Shape 99">
            <a:extLst>
              <a:ext uri="{FF2B5EF4-FFF2-40B4-BE49-F238E27FC236}">
                <a16:creationId xmlns:a16="http://schemas.microsoft.com/office/drawing/2014/main" id="{83DE70EB-F425-BB4F-89B5-AA119946A7DC}"/>
              </a:ext>
            </a:extLst>
          </p:cNvPr>
          <p:cNvCxnSpPr>
            <a:cxnSpLocks/>
          </p:cNvCxnSpPr>
          <p:nvPr userDrawn="1"/>
        </p:nvCxnSpPr>
        <p:spPr>
          <a:xfrm>
            <a:off x="983837" y="1569545"/>
            <a:ext cx="11208163" cy="0"/>
          </a:xfrm>
          <a:prstGeom prst="straightConnector1">
            <a:avLst/>
          </a:prstGeom>
          <a:noFill/>
          <a:ln w="28575" cap="flat" cmpd="sng">
            <a:solidFill>
              <a:srgbClr val="C40E3E"/>
            </a:solidFill>
            <a:prstDash val="solid"/>
            <a:round/>
            <a:headEnd type="none" w="lg" len="lg"/>
            <a:tailEnd type="none" w="lg" len="lg"/>
          </a:ln>
        </p:spPr>
      </p:cxnSp>
    </p:spTree>
    <p:extLst>
      <p:ext uri="{BB962C8B-B14F-4D97-AF65-F5344CB8AC3E}">
        <p14:creationId xmlns:p14="http://schemas.microsoft.com/office/powerpoint/2010/main" val="2956567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A7DC57-EA5D-8A44-945E-B158D9524D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5C1A9C-F576-4A47-A383-5DE1DD2F61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93EC18-C9B1-7F4B-BFEA-54F523EF74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52A4D5A-5DB2-484D-88C8-A024BBC26A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24C890A-252B-B348-84D8-D857DB0A8DE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30C7B4F-6D0B-904C-9885-7CB0869B0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hape 99">
            <a:extLst>
              <a:ext uri="{FF2B5EF4-FFF2-40B4-BE49-F238E27FC236}">
                <a16:creationId xmlns:a16="http://schemas.microsoft.com/office/drawing/2014/main" id="{66AD6D74-344E-A54C-9A0C-D9987DFF3753}"/>
              </a:ext>
            </a:extLst>
          </p:cNvPr>
          <p:cNvCxnSpPr>
            <a:cxnSpLocks/>
          </p:cNvCxnSpPr>
          <p:nvPr userDrawn="1"/>
        </p:nvCxnSpPr>
        <p:spPr>
          <a:xfrm>
            <a:off x="983837" y="1469337"/>
            <a:ext cx="11208163" cy="0"/>
          </a:xfrm>
          <a:prstGeom prst="straightConnector1">
            <a:avLst/>
          </a:prstGeom>
          <a:noFill/>
          <a:ln w="28575" cap="flat" cmpd="sng">
            <a:solidFill>
              <a:srgbClr val="C40E3E"/>
            </a:solidFill>
            <a:prstDash val="solid"/>
            <a:round/>
            <a:headEnd type="none" w="lg" len="lg"/>
            <a:tailEnd type="none" w="lg" len="lg"/>
          </a:ln>
        </p:spPr>
      </p:cxnSp>
    </p:spTree>
    <p:extLst>
      <p:ext uri="{BB962C8B-B14F-4D97-AF65-F5344CB8AC3E}">
        <p14:creationId xmlns:p14="http://schemas.microsoft.com/office/powerpoint/2010/main" val="34794654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5F2EC0-F0AE-9445-A41E-5C87D776FB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83625D-A756-7F49-AB3B-3B19F7CAA9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4" name="Shape 99">
            <a:extLst>
              <a:ext uri="{FF2B5EF4-FFF2-40B4-BE49-F238E27FC236}">
                <a16:creationId xmlns:a16="http://schemas.microsoft.com/office/drawing/2014/main" id="{D1908872-F504-B444-82AE-1560204653B7}"/>
              </a:ext>
            </a:extLst>
          </p:cNvPr>
          <p:cNvCxnSpPr>
            <a:cxnSpLocks/>
          </p:cNvCxnSpPr>
          <p:nvPr userDrawn="1"/>
        </p:nvCxnSpPr>
        <p:spPr>
          <a:xfrm>
            <a:off x="983837" y="1582071"/>
            <a:ext cx="11208163" cy="0"/>
          </a:xfrm>
          <a:prstGeom prst="straightConnector1">
            <a:avLst/>
          </a:prstGeom>
          <a:noFill/>
          <a:ln w="28575" cap="flat" cmpd="sng">
            <a:solidFill>
              <a:srgbClr val="C40E3E"/>
            </a:solidFill>
            <a:prstDash val="solid"/>
            <a:round/>
            <a:headEnd type="none" w="lg" len="lg"/>
            <a:tailEnd type="none" w="lg" len="lg"/>
          </a:ln>
        </p:spPr>
      </p:cxnSp>
    </p:spTree>
    <p:extLst>
      <p:ext uri="{BB962C8B-B14F-4D97-AF65-F5344CB8AC3E}">
        <p14:creationId xmlns:p14="http://schemas.microsoft.com/office/powerpoint/2010/main" val="20906532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F862F8-D10B-E844-A683-3AF7FD775A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2C8119-9F97-154F-8D0D-877CCDE63A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A595C8-2E13-E74D-B6BC-3FE67DB6AC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58E6BD-2C0D-0948-8CA6-F12956A02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6" name="Shape 99">
            <a:extLst>
              <a:ext uri="{FF2B5EF4-FFF2-40B4-BE49-F238E27FC236}">
                <a16:creationId xmlns:a16="http://schemas.microsoft.com/office/drawing/2014/main" id="{D27140A5-E15E-BD46-8584-067F29D9D83D}"/>
              </a:ext>
            </a:extLst>
          </p:cNvPr>
          <p:cNvCxnSpPr>
            <a:cxnSpLocks/>
          </p:cNvCxnSpPr>
          <p:nvPr userDrawn="1"/>
        </p:nvCxnSpPr>
        <p:spPr>
          <a:xfrm>
            <a:off x="839788" y="2069926"/>
            <a:ext cx="3932237" cy="0"/>
          </a:xfrm>
          <a:prstGeom prst="straightConnector1">
            <a:avLst/>
          </a:prstGeom>
          <a:noFill/>
          <a:ln w="28575" cap="flat" cmpd="sng">
            <a:solidFill>
              <a:srgbClr val="C40E3E"/>
            </a:solidFill>
            <a:prstDash val="solid"/>
            <a:round/>
            <a:headEnd type="none" w="lg" len="lg"/>
            <a:tailEnd type="none" w="lg" len="lg"/>
          </a:ln>
        </p:spPr>
      </p:cxnSp>
    </p:spTree>
    <p:extLst>
      <p:ext uri="{BB962C8B-B14F-4D97-AF65-F5344CB8AC3E}">
        <p14:creationId xmlns:p14="http://schemas.microsoft.com/office/powerpoint/2010/main" val="894337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58E29B-A727-0242-95D3-50DD382BCE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4502107-0DCE-174F-BD90-B7DDBC0C3C0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D27ABF-7140-B846-BA0A-AD8307DE4A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1C0212-3F5D-924C-8A51-77A9A1441B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6" name="Shape 99">
            <a:extLst>
              <a:ext uri="{FF2B5EF4-FFF2-40B4-BE49-F238E27FC236}">
                <a16:creationId xmlns:a16="http://schemas.microsoft.com/office/drawing/2014/main" id="{E4F1C8B1-B262-B54D-A9C0-F0135C46D574}"/>
              </a:ext>
            </a:extLst>
          </p:cNvPr>
          <p:cNvCxnSpPr>
            <a:cxnSpLocks/>
          </p:cNvCxnSpPr>
          <p:nvPr userDrawn="1"/>
        </p:nvCxnSpPr>
        <p:spPr>
          <a:xfrm>
            <a:off x="839788" y="2069926"/>
            <a:ext cx="3932237" cy="0"/>
          </a:xfrm>
          <a:prstGeom prst="straightConnector1">
            <a:avLst/>
          </a:prstGeom>
          <a:noFill/>
          <a:ln w="28575" cap="flat" cmpd="sng">
            <a:solidFill>
              <a:srgbClr val="C40E3E"/>
            </a:solidFill>
            <a:prstDash val="solid"/>
            <a:round/>
            <a:headEnd type="none" w="lg" len="lg"/>
            <a:tailEnd type="none" w="lg" len="lg"/>
          </a:ln>
        </p:spPr>
      </p:cxnSp>
    </p:spTree>
    <p:extLst>
      <p:ext uri="{BB962C8B-B14F-4D97-AF65-F5344CB8AC3E}">
        <p14:creationId xmlns:p14="http://schemas.microsoft.com/office/powerpoint/2010/main" val="31903009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D754C78-7612-7841-8168-3168267AD5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95739"/>
            <a:ext cx="10515600" cy="9949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1BDA34-773B-E24F-9795-67AB0AAAF6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FE610F-F9D8-EA47-B076-18F52BB0C4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38810" y="6231917"/>
            <a:ext cx="4439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D275CE6D-5C38-C543-B8AD-F8110668FDF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373610A-5E58-E749-8E27-85C5693283B4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2170" y="5846548"/>
            <a:ext cx="2391950" cy="695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322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5" r:id="rId3"/>
    <p:sldLayoutId id="2147483651" r:id="rId4"/>
    <p:sldLayoutId id="2147483652" r:id="rId5"/>
    <p:sldLayoutId id="2147483653" r:id="rId6"/>
    <p:sldLayoutId id="2147483654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investors.modernatx.com/news-releases/news-release-details/modernas-covid-19-vaccine-candidate-meets-its-primary-efficacy" TargetMode="External"/><Relationship Id="rId2" Type="http://schemas.openxmlformats.org/officeDocument/2006/relationships/hyperlink" Target="https://www.pfizer.com/news/press-release/press-release-detail/pfizer-and-biontech-conclude-phase-3-study-covid-19-vaccine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dc.gov/coronavirus/2019-ncov/vaccines/different-vaccines/Pfizer-BioNTech.html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dc.gov/coronavirus/2019-ncov/vaccines/different-vaccines/Moderna.html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who.int/news-room/feature-stories/detail/the-moderna-covid-19-mrna-1273-vaccine-what-you-need-to-know" TargetMode="Externa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c.gov/coronavirus/2019-ncov/testing/diagnostic-testing.html" TargetMode="External"/><Relationship Id="rId2" Type="http://schemas.openxmlformats.org/officeDocument/2006/relationships/hyperlink" Target="https://www.cdc.gov/coronavirus/2019-ncov/vaccines/different-vaccines.html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dc.gov/coronavirus/2019-ncov/symptoms-testing/symptoms.html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who.int/vaccine_safety/initiative/communication/network/NNii/en/" TargetMode="External"/><Relationship Id="rId3" Type="http://schemas.openxmlformats.org/officeDocument/2006/relationships/hyperlink" Target="http://www.who.int/vaccine_safety/initiative/communication/network/vaccine_safety_websites/en/index.html" TargetMode="External"/><Relationship Id="rId7" Type="http://schemas.openxmlformats.org/officeDocument/2006/relationships/hyperlink" Target="http://www.vaccineinformation.org/internet-immunization-info/" TargetMode="External"/><Relationship Id="rId2" Type="http://schemas.openxmlformats.org/officeDocument/2006/relationships/hyperlink" Target="http://www.who.int/vaccine_safety/initiative/communication/network/nip/en/index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who.int/vaccine_safety/initiative/communication/network/approved_vaccine_safety_website/en/index.html" TargetMode="External"/><Relationship Id="rId11" Type="http://schemas.openxmlformats.org/officeDocument/2006/relationships/hyperlink" Target="http://www.mlanet.org/p/cm/ld/fid=580" TargetMode="External"/><Relationship Id="rId5" Type="http://schemas.openxmlformats.org/officeDocument/2006/relationships/hyperlink" Target="https://www.cdc.gov/vaccinesafety" TargetMode="External"/><Relationship Id="rId10" Type="http://schemas.openxmlformats.org/officeDocument/2006/relationships/hyperlink" Target="http://www.mlanet.org/" TargetMode="External"/><Relationship Id="rId4" Type="http://schemas.openxmlformats.org/officeDocument/2006/relationships/hyperlink" Target="http://www.who.int/vaccine_safety/initiative/en/index.html" TargetMode="External"/><Relationship Id="rId9" Type="http://schemas.openxmlformats.org/officeDocument/2006/relationships/hyperlink" Target="http://www.ucsfhealth.org/education/evaluating_health_information/" TargetMode="Externa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s://jamanetwork.com/journals/jamapsychiatry/fullarticle/2775179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covid.cdc.gov/covid-data-tracker/#trends_dailytrendscases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health.maryland.gov/coronavirus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coronavirus.maryland.gov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coronavirus.maryland.gov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coronavirus.maryland.gov/#Vaccine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9175A1-2517-744F-9A8B-57E30E174F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39347"/>
            <a:ext cx="9144000" cy="1629551"/>
          </a:xfrm>
        </p:spPr>
        <p:txBody>
          <a:bodyPr>
            <a:normAutofit fontScale="90000"/>
          </a:bodyPr>
          <a:lstStyle/>
          <a:p>
            <a:r>
              <a:rPr lang="en-US" dirty="0"/>
              <a:t>Maryland Situation Update on </a:t>
            </a:r>
            <a:br>
              <a:rPr lang="en-US" dirty="0"/>
            </a:br>
            <a:r>
              <a:rPr lang="en-US" dirty="0"/>
              <a:t>Coronavirus Disease (COVID-19)</a:t>
            </a:r>
            <a:br>
              <a:rPr lang="en-US" dirty="0"/>
            </a:br>
            <a:r>
              <a:rPr lang="en-US" dirty="0"/>
              <a:t>for BHA: Vaccine Hesitancy Edition</a:t>
            </a:r>
          </a:p>
        </p:txBody>
      </p:sp>
      <p:sp>
        <p:nvSpPr>
          <p:cNvPr id="9" name="Subtitle 8">
            <a:extLst>
              <a:ext uri="{FF2B5EF4-FFF2-40B4-BE49-F238E27FC236}">
                <a16:creationId xmlns:a16="http://schemas.microsoft.com/office/drawing/2014/main" id="{CDE056D8-945A-4B48-A18A-58091677BC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99722"/>
            <a:ext cx="9144000" cy="1169437"/>
          </a:xfrm>
        </p:spPr>
        <p:txBody>
          <a:bodyPr>
            <a:normAutofit/>
          </a:bodyPr>
          <a:lstStyle/>
          <a:p>
            <a:pPr lvl="0"/>
            <a:r>
              <a:rPr lang="en-US" sz="2100" dirty="0"/>
              <a:t>Maryland Department of Health</a:t>
            </a:r>
          </a:p>
          <a:p>
            <a:pPr lvl="0"/>
            <a:r>
              <a:rPr lang="en-US" sz="2100" dirty="0"/>
              <a:t>Infectious Disease Epidemiology and Outbreak Response Bureau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BA006E-C594-466C-BCBE-4496AED2A4B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604010" y="4899990"/>
            <a:ext cx="9144000" cy="36671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February 26, 2021</a:t>
            </a:r>
          </a:p>
        </p:txBody>
      </p:sp>
    </p:spTree>
    <p:extLst>
      <p:ext uri="{BB962C8B-B14F-4D97-AF65-F5344CB8AC3E}">
        <p14:creationId xmlns:p14="http://schemas.microsoft.com/office/powerpoint/2010/main" val="39641488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7BE244-92DC-47F7-B674-D8BA0639B3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COVID-19 Vaccine Candidates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2C8783-2BC9-4D96-8BE6-A01488F045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E7A09A-3730-4966-BFA9-9707FA498A7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711E549-B221-4698-AC3D-2B78D88B10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7186" y="1391878"/>
            <a:ext cx="8906311" cy="5060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4890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2" descr="figure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186" y="193209"/>
            <a:ext cx="8817829" cy="5625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080524" y="6156625"/>
            <a:ext cx="56950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Dong, Y., Dai, T., Wei, Y. </a:t>
            </a:r>
            <a:r>
              <a:rPr lang="en-US" sz="1200" i="1" dirty="0"/>
              <a:t>et al.</a:t>
            </a:r>
            <a:r>
              <a:rPr lang="en-US" sz="1200" dirty="0"/>
              <a:t> A systematic review of SARS-CoV-2 vaccine candidates. </a:t>
            </a:r>
          </a:p>
          <a:p>
            <a:r>
              <a:rPr lang="en-US" sz="1200" i="1" dirty="0"/>
              <a:t>Sig </a:t>
            </a:r>
            <a:r>
              <a:rPr lang="en-US" sz="1200" i="1" dirty="0" err="1"/>
              <a:t>Transduct</a:t>
            </a:r>
            <a:r>
              <a:rPr lang="en-US" sz="1200" i="1" dirty="0"/>
              <a:t> Target </a:t>
            </a:r>
            <a:r>
              <a:rPr lang="en-US" sz="1200" i="1" dirty="0" err="1"/>
              <a:t>Ther</a:t>
            </a:r>
            <a:r>
              <a:rPr lang="en-US" sz="1200" dirty="0"/>
              <a:t> </a:t>
            </a:r>
            <a:r>
              <a:rPr lang="en-US" sz="1200" b="1" dirty="0"/>
              <a:t>5, </a:t>
            </a:r>
            <a:r>
              <a:rPr lang="en-US" sz="1200" dirty="0"/>
              <a:t>237 (2020). https://doi.org/10.1038/s41392-020-00352-y</a:t>
            </a:r>
          </a:p>
        </p:txBody>
      </p:sp>
    </p:spTree>
    <p:extLst>
      <p:ext uri="{BB962C8B-B14F-4D97-AF65-F5344CB8AC3E}">
        <p14:creationId xmlns:p14="http://schemas.microsoft.com/office/powerpoint/2010/main" val="4717213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BF92FC-A7CC-42BD-9B17-6A877B7992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COVID-19 Vaccines that have received FDA Emergency Use Authorization in the USA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59C09A-C784-4D04-BE6D-2100CEA475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Two vaccines have received EUA</a:t>
            </a:r>
          </a:p>
          <a:p>
            <a:pPr lvl="1"/>
            <a:r>
              <a:rPr lang="en-US" dirty="0"/>
              <a:t>Pfizer: 2 doses given 21 days apart</a:t>
            </a:r>
          </a:p>
          <a:p>
            <a:pPr lvl="1"/>
            <a:r>
              <a:rPr lang="en-US" dirty="0" err="1"/>
              <a:t>Moderna</a:t>
            </a:r>
            <a:r>
              <a:rPr lang="en-US" dirty="0"/>
              <a:t>: 2 doses given 28 days apart</a:t>
            </a:r>
          </a:p>
          <a:p>
            <a:r>
              <a:rPr lang="en-US" dirty="0"/>
              <a:t>Both are mRNA vaccines</a:t>
            </a:r>
          </a:p>
          <a:p>
            <a:pPr lvl="1"/>
            <a:r>
              <a:rPr lang="en-US" dirty="0"/>
              <a:t>Does not contain live virus</a:t>
            </a:r>
          </a:p>
          <a:p>
            <a:pPr lvl="1"/>
            <a:r>
              <a:rPr lang="en-US" dirty="0"/>
              <a:t>mRNA rapidly degrades in the body</a:t>
            </a:r>
          </a:p>
          <a:p>
            <a:pPr lvl="1"/>
            <a:r>
              <a:rPr lang="en-US" dirty="0"/>
              <a:t>Sends a message to build part of the spike protein to promote antibody formation</a:t>
            </a:r>
          </a:p>
          <a:p>
            <a:pPr lvl="1"/>
            <a:r>
              <a:rPr lang="en-US" dirty="0"/>
              <a:t>Does not integrate into host RNA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89A184-AD9F-4EDD-950A-48F85DF8D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D442008-06DE-4539-9E53-F3B14791696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54C917A-B64C-4D4B-B979-54D4086D7347}"/>
              </a:ext>
            </a:extLst>
          </p:cNvPr>
          <p:cNvSpPr txBox="1"/>
          <p:nvPr/>
        </p:nvSpPr>
        <p:spPr>
          <a:xfrm>
            <a:off x="152400" y="5840582"/>
            <a:ext cx="8686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000000"/>
                </a:solidFill>
                <a:latin typeface="Calibri" panose="020F0502020204030204" pitchFamily="34" charset="0"/>
              </a:rPr>
              <a:t>Sources: </a:t>
            </a:r>
            <a:r>
              <a:rPr lang="en-US" sz="1000" dirty="0">
                <a:solidFill>
                  <a:srgbClr val="000000"/>
                </a:solidFill>
                <a:latin typeface="Calibri" panose="020F0502020204030204" pitchFamily="34" charset="0"/>
                <a:hlinkClick r:id="rId2"/>
              </a:rPr>
              <a:t>https://www.pfizer.com/news/press-release/press-release-detail/pfizer-and-biontech-conclude-phase-3-study-covid-19-vaccine</a:t>
            </a:r>
            <a:endParaRPr lang="en-US" sz="10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n-US" sz="1000" dirty="0">
                <a:solidFill>
                  <a:srgbClr val="000000"/>
                </a:solidFill>
                <a:latin typeface="Calibri" panose="020F0502020204030204" pitchFamily="34" charset="0"/>
                <a:hlinkClick r:id="rId3"/>
              </a:rPr>
              <a:t>https://investors.modernatx.com/news-releases/news-release-details/modernas-covid-19-vaccine-candidate-meets-its-primary-efficacy</a:t>
            </a:r>
            <a:r>
              <a:rPr lang="en-US" sz="10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</a:p>
          <a:p>
            <a:r>
              <a:rPr lang="en-US" sz="1000" dirty="0">
                <a:solidFill>
                  <a:srgbClr val="000000"/>
                </a:solidFill>
                <a:latin typeface="Calibri" panose="020F0502020204030204" pitchFamily="34" charset="0"/>
              </a:rPr>
              <a:t>https://www.cdc.gov/coronavirus/2019-ncov/vaccines/different-vaccines/mrna.html</a:t>
            </a:r>
          </a:p>
        </p:txBody>
      </p:sp>
    </p:spTree>
    <p:extLst>
      <p:ext uri="{BB962C8B-B14F-4D97-AF65-F5344CB8AC3E}">
        <p14:creationId xmlns:p14="http://schemas.microsoft.com/office/powerpoint/2010/main" val="11906825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A38398-301B-4DA7-9F69-D32659C6EB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Pfizer mRNA vaccine trial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BA27FA-DE22-44F0-B0FF-7ACEBE5D10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Multinational  placebo control trial </a:t>
            </a:r>
          </a:p>
          <a:p>
            <a:pPr lvl="1"/>
            <a:r>
              <a:rPr lang="en-US" dirty="0"/>
              <a:t>2 doses given 21 days apart</a:t>
            </a:r>
          </a:p>
          <a:p>
            <a:pPr lvl="1"/>
            <a:r>
              <a:rPr lang="en-US" dirty="0"/>
              <a:t>Enrolled &gt;43,000 people</a:t>
            </a:r>
          </a:p>
          <a:p>
            <a:r>
              <a:rPr lang="en-US" dirty="0"/>
              <a:t>Endpoints</a:t>
            </a:r>
          </a:p>
          <a:p>
            <a:pPr lvl="1"/>
            <a:r>
              <a:rPr lang="en-US" dirty="0"/>
              <a:t>Vaccine efficacy against lab confirmed COVID -19 7+ days after 2</a:t>
            </a:r>
            <a:r>
              <a:rPr lang="en-US" baseline="30000" dirty="0"/>
              <a:t>nd</a:t>
            </a:r>
            <a:r>
              <a:rPr lang="en-US" dirty="0"/>
              <a:t> dose</a:t>
            </a:r>
          </a:p>
          <a:p>
            <a:pPr lvl="2"/>
            <a:r>
              <a:rPr lang="en-US" dirty="0"/>
              <a:t>95% effective  preventing symptomatic lab confirmed  COVID-19</a:t>
            </a:r>
          </a:p>
          <a:p>
            <a:pPr lvl="1"/>
            <a:r>
              <a:rPr lang="en-US" dirty="0"/>
              <a:t>Safety data</a:t>
            </a:r>
          </a:p>
          <a:p>
            <a:pPr lvl="2"/>
            <a:r>
              <a:rPr lang="en-US" dirty="0"/>
              <a:t>Most common adverse reactions were:</a:t>
            </a:r>
          </a:p>
          <a:p>
            <a:pPr lvl="3"/>
            <a:r>
              <a:rPr lang="en-US" dirty="0"/>
              <a:t>Injection site pain (84%)</a:t>
            </a:r>
          </a:p>
          <a:p>
            <a:pPr lvl="3"/>
            <a:r>
              <a:rPr lang="en-US" dirty="0"/>
              <a:t>Fatigue (63%)</a:t>
            </a:r>
          </a:p>
          <a:p>
            <a:pPr lvl="3"/>
            <a:r>
              <a:rPr lang="en-US" dirty="0"/>
              <a:t>Headache (55%)</a:t>
            </a:r>
          </a:p>
          <a:p>
            <a:pPr lvl="2"/>
            <a:r>
              <a:rPr lang="en-US" dirty="0"/>
              <a:t>Serious adverse events </a:t>
            </a:r>
          </a:p>
          <a:p>
            <a:pPr lvl="3"/>
            <a:r>
              <a:rPr lang="en-US" dirty="0"/>
              <a:t>2  deaths in vaccine group, 4 deaths in placebo group</a:t>
            </a:r>
          </a:p>
          <a:p>
            <a:pPr lvl="3"/>
            <a:r>
              <a:rPr lang="en-US" dirty="0"/>
              <a:t>Non fatal SAEs: 0.6% in vaccine group, 0.4% in placebo group</a:t>
            </a:r>
          </a:p>
          <a:p>
            <a:pPr lvl="3"/>
            <a:endParaRPr lang="en-US" dirty="0"/>
          </a:p>
          <a:p>
            <a:pPr lvl="2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5AD7A5-6145-4FE5-8821-B664F8C7D4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4F32C14-B669-4182-A589-755EF97E6AA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50902" y="6088124"/>
            <a:ext cx="90964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2"/>
              </a:rPr>
              <a:t>https://www.cdc.gov/coronavirus/2019-ncov/vaccines/different-vaccines/Pfizer-BioNTech.html</a:t>
            </a:r>
            <a:endParaRPr lang="en-US" dirty="0"/>
          </a:p>
          <a:p>
            <a:r>
              <a:rPr lang="en-US" dirty="0"/>
              <a:t>https://www.cdc.gov/mmwr/volumes/69/wr/mm6950e2.htm?s_cid=mm6950e2_w</a:t>
            </a:r>
          </a:p>
        </p:txBody>
      </p:sp>
    </p:spTree>
    <p:extLst>
      <p:ext uri="{BB962C8B-B14F-4D97-AF65-F5344CB8AC3E}">
        <p14:creationId xmlns:p14="http://schemas.microsoft.com/office/powerpoint/2010/main" val="13599996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5B0AC40A-99B6-544E-B40C-03FB282FB1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75" y="0"/>
            <a:ext cx="5864225" cy="5740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37186" y="5791500"/>
            <a:ext cx="68061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https://www.nejm.org/doi/full/10.1056/NEJMoa2034577#:~:text=The%20first%20primary%20end%20point,point%20was%20efficacy%20in%20participants</a:t>
            </a:r>
          </a:p>
        </p:txBody>
      </p:sp>
    </p:spTree>
    <p:extLst>
      <p:ext uri="{BB962C8B-B14F-4D97-AF65-F5344CB8AC3E}">
        <p14:creationId xmlns:p14="http://schemas.microsoft.com/office/powerpoint/2010/main" val="28235780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1BEB61-C923-4B1D-95A3-47B4275CBB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Moderna</a:t>
            </a:r>
            <a:r>
              <a:rPr lang="en-US" dirty="0"/>
              <a:t> mRNA vaccine trial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99ECCA-10BA-4DA3-B15B-9EC66A7C61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Multinational  placebo control trial </a:t>
            </a:r>
          </a:p>
          <a:p>
            <a:pPr lvl="1"/>
            <a:r>
              <a:rPr lang="en-US" dirty="0"/>
              <a:t>2 doses given 28 days apart</a:t>
            </a:r>
          </a:p>
          <a:p>
            <a:pPr lvl="1"/>
            <a:r>
              <a:rPr lang="en-US" dirty="0"/>
              <a:t>Enrolled &gt;33,000 people</a:t>
            </a:r>
          </a:p>
          <a:p>
            <a:r>
              <a:rPr lang="en-US" dirty="0"/>
              <a:t>Endpoints</a:t>
            </a:r>
          </a:p>
          <a:p>
            <a:pPr lvl="1"/>
            <a:r>
              <a:rPr lang="en-US" dirty="0"/>
              <a:t>Vaccine efficacy against lab confirmed COVID -19 14+ days after 2</a:t>
            </a:r>
            <a:r>
              <a:rPr lang="en-US" baseline="30000" dirty="0"/>
              <a:t>nd</a:t>
            </a:r>
            <a:r>
              <a:rPr lang="en-US" dirty="0"/>
              <a:t> dose</a:t>
            </a:r>
          </a:p>
          <a:p>
            <a:pPr lvl="2"/>
            <a:r>
              <a:rPr lang="en-US" dirty="0"/>
              <a:t>94.5% effective  preventing symptomatic lab confirmed  COVID-19</a:t>
            </a:r>
          </a:p>
          <a:p>
            <a:pPr lvl="1"/>
            <a:r>
              <a:rPr lang="en-US" dirty="0"/>
              <a:t>Safety data</a:t>
            </a:r>
          </a:p>
          <a:p>
            <a:pPr lvl="2"/>
            <a:r>
              <a:rPr lang="en-US" dirty="0"/>
              <a:t>Most common adverse reactions were:</a:t>
            </a:r>
          </a:p>
          <a:p>
            <a:pPr lvl="3"/>
            <a:r>
              <a:rPr lang="en-US" dirty="0"/>
              <a:t>Injection site pain (92%)</a:t>
            </a:r>
          </a:p>
          <a:p>
            <a:pPr lvl="3"/>
            <a:r>
              <a:rPr lang="en-US" dirty="0"/>
              <a:t>Fatigue (69%)</a:t>
            </a:r>
          </a:p>
          <a:p>
            <a:pPr lvl="3"/>
            <a:r>
              <a:rPr lang="en-US" dirty="0"/>
              <a:t>Headache (63%)</a:t>
            </a:r>
          </a:p>
          <a:p>
            <a:pPr lvl="2"/>
            <a:r>
              <a:rPr lang="en-US" dirty="0"/>
              <a:t>Serious adverse events </a:t>
            </a:r>
          </a:p>
          <a:p>
            <a:pPr lvl="3"/>
            <a:r>
              <a:rPr lang="en-US" dirty="0"/>
              <a:t>1 death in vaccine group, 2 deaths in placebo group</a:t>
            </a:r>
          </a:p>
          <a:p>
            <a:pPr lvl="3"/>
            <a:r>
              <a:rPr lang="en-US" dirty="0"/>
              <a:t>Non fatal SAEs: 1.0% in vaccine group, 1.0% in placebo group</a:t>
            </a:r>
          </a:p>
          <a:p>
            <a:pPr lvl="3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19CE95-42C5-4964-936E-9DD14F1E2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CC65CD7-A3D3-4C0A-954A-D7ADDC5410A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080524" y="6112561"/>
            <a:ext cx="84940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2"/>
              </a:rPr>
              <a:t>https://www.cdc.gov/coronavirus/2019-ncov/vaccines/different-vaccines/Moderna.html</a:t>
            </a:r>
            <a:endParaRPr lang="en-US" dirty="0"/>
          </a:p>
          <a:p>
            <a:r>
              <a:rPr lang="en-US" dirty="0"/>
              <a:t>https://www.fda.gov/media/144434/download</a:t>
            </a:r>
          </a:p>
        </p:txBody>
      </p:sp>
    </p:spTree>
    <p:extLst>
      <p:ext uri="{BB962C8B-B14F-4D97-AF65-F5344CB8AC3E}">
        <p14:creationId xmlns:p14="http://schemas.microsoft.com/office/powerpoint/2010/main" val="10139195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317974" y="5590718"/>
            <a:ext cx="55948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https://www.nejm.org/doi/full/10.1056/NEJMoa2035389</a:t>
            </a:r>
            <a:endParaRPr lang="en-US" dirty="0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D5B6CBEF-849B-D84F-9F8E-185503D254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2148" y="121617"/>
            <a:ext cx="4670985" cy="6723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57665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 Comparison: Influenza vaccine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Influenza vaccine side effects may include</a:t>
            </a:r>
          </a:p>
          <a:p>
            <a:pPr lvl="1"/>
            <a:r>
              <a:rPr lang="en-US" dirty="0"/>
              <a:t>Injection site pain 36%</a:t>
            </a:r>
          </a:p>
          <a:p>
            <a:pPr lvl="1"/>
            <a:r>
              <a:rPr lang="en-US" dirty="0"/>
              <a:t>Muscle aches 16%</a:t>
            </a:r>
          </a:p>
          <a:p>
            <a:pPr lvl="1"/>
            <a:r>
              <a:rPr lang="en-US" dirty="0"/>
              <a:t>Headache 16%</a:t>
            </a:r>
          </a:p>
          <a:p>
            <a:pPr lvl="1"/>
            <a:r>
              <a:rPr lang="en-US" dirty="0"/>
              <a:t>Fatigue 16%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869809" y="6443003"/>
            <a:ext cx="68504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https://www.cdc.gov/flu/professionals/vaccination/vaccine_safety.htm</a:t>
            </a:r>
          </a:p>
        </p:txBody>
      </p:sp>
    </p:spTree>
    <p:extLst>
      <p:ext uri="{BB962C8B-B14F-4D97-AF65-F5344CB8AC3E}">
        <p14:creationId xmlns:p14="http://schemas.microsoft.com/office/powerpoint/2010/main" val="6233457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Janssen Ad26.COVs2.s  Vaccine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t>18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37970" y="1805238"/>
            <a:ext cx="1092671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Data from ongoing multinational placebo control studies presented to FDA for EUA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Single dose vaccine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Vaccine efficacy against lab confirmed,  moderate to severe COVID-19 is 66.9%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No specific safety concerns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Most common side effects: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800" dirty="0"/>
              <a:t>Injection  site pain 48.6%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800" dirty="0"/>
              <a:t>Headache 38.9%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800" dirty="0"/>
              <a:t>Fatigue 38.2%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757714" y="6227710"/>
            <a:ext cx="46260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https://www.fda.gov/media/146217/download</a:t>
            </a:r>
          </a:p>
        </p:txBody>
      </p:sp>
    </p:spTree>
    <p:extLst>
      <p:ext uri="{BB962C8B-B14F-4D97-AF65-F5344CB8AC3E}">
        <p14:creationId xmlns:p14="http://schemas.microsoft.com/office/powerpoint/2010/main" val="18019120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FB648E-489F-4F01-B6CC-0BBF4553BD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ACIP Advisory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85DFEA-D57B-4A39-866E-B16B232003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68BB5E-3983-4709-8F03-1652A0DA7B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304B7E-8DBA-435A-9808-5C606161FCE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E6F15DA-1650-41DC-B810-9C9DE0DACE93}"/>
              </a:ext>
            </a:extLst>
          </p:cNvPr>
          <p:cNvSpPr txBox="1"/>
          <p:nvPr/>
        </p:nvSpPr>
        <p:spPr>
          <a:xfrm>
            <a:off x="1659467" y="6400800"/>
            <a:ext cx="7028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https://www.cdc.gov/vaccines/hcp/acip-recs/vacc-specific/covid-19.html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0A4A328-501E-4577-A231-D239670208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855" y="1354346"/>
            <a:ext cx="10213947" cy="5046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7635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le 33">
            <a:extLst>
              <a:ext uri="{FF2B5EF4-FFF2-40B4-BE49-F238E27FC236}">
                <a16:creationId xmlns:a16="http://schemas.microsoft.com/office/drawing/2014/main" id="{95068D90-2223-554F-83EB-3DA22DCE44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Call Agenda </a:t>
            </a:r>
          </a:p>
        </p:txBody>
      </p:sp>
      <p:sp>
        <p:nvSpPr>
          <p:cNvPr id="35" name="Content Placeholder 34">
            <a:extLst>
              <a:ext uri="{FF2B5EF4-FFF2-40B4-BE49-F238E27FC236}">
                <a16:creationId xmlns:a16="http://schemas.microsoft.com/office/drawing/2014/main" id="{423F0F17-B5DA-004F-8EFE-172BCD600A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449" y="1910227"/>
            <a:ext cx="6063198" cy="4351338"/>
          </a:xfrm>
        </p:spPr>
        <p:txBody>
          <a:bodyPr>
            <a:normAutofit/>
          </a:bodyPr>
          <a:lstStyle/>
          <a:p>
            <a:r>
              <a:rPr lang="en-US" dirty="0"/>
              <a:t>Review current situation of COVID-19</a:t>
            </a:r>
          </a:p>
          <a:p>
            <a:r>
              <a:rPr lang="en-US" dirty="0"/>
              <a:t>Vaccine Hesitancy Concerns</a:t>
            </a:r>
          </a:p>
          <a:p>
            <a:r>
              <a:rPr lang="en-US" dirty="0"/>
              <a:t>Q and A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04A58E-229C-204C-8FFC-82A24FCFF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2</a:t>
            </a:fld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26" name="Picture 2" descr="https://globalbiodefense.com/wp-content/uploads/2020/02/novel-coronavirus-covid-19-sars-cov-2-1024x87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4647" y="1782501"/>
            <a:ext cx="5807353" cy="4945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8608968" y="1455795"/>
            <a:ext cx="35830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333333"/>
                </a:solidFill>
                <a:latin typeface="Droid Serif"/>
              </a:rPr>
              <a:t>Picture Courtesy of NIAID-RML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48395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124891" y="150020"/>
            <a:ext cx="8334103" cy="1325563"/>
          </a:xfrm>
        </p:spPr>
        <p:txBody>
          <a:bodyPr>
            <a:normAutofit/>
          </a:bodyPr>
          <a:lstStyle/>
          <a:p>
            <a:r>
              <a:rPr lang="en-US" dirty="0"/>
              <a:t>Vaccine Safety Monitoring Systems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Vaccine Adverse Events Reporting System</a:t>
            </a:r>
          </a:p>
          <a:p>
            <a:pPr lvl="1"/>
            <a:r>
              <a:rPr lang="en-US" dirty="0"/>
              <a:t> The national system that collects reports from healthcare professionals, vaccine manufacturers, and the public of adverse events that happen after vaccination; reports of adverse events that are unexpected, appear to happen more often than expected, or have unusual patterns are followed up with specific studies</a:t>
            </a:r>
          </a:p>
          <a:p>
            <a:r>
              <a:rPr lang="en-US" dirty="0"/>
              <a:t>v-safe</a:t>
            </a:r>
          </a:p>
          <a:p>
            <a:pPr lvl="1"/>
            <a:r>
              <a:rPr lang="en-US" dirty="0"/>
              <a:t>A new smartphone-based, after-vaccination health checker for people who receive COVID-19 vaccines. </a:t>
            </a:r>
            <a:r>
              <a:rPr lang="en-US" b="1" dirty="0"/>
              <a:t>V-safe</a:t>
            </a:r>
            <a:r>
              <a:rPr lang="en-US" dirty="0"/>
              <a:t> uses text messaging and web surveys from CDC to check in with vaccine recipients following COVID-19 vaccination. </a:t>
            </a:r>
            <a:r>
              <a:rPr lang="en-US" b="1" dirty="0"/>
              <a:t>V-safe</a:t>
            </a:r>
            <a:r>
              <a:rPr lang="en-US" dirty="0"/>
              <a:t> also provides second vaccine dose reminders if needed, and telephone follow up to anyone who reports medically significant (important) adverse events.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E1A8-99A0-BE4B-B404-CE990ED5FA0C}" type="slidenum">
              <a:rPr lang="en-US" smtClean="0"/>
              <a:t>20</a:t>
            </a:fld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884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390525"/>
            <a:ext cx="85344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Covid-19 Vaccine for Pregnant and Lactating Women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1981200"/>
            <a:ext cx="8839200" cy="4114800"/>
          </a:xfrm>
        </p:spPr>
        <p:txBody>
          <a:bodyPr/>
          <a:lstStyle/>
          <a:p>
            <a:r>
              <a:rPr lang="en-US" sz="2400" dirty="0"/>
              <a:t>Pregnant women have not specifically been included in the initial Phase 2 and 3 studies, though pregnancy trials are being initiated. </a:t>
            </a:r>
          </a:p>
          <a:p>
            <a:pPr lvl="1"/>
            <a:r>
              <a:rPr lang="en-US" sz="2000" dirty="0"/>
              <a:t>18 people did become pregnant after receiving the mRNA vaccine with no early concerning signals (12 Pfizer and 6 </a:t>
            </a:r>
            <a:r>
              <a:rPr lang="en-US" sz="2000" dirty="0" err="1"/>
              <a:t>Moderna</a:t>
            </a:r>
            <a:r>
              <a:rPr lang="en-US" sz="2000" dirty="0"/>
              <a:t>)</a:t>
            </a:r>
          </a:p>
          <a:p>
            <a:r>
              <a:rPr lang="en-US" sz="2400" dirty="0"/>
              <a:t>Developmental and Reproductive Toxicity (DART) studies in animal models</a:t>
            </a:r>
          </a:p>
          <a:p>
            <a:pPr lvl="1"/>
            <a:r>
              <a:rPr lang="en-US" sz="2000" dirty="0"/>
              <a:t>Waiting on final data but so far no safety signals based on preliminary reports for the Pfizer-</a:t>
            </a:r>
            <a:r>
              <a:rPr lang="en-US" sz="2000" dirty="0" err="1"/>
              <a:t>BioNtech</a:t>
            </a:r>
            <a:r>
              <a:rPr lang="en-US" sz="2000" dirty="0"/>
              <a:t> and </a:t>
            </a:r>
            <a:r>
              <a:rPr lang="en-US" sz="2000" dirty="0" err="1"/>
              <a:t>Moderna</a:t>
            </a:r>
            <a:r>
              <a:rPr lang="en-US" sz="2000" dirty="0"/>
              <a:t> Covid-19 vaccines.</a:t>
            </a:r>
          </a:p>
          <a:p>
            <a:pPr lvl="2"/>
            <a:r>
              <a:rPr lang="en-US" sz="1600" dirty="0"/>
              <a:t>Mice, rats, macaques</a:t>
            </a:r>
          </a:p>
          <a:p>
            <a:r>
              <a:rPr lang="en-US" sz="2400" dirty="0"/>
              <a:t>Not thought to cross the placenta or into breastmilk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EDC8-F8AD-4160-887C-E6D3363D04D2}" type="slidenum">
              <a:rPr lang="en-US" altLang="en-US" smtClean="0"/>
              <a:pPr/>
              <a:t>21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810735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390525"/>
            <a:ext cx="85344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Covid-19 Vaccine for Pregnant and Lactating Women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1981200"/>
            <a:ext cx="8839200" cy="4343400"/>
          </a:xfrm>
        </p:spPr>
        <p:txBody>
          <a:bodyPr/>
          <a:lstStyle/>
          <a:p>
            <a:r>
              <a:rPr lang="en-US" sz="2400" dirty="0"/>
              <a:t>ACOG, SMFM, ACIP, CDC and ASRM recommend that COVID-19 vaccines should not be withheld from pregnant individuals who meet criteria for vaccination based on ACIP-recommended priority groups.</a:t>
            </a:r>
          </a:p>
          <a:p>
            <a:r>
              <a:rPr lang="en-US" sz="2400" dirty="0"/>
              <a:t>COVID-19 vaccines should be offered to lactating individuals similar to non-lactating individuals when they meet criteria for receipt of the vaccine based on prioritization groups outlined by the ACIP.</a:t>
            </a:r>
          </a:p>
          <a:p>
            <a:r>
              <a:rPr lang="en-US" sz="2400" dirty="0"/>
              <a:t>COVID-19 vaccination can cause fever in some patients (up to 16% of those vaccinated and mostly after the second dose) . VERY LOW absolute risk of birth defects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EDC8-F8AD-4160-887C-E6D3363D04D2}" type="slidenum">
              <a:rPr lang="en-US" altLang="en-US" smtClean="0"/>
              <a:pPr/>
              <a:t>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16942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52900"/>
            <a:ext cx="8505825" cy="1143000"/>
          </a:xfrm>
        </p:spPr>
        <p:txBody>
          <a:bodyPr/>
          <a:lstStyle/>
          <a:p>
            <a:r>
              <a:rPr lang="en-US" dirty="0"/>
              <a:t>World Health Organization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EDC8-F8AD-4160-887C-E6D3363D04D2}" type="slidenum">
              <a:rPr lang="en-US" altLang="en-US" smtClean="0"/>
              <a:pPr/>
              <a:t>23</a:t>
            </a:fld>
            <a:endParaRPr lang="en-US" altLang="en-US"/>
          </a:p>
        </p:txBody>
      </p:sp>
      <p:sp>
        <p:nvSpPr>
          <p:cNvPr id="6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1600201" y="862792"/>
            <a:ext cx="16343011" cy="5016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100" dirty="0">
                <a:ea typeface="Times New Roman" panose="02020603050405020304" pitchFamily="18" charset="0"/>
              </a:rPr>
              <a:t> </a:t>
            </a:r>
            <a:r>
              <a:rPr lang="en-US" altLang="en-US" b="1" dirty="0">
                <a:solidFill>
                  <a:srgbClr val="3C4245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Should pregnant women be vaccinated?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US" altLang="en-US" dirty="0">
              <a:latin typeface="+mj-lt"/>
            </a:endParaRP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 dirty="0">
                <a:solidFill>
                  <a:srgbClr val="3C424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While pregnancy puts women at higher risk of severe 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 dirty="0">
                <a:solidFill>
                  <a:srgbClr val="3C424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COVID-19, very little data are available to assess vaccine safety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 dirty="0">
                <a:solidFill>
                  <a:srgbClr val="3C424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 pregnancy.  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 dirty="0">
                <a:solidFill>
                  <a:srgbClr val="3C424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Nevertheless, based on what we know about this kind of 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 dirty="0">
                <a:solidFill>
                  <a:srgbClr val="3C424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vaccine, we don’t have any specific reason to believe there will 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 dirty="0">
                <a:solidFill>
                  <a:srgbClr val="3C424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be specific risks that would outweigh the benefits of vaccination 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 dirty="0">
                <a:solidFill>
                  <a:srgbClr val="3C424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for pregnant women. For this reason, those pregnant women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 dirty="0">
                <a:solidFill>
                  <a:srgbClr val="3C424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at high risk of exposure to SARS-CoV-2 (e.g. health workers) 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 dirty="0">
                <a:solidFill>
                  <a:srgbClr val="3C424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or who have comorbidities which add to their risk of severe 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 dirty="0">
                <a:solidFill>
                  <a:srgbClr val="3C424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disease, may be vaccinated in consultation with their health 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 dirty="0">
                <a:solidFill>
                  <a:srgbClr val="3C424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care provider.</a:t>
            </a:r>
            <a:endParaRPr lang="en-US" altLang="en-US" sz="2400" dirty="0">
              <a:latin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00200" y="5830670"/>
            <a:ext cx="8839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en-US" dirty="0">
                <a:solidFill>
                  <a:srgbClr val="0563C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hlinkClick r:id="rId2" tooltip="Original URL:&#10;https://www.who.int/news-room/feature-stories/detail/the-moderna-covid-19-mrna-1273-vaccine-what-you-need-to-know&#10;&#10;Click to follow link."/>
              </a:rPr>
              <a:t>https://www.who.int/news-room/feature-stories/detail/the-moderna-covid-19-mrna-1273-vaccine-what-you-need-to-know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327463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10A1E7-78C9-460D-A9E7-A6B3C8F9D0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Myths and Facts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DE0A1C-682D-4F2A-B0F1-5C9D71BCE2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/>
              <a:t>Can a COVID-19 vaccine make me sick with COVID-19?</a:t>
            </a:r>
            <a:endParaRPr lang="en-US" dirty="0"/>
          </a:p>
          <a:p>
            <a:pPr lvl="1"/>
            <a:r>
              <a:rPr lang="en-US" b="1" dirty="0"/>
              <a:t>No.</a:t>
            </a:r>
            <a:r>
              <a:rPr lang="en-US" dirty="0"/>
              <a:t> None of the authorized and recommended </a:t>
            </a:r>
            <a:r>
              <a:rPr lang="en-US" u="sng" dirty="0">
                <a:hlinkClick r:id="rId2"/>
              </a:rPr>
              <a:t>COVID-19 vaccines or COVID-19 vaccines currently in development in the United States</a:t>
            </a:r>
            <a:r>
              <a:rPr lang="en-US" dirty="0"/>
              <a:t> contain the live virus that causes COVID-19. This means that a COVID-19 vaccine </a:t>
            </a:r>
            <a:r>
              <a:rPr lang="en-US" b="1" dirty="0"/>
              <a:t>cannot</a:t>
            </a:r>
            <a:r>
              <a:rPr lang="en-US" dirty="0"/>
              <a:t> make you sick with COVID-19.</a:t>
            </a:r>
          </a:p>
          <a:p>
            <a:r>
              <a:rPr lang="en-US" b="1" dirty="0"/>
              <a:t>After getting a COVID-19 vaccine, will I test positive for COVID-19 on a viral test?</a:t>
            </a:r>
            <a:endParaRPr lang="en-US" dirty="0"/>
          </a:p>
          <a:p>
            <a:pPr lvl="1"/>
            <a:r>
              <a:rPr lang="en-US" b="1" dirty="0"/>
              <a:t>No.</a:t>
            </a:r>
            <a:r>
              <a:rPr lang="en-US" dirty="0"/>
              <a:t> Neither the recently authorized and recommended vaccines nor the other COVID-19 vaccines currently in clinical trials in the United States can cause you to test positive on </a:t>
            </a:r>
            <a:r>
              <a:rPr lang="en-US" u="sng" dirty="0">
                <a:hlinkClick r:id="rId3"/>
              </a:rPr>
              <a:t>viral tests</a:t>
            </a:r>
            <a:r>
              <a:rPr lang="en-US" dirty="0"/>
              <a:t>, which are used to see if you have a </a:t>
            </a:r>
            <a:r>
              <a:rPr lang="en-US" b="1" dirty="0"/>
              <a:t>current infection</a:t>
            </a:r>
            <a:r>
              <a:rPr lang="en-US" dirty="0"/>
              <a:t>.​</a:t>
            </a:r>
          </a:p>
          <a:p>
            <a:r>
              <a:rPr lang="en-US" b="1" dirty="0"/>
              <a:t>Is it safe for me to get a COVID-19 vaccine if I would like to have a baby one day?</a:t>
            </a:r>
            <a:endParaRPr lang="en-US" dirty="0"/>
          </a:p>
          <a:p>
            <a:pPr lvl="1"/>
            <a:r>
              <a:rPr lang="en-US" b="1" dirty="0"/>
              <a:t>Yes</a:t>
            </a:r>
            <a:r>
              <a:rPr lang="en-US" dirty="0"/>
              <a:t>. Based on current knowledge, experts believe that COVID-19 vaccines are unlikely to pose a risk to a person trying to become pregnant in the short or long term. Scientists study every vaccine carefully for side effects immediately and for years afterward.  The COVID-19 vaccines are being studied carefully now and will continue to be studied for many years, similar to other vaccines.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F3ADA3-93A0-468C-B458-59E35B301F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7710EC5-8E34-4954-9F85-517A92F90E2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B03ECE0-78CC-4C6D-9409-CA88C9C1A746}"/>
              </a:ext>
            </a:extLst>
          </p:cNvPr>
          <p:cNvSpPr txBox="1"/>
          <p:nvPr/>
        </p:nvSpPr>
        <p:spPr>
          <a:xfrm>
            <a:off x="1440180" y="6433624"/>
            <a:ext cx="63067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https://www.cdc.gov/coronavirus/2019-ncov/vaccines/facts.html</a:t>
            </a:r>
          </a:p>
        </p:txBody>
      </p:sp>
    </p:spTree>
    <p:extLst>
      <p:ext uri="{BB962C8B-B14F-4D97-AF65-F5344CB8AC3E}">
        <p14:creationId xmlns:p14="http://schemas.microsoft.com/office/powerpoint/2010/main" val="35791627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Myths and Facts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Will a COVID-19 Vaccine alter my DNA?</a:t>
            </a:r>
          </a:p>
          <a:p>
            <a:pPr lvl="1"/>
            <a:r>
              <a:rPr lang="en-US" b="1" dirty="0"/>
              <a:t>No.</a:t>
            </a:r>
            <a:r>
              <a:rPr lang="en-US" dirty="0"/>
              <a:t> COVID-19 mRNA vaccines do not change or interact with your DNA in any way. The mRNA from a COVID-19 vaccine never enters the nucleus of the cell, which is where our DNA is kept. This means the mRNA cannot affect or interact with our DNA in any way.</a:t>
            </a:r>
          </a:p>
          <a:p>
            <a:r>
              <a:rPr lang="en-US" b="1" dirty="0"/>
              <a:t>If I have already had COVID-19 and recovered, do I still need to get vaccinated with a COVID-19 vaccine?</a:t>
            </a:r>
          </a:p>
          <a:p>
            <a:pPr lvl="1"/>
            <a:r>
              <a:rPr lang="en-US" dirty="0"/>
              <a:t>Yes, you should be vaccinated regardless of whether you already had COVID-19. That’s because experts do not yet know how long you are protected from getting sick again after recovering from COVID-19.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4270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Myths and Facts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/>
              <a:t>Is it better to get immunity through a natural infection rather than a vaccine?</a:t>
            </a:r>
          </a:p>
          <a:p>
            <a:r>
              <a:rPr lang="en-US" dirty="0"/>
              <a:t>COVID-19 vaccination is a safer way to help build protection</a:t>
            </a:r>
          </a:p>
          <a:p>
            <a:pPr lvl="1"/>
            <a:r>
              <a:rPr lang="en-US" dirty="0"/>
              <a:t>COVID-19 can have </a:t>
            </a:r>
            <a:r>
              <a:rPr lang="en-US" u="sng" dirty="0">
                <a:hlinkClick r:id="rId2"/>
              </a:rPr>
              <a:t>serious, life-threatening complications,</a:t>
            </a:r>
            <a:r>
              <a:rPr lang="en-US" dirty="0"/>
              <a:t> and there is no way to know how COVID-19 will affect you. And if you get sick, you could spread the disease to friends, family, and others around you.</a:t>
            </a:r>
          </a:p>
          <a:p>
            <a:r>
              <a:rPr lang="en-US" dirty="0"/>
              <a:t>Getting COVID-19 may offer some natural protection, known as immunity. Current evidence suggests that reinfection with the virus that causes COVID-19 is uncommon in the 90 days after initial infection. However, experts don’t know for sure how long this protection lasts, and the risk of severe illness and death from COVID-19 far outweighs any benefits of natural immunity. COVID-19 vaccination will help protect you by creating an antibody (immune system) response without having to experience sickness.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124222" y="6386732"/>
            <a:ext cx="73958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https://www.cdc.gov/coronavirus/2019-ncov/vaccines/vaccine-benefits.html</a:t>
            </a:r>
          </a:p>
        </p:txBody>
      </p:sp>
    </p:spTree>
    <p:extLst>
      <p:ext uri="{BB962C8B-B14F-4D97-AF65-F5344CB8AC3E}">
        <p14:creationId xmlns:p14="http://schemas.microsoft.com/office/powerpoint/2010/main" val="120502031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Myths and Facts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Do vaccines have tracking devices?</a:t>
            </a:r>
          </a:p>
          <a:p>
            <a:pPr lvl="1"/>
            <a:r>
              <a:rPr lang="en-US" dirty="0"/>
              <a:t>No. A video shared thousands of times on Facebook makes false claims about the products of syringe maker </a:t>
            </a:r>
            <a:r>
              <a:rPr lang="en-US" dirty="0" err="1"/>
              <a:t>Apiject</a:t>
            </a:r>
            <a:r>
              <a:rPr lang="en-US" dirty="0"/>
              <a:t> Systems of America. The company has an optional version of its product that contains a microchip within the syringe label that helps providers confirm a vaccine dose’s origin.</a:t>
            </a:r>
          </a:p>
          <a:p>
            <a:r>
              <a:rPr lang="en-US" b="1" dirty="0"/>
              <a:t>Do vaccines cause infertility?</a:t>
            </a:r>
          </a:p>
          <a:p>
            <a:pPr lvl="1"/>
            <a:r>
              <a:rPr lang="en-US" dirty="0"/>
              <a:t>Misinformation on social media suggests the vaccine trains the body to attack syncytin-1, a protein in the placenta, which could lead to infertility in women. The truth is, there’s an amino acid sequence shared between the spike protein and a placental protein; however, experts say it’s too short to trigger an immune response and therefore doesn’t affect fertility.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473200" y="6305034"/>
            <a:ext cx="6902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https://www.muhealth.org/our-stories/covid-19-vaccine-myths-vs-facts</a:t>
            </a:r>
          </a:p>
        </p:txBody>
      </p:sp>
    </p:spTree>
    <p:extLst>
      <p:ext uri="{BB962C8B-B14F-4D97-AF65-F5344CB8AC3E}">
        <p14:creationId xmlns:p14="http://schemas.microsoft.com/office/powerpoint/2010/main" val="249965016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124891" y="150020"/>
            <a:ext cx="8334103" cy="1325563"/>
          </a:xfrm>
        </p:spPr>
        <p:txBody>
          <a:bodyPr>
            <a:normAutofit/>
          </a:bodyPr>
          <a:lstStyle/>
          <a:p>
            <a:r>
              <a:rPr lang="en-US" dirty="0"/>
              <a:t>Finding Credible Vaccine Information Online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E1A8-99A0-BE4B-B404-CE990ED5FA0C}" type="slidenum">
              <a:rPr lang="en-US" smtClean="0"/>
              <a:t>28</a:t>
            </a:fld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708785" y="6311312"/>
            <a:ext cx="69556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https://www.cdc.gov/vaccines/vac-gen/evalwebs.htm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7104C0A-0E3F-4BB1-96AF-F7D4E60BA5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2148" y="1825625"/>
            <a:ext cx="10227862" cy="4485687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CDC’s NCIRD is a </a:t>
            </a:r>
            <a:r>
              <a:rPr lang="en-US" u="sng" dirty="0" err="1">
                <a:hlinkClick r:id="rId2"/>
              </a:rPr>
              <a:t>member</a:t>
            </a:r>
            <a:r>
              <a:rPr lang="en-US" dirty="0" err="1">
                <a:hlinkClick r:id="rId2"/>
              </a:rPr>
              <a:t>external</a:t>
            </a:r>
            <a:r>
              <a:rPr lang="en-US" dirty="0">
                <a:hlinkClick r:id="rId2"/>
              </a:rPr>
              <a:t> icon</a:t>
            </a:r>
            <a:r>
              <a:rPr lang="en-US" dirty="0"/>
              <a:t> of the World Health Organization’s (WHO) </a:t>
            </a:r>
            <a:r>
              <a:rPr lang="en-US" u="sng" dirty="0">
                <a:hlinkClick r:id="rId3"/>
              </a:rPr>
              <a:t>Vaccine Safety </a:t>
            </a:r>
            <a:r>
              <a:rPr lang="en-US" u="sng" dirty="0" err="1">
                <a:hlinkClick r:id="rId3"/>
              </a:rPr>
              <a:t>Net</a:t>
            </a:r>
            <a:r>
              <a:rPr lang="en-US" dirty="0" err="1">
                <a:hlinkClick r:id="rId3"/>
              </a:rPr>
              <a:t>external</a:t>
            </a:r>
            <a:r>
              <a:rPr lang="en-US" dirty="0">
                <a:hlinkClick r:id="rId3"/>
              </a:rPr>
              <a:t> icon</a:t>
            </a:r>
            <a:r>
              <a:rPr lang="en-US" dirty="0"/>
              <a:t> and follows web content and credibility criteria defined by the </a:t>
            </a:r>
            <a:r>
              <a:rPr lang="en-US" u="sng" dirty="0">
                <a:hlinkClick r:id="rId4"/>
              </a:rPr>
              <a:t>Global Advisory Committee on Vaccine </a:t>
            </a:r>
            <a:r>
              <a:rPr lang="en-US" u="sng" dirty="0" err="1">
                <a:hlinkClick r:id="rId4"/>
              </a:rPr>
              <a:t>Safety</a:t>
            </a:r>
            <a:r>
              <a:rPr lang="en-US" dirty="0" err="1">
                <a:hlinkClick r:id="rId4"/>
              </a:rPr>
              <a:t>external</a:t>
            </a:r>
            <a:r>
              <a:rPr lang="en-US" dirty="0">
                <a:hlinkClick r:id="rId4"/>
              </a:rPr>
              <a:t> icon</a:t>
            </a:r>
            <a:r>
              <a:rPr lang="en-US" dirty="0"/>
              <a:t> (GACVS).</a:t>
            </a:r>
          </a:p>
          <a:p>
            <a:pPr lvl="1"/>
            <a:r>
              <a:rPr lang="en-US" u="sng" dirty="0">
                <a:hlinkClick r:id="rId5"/>
              </a:rPr>
              <a:t>CDC’s vaccines safety site</a:t>
            </a:r>
            <a:r>
              <a:rPr lang="en-US" dirty="0"/>
              <a:t> is one of WHO’s </a:t>
            </a:r>
            <a:r>
              <a:rPr lang="en-US" u="sng" dirty="0">
                <a:hlinkClick r:id="rId6"/>
              </a:rPr>
              <a:t>20 English language certified web </a:t>
            </a:r>
            <a:r>
              <a:rPr lang="en-US" u="sng" dirty="0" err="1">
                <a:hlinkClick r:id="rId6"/>
              </a:rPr>
              <a:t>sites</a:t>
            </a:r>
            <a:r>
              <a:rPr lang="en-US" dirty="0" err="1">
                <a:hlinkClick r:id="rId6"/>
              </a:rPr>
              <a:t>external</a:t>
            </a:r>
            <a:r>
              <a:rPr lang="en-US" dirty="0">
                <a:hlinkClick r:id="rId6"/>
              </a:rPr>
              <a:t> icon</a:t>
            </a:r>
            <a:r>
              <a:rPr lang="en-US" dirty="0"/>
              <a:t>.</a:t>
            </a:r>
          </a:p>
          <a:p>
            <a:r>
              <a:rPr lang="en-US" dirty="0"/>
              <a:t>As you surf for vaccine information, consider guidance from these sources:</a:t>
            </a:r>
          </a:p>
          <a:p>
            <a:pPr lvl="1"/>
            <a:r>
              <a:rPr lang="en-US" dirty="0"/>
              <a:t>The Immunization Action Coalition suggests </a:t>
            </a:r>
            <a:r>
              <a:rPr lang="en-US" u="sng" dirty="0">
                <a:hlinkClick r:id="rId7"/>
              </a:rPr>
              <a:t>questions you should </a:t>
            </a:r>
            <a:r>
              <a:rPr lang="en-US" u="sng" dirty="0" err="1">
                <a:hlinkClick r:id="rId7"/>
              </a:rPr>
              <a:t>ask</a:t>
            </a:r>
            <a:r>
              <a:rPr lang="en-US" dirty="0" err="1">
                <a:hlinkClick r:id="rId7"/>
              </a:rPr>
              <a:t>external</a:t>
            </a:r>
            <a:r>
              <a:rPr lang="en-US" dirty="0">
                <a:hlinkClick r:id="rId7"/>
              </a:rPr>
              <a:t> icon</a:t>
            </a:r>
            <a:r>
              <a:rPr lang="en-US" dirty="0"/>
              <a:t>.</a:t>
            </a:r>
          </a:p>
          <a:p>
            <a:pPr lvl="1"/>
            <a:r>
              <a:rPr lang="en-US" u="sng" dirty="0">
                <a:hlinkClick r:id="rId8"/>
              </a:rPr>
              <a:t>The National Network for Immunization Information (</a:t>
            </a:r>
            <a:r>
              <a:rPr lang="en-US" u="sng" dirty="0" err="1">
                <a:hlinkClick r:id="rId8"/>
              </a:rPr>
              <a:t>NNii</a:t>
            </a:r>
            <a:r>
              <a:rPr lang="en-US" u="sng" dirty="0">
                <a:hlinkClick r:id="rId8"/>
              </a:rPr>
              <a:t>)</a:t>
            </a:r>
            <a:r>
              <a:rPr lang="en-US" dirty="0">
                <a:hlinkClick r:id="rId8"/>
              </a:rPr>
              <a:t>external icon</a:t>
            </a:r>
            <a:r>
              <a:rPr lang="en-US" dirty="0"/>
              <a:t> suggests questions to ask when evaluating information.</a:t>
            </a:r>
          </a:p>
          <a:p>
            <a:pPr lvl="1"/>
            <a:r>
              <a:rPr lang="en-US" dirty="0"/>
              <a:t>The University of California San Francisco’s </a:t>
            </a:r>
            <a:r>
              <a:rPr lang="en-US" u="sng" dirty="0">
                <a:hlinkClick r:id="rId9"/>
              </a:rPr>
              <a:t>Evaluating Health </a:t>
            </a:r>
            <a:r>
              <a:rPr lang="en-US" u="sng" dirty="0" err="1">
                <a:hlinkClick r:id="rId9"/>
              </a:rPr>
              <a:t>Information</a:t>
            </a:r>
            <a:r>
              <a:rPr lang="en-US" dirty="0" err="1">
                <a:hlinkClick r:id="rId9"/>
              </a:rPr>
              <a:t>external</a:t>
            </a:r>
            <a:r>
              <a:rPr lang="en-US" dirty="0">
                <a:hlinkClick r:id="rId9"/>
              </a:rPr>
              <a:t> icon</a:t>
            </a:r>
            <a:r>
              <a:rPr lang="en-US" dirty="0"/>
              <a:t> page lists “Red Flags” every consumer needs to know.</a:t>
            </a:r>
          </a:p>
          <a:p>
            <a:pPr lvl="1"/>
            <a:r>
              <a:rPr lang="en-US" dirty="0"/>
              <a:t>The </a:t>
            </a:r>
            <a:r>
              <a:rPr lang="en-US" u="sng" dirty="0">
                <a:hlinkClick r:id="rId10"/>
              </a:rPr>
              <a:t>Medical Library </a:t>
            </a:r>
            <a:r>
              <a:rPr lang="en-US" u="sng" dirty="0" err="1">
                <a:hlinkClick r:id="rId10"/>
              </a:rPr>
              <a:t>Association</a:t>
            </a:r>
            <a:r>
              <a:rPr lang="en-US" dirty="0" err="1">
                <a:hlinkClick r:id="rId10"/>
              </a:rPr>
              <a:t>external</a:t>
            </a:r>
            <a:r>
              <a:rPr lang="en-US" dirty="0">
                <a:hlinkClick r:id="rId10"/>
              </a:rPr>
              <a:t> icon</a:t>
            </a:r>
            <a:r>
              <a:rPr lang="en-US" dirty="0"/>
              <a:t> translates medical jargon </a:t>
            </a:r>
            <a:r>
              <a:rPr lang="en-US" u="sng" dirty="0">
                <a:hlinkClick r:id="rId11"/>
              </a:rPr>
              <a:t>(</a:t>
            </a:r>
            <a:r>
              <a:rPr lang="en-US" u="sng" dirty="0" err="1">
                <a:hlinkClick r:id="rId11"/>
              </a:rPr>
              <a:t>Medspeak</a:t>
            </a:r>
            <a:r>
              <a:rPr lang="en-US" u="sng" dirty="0">
                <a:hlinkClick r:id="rId11"/>
              </a:rPr>
              <a:t>)</a:t>
            </a:r>
            <a:r>
              <a:rPr lang="en-US" dirty="0">
                <a:hlinkClick r:id="rId11"/>
              </a:rPr>
              <a:t>external icon</a:t>
            </a:r>
            <a:r>
              <a:rPr lang="en-US" dirty="0"/>
              <a:t> into language everyone can understand.</a:t>
            </a:r>
          </a:p>
          <a:p>
            <a:r>
              <a:rPr lang="en-US" dirty="0"/>
              <a:t>While it’s a useful tool for researching health-related issues, the Internet does not replace a discussion with a healthcare professional.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550436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prioritize vaccine for BH patients?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Many Behavioral Health conditions may increase a patient’s risk for severe outcomes</a:t>
            </a:r>
          </a:p>
          <a:p>
            <a:pPr lvl="1"/>
            <a:r>
              <a:rPr lang="en-US" dirty="0"/>
              <a:t>Schizophrenia may increase mortality in COVID-19 patients</a:t>
            </a:r>
          </a:p>
          <a:p>
            <a:pPr lvl="1"/>
            <a:r>
              <a:rPr lang="en-US" dirty="0">
                <a:hlinkClick r:id="rId2"/>
              </a:rPr>
              <a:t>https://jamanetwork.com/journals/jamapsychiatry/fullarticle/2775179</a:t>
            </a:r>
            <a:endParaRPr lang="en-US" dirty="0"/>
          </a:p>
          <a:p>
            <a:r>
              <a:rPr lang="en-US" dirty="0"/>
              <a:t>Behavioral health conditions may increase a patient’s  odds of COVID-19 infection</a:t>
            </a:r>
          </a:p>
          <a:p>
            <a:pPr lvl="1"/>
            <a:r>
              <a:rPr lang="en-US" dirty="0"/>
              <a:t>Conditions may include ADHD, bipolar  disorder, depression,  schizophrenia</a:t>
            </a:r>
          </a:p>
          <a:p>
            <a:pPr lvl="1"/>
            <a:r>
              <a:rPr lang="en-US" dirty="0"/>
              <a:t>https://onlinelibrary.wiley.com/doi/10.1002/wps.20806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1370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le 33">
            <a:extLst>
              <a:ext uri="{FF2B5EF4-FFF2-40B4-BE49-F238E27FC236}">
                <a16:creationId xmlns:a16="http://schemas.microsoft.com/office/drawing/2014/main" id="{95068D90-2223-554F-83EB-3DA22DCE44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185" y="158371"/>
            <a:ext cx="8868071" cy="1681315"/>
          </a:xfrm>
        </p:spPr>
        <p:txBody>
          <a:bodyPr/>
          <a:lstStyle/>
          <a:p>
            <a:r>
              <a:rPr lang="en-US" dirty="0"/>
              <a:t>COVID-19 Global Situation Summary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04A58E-229C-204C-8FFC-82A24FCFF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3</a:t>
            </a:fld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F27E944-CBF5-42E7-B818-B018E37531B6}"/>
              </a:ext>
            </a:extLst>
          </p:cNvPr>
          <p:cNvSpPr txBox="1"/>
          <p:nvPr/>
        </p:nvSpPr>
        <p:spPr>
          <a:xfrm>
            <a:off x="133466" y="6493433"/>
            <a:ext cx="109638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https://gisanddata.maps.arcgis.com/apps/opsdashboard/index.html#/bda7594740fd40299423467b48e9ecf6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BA5E0CF-A72A-4F4E-BEE7-BE4821ABB3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466" y="1429287"/>
            <a:ext cx="11476715" cy="4823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3477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08BB4C3-FC6C-4B0E-A586-0CB80AEB9EA8}"/>
              </a:ext>
            </a:extLst>
          </p:cNvPr>
          <p:cNvSpPr txBox="1"/>
          <p:nvPr/>
        </p:nvSpPr>
        <p:spPr>
          <a:xfrm>
            <a:off x="867715" y="5777083"/>
            <a:ext cx="110833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Email : mdh.ipcovid@Maryland.gov </a:t>
            </a:r>
          </a:p>
        </p:txBody>
      </p:sp>
    </p:spTree>
    <p:extLst>
      <p:ext uri="{BB962C8B-B14F-4D97-AF65-F5344CB8AC3E}">
        <p14:creationId xmlns:p14="http://schemas.microsoft.com/office/powerpoint/2010/main" val="4480331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9DC6B0-9A80-4C83-941D-5B77B6AAB6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Number of Cases Reported in the USA, by Day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F1E453-9CF9-4B89-8372-DB31606236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B03437A-33CC-44BE-B224-7E0EA214BB4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34B82CA-233E-4897-A524-D484484F31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4466" y="2086020"/>
            <a:ext cx="10071652" cy="435133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57C1C61-CE6D-4645-A607-3D921C54ABB5}"/>
              </a:ext>
            </a:extLst>
          </p:cNvPr>
          <p:cNvSpPr txBox="1"/>
          <p:nvPr/>
        </p:nvSpPr>
        <p:spPr>
          <a:xfrm>
            <a:off x="1465545" y="5945429"/>
            <a:ext cx="64284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2"/>
              </a:rPr>
              <a:t>https://covid.cdc.gov/covid-data-tracker/#trends_dailytrendscases</a:t>
            </a:r>
            <a:endParaRPr lang="en-US" dirty="0"/>
          </a:p>
          <a:p>
            <a:r>
              <a:rPr lang="en-US" dirty="0"/>
              <a:t>Updated 2/26/2021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1BA8A98-5841-4736-B1DC-BB89CAD238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4583" y="1598298"/>
            <a:ext cx="10316636" cy="4347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2775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ED4B5C-5356-4659-B8E6-4BD2A7E1D9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937" y="596349"/>
            <a:ext cx="10515600" cy="994949"/>
          </a:xfrm>
        </p:spPr>
        <p:txBody>
          <a:bodyPr/>
          <a:lstStyle/>
          <a:p>
            <a:r>
              <a:rPr lang="en-US" dirty="0"/>
              <a:t>Maryland: COVID-19 Cases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113527-FAFF-41F7-87BA-840492DDE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4986" y="-563159"/>
            <a:ext cx="5347014" cy="151228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2400" dirty="0">
                <a:hlinkClick r:id="rId3"/>
              </a:rPr>
              <a:t>http://health.maryland.gov/coronavirus</a:t>
            </a:r>
            <a:endParaRPr lang="en-US" sz="2400" dirty="0"/>
          </a:p>
          <a:p>
            <a:pPr marL="0" indent="0">
              <a:buNone/>
            </a:pPr>
            <a:r>
              <a:rPr lang="en-US" sz="1800" i="1" dirty="0"/>
              <a:t>Data current as of 2/26/2021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CF44BC-4DEB-4FDE-A32A-02506982F0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E1A8-99A0-BE4B-B404-CE990ED5FA0C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F27D753-1FAD-4730-90E7-BD9CC53892B5}"/>
              </a:ext>
            </a:extLst>
          </p:cNvPr>
          <p:cNvSpPr txBox="1"/>
          <p:nvPr/>
        </p:nvSpPr>
        <p:spPr>
          <a:xfrm>
            <a:off x="341600" y="1721629"/>
            <a:ext cx="537897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Cases</a:t>
            </a:r>
            <a:r>
              <a:rPr lang="en-US" dirty="0"/>
              <a:t>: </a:t>
            </a:r>
            <a:r>
              <a:rPr lang="en-US" sz="2800" dirty="0"/>
              <a:t>380,436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970 new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Deaths: 7,656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33 new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Hospitalizations: 34,848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Current: 943 ( Down 9)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Total tests performed: 7,804,095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Case rate: 13 per 100,000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E26AB1D-DEDA-43A7-99DC-72B280C8EC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06474" y="1591298"/>
            <a:ext cx="6175589" cy="3117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8757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973F52-A584-4654-88C6-0383F917A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1BFDD4-5F73-4871-A755-0FA750791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D306AB2-B0D4-4D98-8A67-06D3CEB258A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FE61F90-E548-4A33-A341-5BA5E8E60506}"/>
              </a:ext>
            </a:extLst>
          </p:cNvPr>
          <p:cNvSpPr txBox="1">
            <a:spLocks/>
          </p:cNvSpPr>
          <p:nvPr/>
        </p:nvSpPr>
        <p:spPr>
          <a:xfrm>
            <a:off x="678712" y="681037"/>
            <a:ext cx="10515600" cy="9949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25A6B1E-3725-4AEE-979E-595A244605D2}"/>
              </a:ext>
            </a:extLst>
          </p:cNvPr>
          <p:cNvSpPr txBox="1"/>
          <p:nvPr/>
        </p:nvSpPr>
        <p:spPr>
          <a:xfrm>
            <a:off x="1871331" y="6358357"/>
            <a:ext cx="44759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2"/>
              </a:rPr>
              <a:t>https://coronavirus.maryland.gov/</a:t>
            </a:r>
            <a:r>
              <a:rPr lang="en-US" dirty="0"/>
              <a:t> 2/26/2021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FF65C71-9AB8-4689-8037-B20BEFE60F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2711607-C690-47AD-9108-C4A5611BBA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712" y="451597"/>
            <a:ext cx="9782960" cy="5297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6706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29461B-BBD7-4017-B2D9-16D5C0859F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5798B2-BCA3-4F20-B988-1375E47CAF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8E7B4FD-5E64-4B56-94D2-06B4933146D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81EFE071-6E82-434C-8E51-A86795EC81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C55609B-FB5F-4EB5-842C-55F47138D8A1}"/>
              </a:ext>
            </a:extLst>
          </p:cNvPr>
          <p:cNvSpPr txBox="1"/>
          <p:nvPr/>
        </p:nvSpPr>
        <p:spPr>
          <a:xfrm>
            <a:off x="3269293" y="6495978"/>
            <a:ext cx="44759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2"/>
              </a:rPr>
              <a:t>https://coronavirus.maryland.gov/</a:t>
            </a:r>
            <a:r>
              <a:rPr lang="en-US" dirty="0"/>
              <a:t> 2/26/2021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B0F9777-A4B3-419C-A4A7-73773205D3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964" y="239710"/>
            <a:ext cx="9721306" cy="5755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6862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91CDEB-3EAF-4C88-978F-9566F2580C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Maryland Vaccine Dashboard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148631-154D-4C8C-A6FA-2CFD86BA66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8F344B1-BB34-4095-9050-7C8C6AE4F3AE}"/>
              </a:ext>
            </a:extLst>
          </p:cNvPr>
          <p:cNvSpPr txBox="1"/>
          <p:nvPr/>
        </p:nvSpPr>
        <p:spPr>
          <a:xfrm>
            <a:off x="1160837" y="6343433"/>
            <a:ext cx="71721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https://coronavirus.maryland.gov/#Vaccine</a:t>
            </a:r>
            <a:r>
              <a:rPr lang="en-US" dirty="0"/>
              <a:t> accessed February 26, 2021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2A0E320-5A7E-4C6E-AA31-C3058E7C05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095" y="1357208"/>
            <a:ext cx="8149614" cy="5105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4335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COVID-19 Vaccines</a:t>
            </a:r>
          </a:p>
        </p:txBody>
      </p:sp>
    </p:spTree>
    <p:extLst>
      <p:ext uri="{BB962C8B-B14F-4D97-AF65-F5344CB8AC3E}">
        <p14:creationId xmlns:p14="http://schemas.microsoft.com/office/powerpoint/2010/main" val="21934827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DH Pallette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/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FA243C363007F4F827DB51D02034FC2" ma:contentTypeVersion="22" ma:contentTypeDescription="Create a new document." ma:contentTypeScope="" ma:versionID="6f4aa861c22db5f2b4eb9d2bf3007668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83d4e8e4bb62dc9630bd01492c2b58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4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DF80978-A50E-4D19-AE29-B571F5DF4452}"/>
</file>

<file path=customXml/itemProps2.xml><?xml version="1.0" encoding="utf-8"?>
<ds:datastoreItem xmlns:ds="http://schemas.openxmlformats.org/officeDocument/2006/customXml" ds:itemID="{0D8C8E41-45F6-483F-8728-184C457192D8}"/>
</file>

<file path=customXml/itemProps3.xml><?xml version="1.0" encoding="utf-8"?>
<ds:datastoreItem xmlns:ds="http://schemas.openxmlformats.org/officeDocument/2006/customXml" ds:itemID="{CFAF053B-E171-45C2-BAAD-1AF29F470A08}"/>
</file>

<file path=customXml/itemProps4.xml><?xml version="1.0" encoding="utf-8"?>
<ds:datastoreItem xmlns:ds="http://schemas.openxmlformats.org/officeDocument/2006/customXml" ds:itemID="{6DDF4D67-292E-414B-B086-B3F21245772A}"/>
</file>

<file path=docProps/app.xml><?xml version="1.0" encoding="utf-8"?>
<Properties xmlns="http://schemas.openxmlformats.org/officeDocument/2006/extended-properties" xmlns:vt="http://schemas.openxmlformats.org/officeDocument/2006/docPropsVTypes">
  <TotalTime>22080</TotalTime>
  <Words>2198</Words>
  <Application>Microsoft Office PowerPoint</Application>
  <PresentationFormat>Widescreen</PresentationFormat>
  <Paragraphs>210</Paragraphs>
  <Slides>30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Arial</vt:lpstr>
      <vt:lpstr>Calibri</vt:lpstr>
      <vt:lpstr>Calibri Light</vt:lpstr>
      <vt:lpstr>Droid Serif</vt:lpstr>
      <vt:lpstr>Times</vt:lpstr>
      <vt:lpstr>Office Theme</vt:lpstr>
      <vt:lpstr>Maryland Situation Update on  Coronavirus Disease (COVID-19) for BHA: Vaccine Hesitancy Edition</vt:lpstr>
      <vt:lpstr>Call Agenda </vt:lpstr>
      <vt:lpstr>COVID-19 Global Situation Summary</vt:lpstr>
      <vt:lpstr>Number of Cases Reported in the USA, by Day</vt:lpstr>
      <vt:lpstr>Maryland: COVID-19 Cases </vt:lpstr>
      <vt:lpstr>PowerPoint Presentation</vt:lpstr>
      <vt:lpstr>PowerPoint Presentation</vt:lpstr>
      <vt:lpstr>Maryland Vaccine Dashboard</vt:lpstr>
      <vt:lpstr>PowerPoint Presentation</vt:lpstr>
      <vt:lpstr>COVID-19 Vaccine Candidates</vt:lpstr>
      <vt:lpstr>PowerPoint Presentation</vt:lpstr>
      <vt:lpstr>COVID-19 Vaccines that have received FDA Emergency Use Authorization in the USA</vt:lpstr>
      <vt:lpstr>Pfizer mRNA vaccine trial</vt:lpstr>
      <vt:lpstr>PowerPoint Presentation</vt:lpstr>
      <vt:lpstr>Moderna mRNA vaccine trial</vt:lpstr>
      <vt:lpstr>PowerPoint Presentation</vt:lpstr>
      <vt:lpstr>For Comparison: Influenza vaccine</vt:lpstr>
      <vt:lpstr>Janssen Ad26.COVs2.s  Vaccine</vt:lpstr>
      <vt:lpstr>ACIP Advisory</vt:lpstr>
      <vt:lpstr>Vaccine Safety Monitoring Systems</vt:lpstr>
      <vt:lpstr>Covid-19 Vaccine for Pregnant and Lactating Women</vt:lpstr>
      <vt:lpstr>Covid-19 Vaccine for Pregnant and Lactating Women</vt:lpstr>
      <vt:lpstr>World Health Organization</vt:lpstr>
      <vt:lpstr>Myths and Facts</vt:lpstr>
      <vt:lpstr>Myths and Facts</vt:lpstr>
      <vt:lpstr>Myths and Facts</vt:lpstr>
      <vt:lpstr>Myths and Facts</vt:lpstr>
      <vt:lpstr>Finding Credible Vaccine Information Online</vt:lpstr>
      <vt:lpstr>Why prioritize vaccine for BH patients?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Maureen C. Regan -MDH-</dc:creator>
  <cp:lastModifiedBy>Rebecca Perlmutter</cp:lastModifiedBy>
  <cp:revision>803</cp:revision>
  <cp:lastPrinted>2020-02-04T16:27:31Z</cp:lastPrinted>
  <dcterms:created xsi:type="dcterms:W3CDTF">2018-02-09T13:05:01Z</dcterms:created>
  <dcterms:modified xsi:type="dcterms:W3CDTF">2021-02-26T16:03:22Z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0x0101006FA243C363007F4F827DB51D02034FC2</vt:lpwstr>
  </property>
</Properties>
</file>