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sldIdLst>
    <p:sldId id="256" r:id="rId2"/>
    <p:sldId id="313" r:id="rId3"/>
    <p:sldId id="339" r:id="rId4"/>
    <p:sldId id="340" r:id="rId5"/>
    <p:sldId id="674" r:id="rId6"/>
    <p:sldId id="1075" r:id="rId7"/>
    <p:sldId id="342" r:id="rId8"/>
    <p:sldId id="374" r:id="rId9"/>
    <p:sldId id="682" r:id="rId10"/>
    <p:sldId id="634" r:id="rId11"/>
    <p:sldId id="681" r:id="rId12"/>
    <p:sldId id="967" r:id="rId13"/>
    <p:sldId id="1157" r:id="rId14"/>
    <p:sldId id="1158" r:id="rId15"/>
    <p:sldId id="1159" r:id="rId16"/>
    <p:sldId id="1124" r:id="rId17"/>
    <p:sldId id="1123" r:id="rId18"/>
    <p:sldId id="1125" r:id="rId19"/>
    <p:sldId id="1152" r:id="rId20"/>
    <p:sldId id="1153" r:id="rId21"/>
    <p:sldId id="1154" r:id="rId22"/>
    <p:sldId id="1155" r:id="rId23"/>
    <p:sldId id="1156" r:id="rId24"/>
    <p:sldId id="1138" r:id="rId25"/>
    <p:sldId id="1140" r:id="rId26"/>
    <p:sldId id="1141" r:id="rId27"/>
    <p:sldId id="1142" r:id="rId28"/>
    <p:sldId id="1143" r:id="rId29"/>
    <p:sldId id="274" r:id="rId3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becca Perlmutter" initials="RP" lastIdx="1" clrIdx="0">
    <p:extLst>
      <p:ext uri="{19B8F6BF-5375-455C-9EA6-DF929625EA0E}">
        <p15:presenceInfo xmlns:p15="http://schemas.microsoft.com/office/powerpoint/2012/main" userId="S-1-5-21-3319432526-1753839183-2002525808-785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F810"/>
    <a:srgbClr val="F94DE0"/>
    <a:srgbClr val="C40E3E"/>
    <a:srgbClr val="9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068" autoAdjust="0"/>
    <p:restoredTop sz="87350" autoAdjust="0"/>
  </p:normalViewPr>
  <p:slideViewPr>
    <p:cSldViewPr snapToGrid="0" snapToObjects="1">
      <p:cViewPr varScale="1">
        <p:scale>
          <a:sx n="66" d="100"/>
          <a:sy n="66" d="100"/>
        </p:scale>
        <p:origin x="9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3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37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C80779F-2152-C84C-A2C2-FD36C5CC5AAE}" type="datetimeFigureOut">
              <a:rPr lang="en-US" smtClean="0"/>
              <a:t>2/19/2021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368579C-EAC7-0B4D-AE5F-5E3A5B26F7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601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51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598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708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796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366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13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1771F8B-A6AA-4C49-A351-1C54F3623C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" r="1406"/>
          <a:stretch/>
        </p:blipFill>
        <p:spPr>
          <a:xfrm>
            <a:off x="0" y="-314075"/>
            <a:ext cx="12192000" cy="748614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A960F7A-981E-2849-A4A6-FFB20B3D6491}"/>
              </a:ext>
            </a:extLst>
          </p:cNvPr>
          <p:cNvSpPr/>
          <p:nvPr userDrawn="1"/>
        </p:nvSpPr>
        <p:spPr>
          <a:xfrm>
            <a:off x="0" y="1705295"/>
            <a:ext cx="12192000" cy="4268835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7FB37E-432E-7A4F-B863-4B75CE2DBB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261"/>
          <a:stretch/>
        </p:blipFill>
        <p:spPr>
          <a:xfrm>
            <a:off x="-610" y="1701110"/>
            <a:ext cx="12191998" cy="105420"/>
          </a:xfrm>
          <a:prstGeom prst="rect">
            <a:avLst/>
          </a:prstGeom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C69780-856D-8549-AC32-E37E32DB0D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281"/>
          <a:stretch/>
        </p:blipFill>
        <p:spPr>
          <a:xfrm>
            <a:off x="-612" y="5953810"/>
            <a:ext cx="12192000" cy="6095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F033F58-E2FE-0347-BD76-12FAE70FF602}"/>
              </a:ext>
            </a:extLst>
          </p:cNvPr>
          <p:cNvSpPr/>
          <p:nvPr userDrawn="1"/>
        </p:nvSpPr>
        <p:spPr>
          <a:xfrm>
            <a:off x="-612" y="1806530"/>
            <a:ext cx="12192612" cy="4147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EC1CAE-181F-AE45-82F8-A14FDE7962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694" y="2645487"/>
            <a:ext cx="9144000" cy="1338567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B1C7E-8E53-164B-8983-F17A528253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210379"/>
            <a:ext cx="9144000" cy="387626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C40E3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presenter name, title, office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8BAC13-88FE-C64F-96CA-64033FB21D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4777462"/>
            <a:ext cx="9144000" cy="366713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C40E3E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1337298-74C7-D143-9804-A644D0613C8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076" y="266296"/>
            <a:ext cx="1636624" cy="132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150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8AD7A-692D-214C-B1E6-40FF2519F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819F98-A45F-E94A-B7CD-C1136BEA9F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C9E59-65FE-C340-86D6-CB8875869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5" name="Shape 99">
            <a:extLst>
              <a:ext uri="{FF2B5EF4-FFF2-40B4-BE49-F238E27FC236}">
                <a16:creationId xmlns:a16="http://schemas.microsoft.com/office/drawing/2014/main" id="{4878ACEC-C273-FC42-8FF0-6A137603AC86}"/>
              </a:ext>
            </a:extLst>
          </p:cNvPr>
          <p:cNvCxnSpPr>
            <a:cxnSpLocks/>
          </p:cNvCxnSpPr>
          <p:nvPr userDrawn="1"/>
        </p:nvCxnSpPr>
        <p:spPr>
          <a:xfrm>
            <a:off x="983837" y="1582071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1540285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A64AD5-665A-C744-89D9-40F741E5C759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4136C4-AA83-DE43-BE00-E228E3F2BD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193CF-F9DC-B44A-A876-F2CFF6544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5" name="Shape 99">
            <a:extLst>
              <a:ext uri="{FF2B5EF4-FFF2-40B4-BE49-F238E27FC236}">
                <a16:creationId xmlns:a16="http://schemas.microsoft.com/office/drawing/2014/main" id="{784700B9-E3D3-064D-B1E6-41202D9F58D4}"/>
              </a:ext>
            </a:extLst>
          </p:cNvPr>
          <p:cNvCxnSpPr>
            <a:cxnSpLocks/>
          </p:cNvCxnSpPr>
          <p:nvPr userDrawn="1"/>
        </p:nvCxnSpPr>
        <p:spPr>
          <a:xfrm>
            <a:off x="9263518" y="365125"/>
            <a:ext cx="0" cy="5246535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647689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9F195-B40D-0E4C-B1D2-11C6A5EE0C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96349"/>
            <a:ext cx="10515600" cy="994949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71D74-B903-E740-B842-E2BB1355D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2148" y="1825625"/>
            <a:ext cx="10071652" cy="4351338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AB431-9F66-664E-9CD0-ED4F8EA2F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7186" y="6253165"/>
            <a:ext cx="543338" cy="365125"/>
          </a:xfrm>
        </p:spPr>
        <p:txBody>
          <a:bodyPr/>
          <a:lstStyle>
            <a:lvl1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275CE6D-5C38-C543-B8AD-F8110668FD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F4DEA67-6A4F-9649-A24B-C40F247C0A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4583" y="362022"/>
            <a:ext cx="10469217" cy="343659"/>
          </a:xfrm>
        </p:spPr>
        <p:txBody>
          <a:bodyPr>
            <a:noAutofit/>
          </a:bodyPr>
          <a:lstStyle>
            <a:lvl1pPr marL="0" indent="0">
              <a:buNone/>
              <a:defRPr sz="2200" i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Chapter Reference: Title</a:t>
            </a:r>
          </a:p>
        </p:txBody>
      </p:sp>
      <p:cxnSp>
        <p:nvCxnSpPr>
          <p:cNvPr id="7" name="Shape 99">
            <a:extLst>
              <a:ext uri="{FF2B5EF4-FFF2-40B4-BE49-F238E27FC236}">
                <a16:creationId xmlns:a16="http://schemas.microsoft.com/office/drawing/2014/main" id="{C09A3890-68F3-4E4F-B626-7285D1AA9403}"/>
              </a:ext>
            </a:extLst>
          </p:cNvPr>
          <p:cNvCxnSpPr>
            <a:cxnSpLocks/>
          </p:cNvCxnSpPr>
          <p:nvPr userDrawn="1"/>
        </p:nvCxnSpPr>
        <p:spPr>
          <a:xfrm>
            <a:off x="983837" y="1469337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655342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2F32DB1-E964-D44B-9D97-3CEFD7EBC5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10139" y="3575637"/>
            <a:ext cx="10581860" cy="569913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4000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Chapter Intro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2A0465EC-8468-8947-A27C-8FA981D39B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10138" y="4162495"/>
            <a:ext cx="10581861" cy="764217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55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Chapter Title</a:t>
            </a:r>
          </a:p>
        </p:txBody>
      </p:sp>
      <p:cxnSp>
        <p:nvCxnSpPr>
          <p:cNvPr id="7" name="Shape 99">
            <a:extLst>
              <a:ext uri="{FF2B5EF4-FFF2-40B4-BE49-F238E27FC236}">
                <a16:creationId xmlns:a16="http://schemas.microsoft.com/office/drawing/2014/main" id="{94E87B3F-A490-CE4B-89E0-18FC29BB5205}"/>
              </a:ext>
            </a:extLst>
          </p:cNvPr>
          <p:cNvCxnSpPr>
            <a:cxnSpLocks/>
          </p:cNvCxnSpPr>
          <p:nvPr userDrawn="1"/>
        </p:nvCxnSpPr>
        <p:spPr>
          <a:xfrm>
            <a:off x="1610139" y="4225063"/>
            <a:ext cx="10581861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796408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B2FD7-958A-0C45-B087-7DDC509F8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D793A9-78D0-DB44-9842-DF34C4F56FC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850A2-0FAF-1F4F-9CFE-2458DCD44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5" name="Shape 99">
            <a:extLst>
              <a:ext uri="{FF2B5EF4-FFF2-40B4-BE49-F238E27FC236}">
                <a16:creationId xmlns:a16="http://schemas.microsoft.com/office/drawing/2014/main" id="{973325D0-1E67-7343-83E5-FA2188290DAA}"/>
              </a:ext>
            </a:extLst>
          </p:cNvPr>
          <p:cNvCxnSpPr>
            <a:cxnSpLocks/>
          </p:cNvCxnSpPr>
          <p:nvPr userDrawn="1"/>
        </p:nvCxnSpPr>
        <p:spPr>
          <a:xfrm>
            <a:off x="831850" y="4589463"/>
            <a:ext cx="11360150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887514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FAF1C-2FEF-6242-ABE9-7D70C8595B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26BE8-82C8-4142-AE0F-CE6E9BD0AD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82758" y="1825625"/>
            <a:ext cx="483704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BD5BAE-18FF-7744-943F-AF4519949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AD9767-8F21-2644-BB12-1DA08EE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hape 99">
            <a:extLst>
              <a:ext uri="{FF2B5EF4-FFF2-40B4-BE49-F238E27FC236}">
                <a16:creationId xmlns:a16="http://schemas.microsoft.com/office/drawing/2014/main" id="{83DE70EB-F425-BB4F-89B5-AA119946A7DC}"/>
              </a:ext>
            </a:extLst>
          </p:cNvPr>
          <p:cNvCxnSpPr>
            <a:cxnSpLocks/>
          </p:cNvCxnSpPr>
          <p:nvPr userDrawn="1"/>
        </p:nvCxnSpPr>
        <p:spPr>
          <a:xfrm>
            <a:off x="983837" y="1569545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95656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7DC57-EA5D-8A44-945E-B158D9524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5C1A9C-F576-4A47-A383-5DE1DD2F6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93EC18-C9B1-7F4B-BFEA-54F523EF74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2A4D5A-5DB2-484D-88C8-A024BBC26A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4C890A-252B-B348-84D8-D857DB0A8D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0C7B4F-6D0B-904C-9885-7CB0869B0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hape 99">
            <a:extLst>
              <a:ext uri="{FF2B5EF4-FFF2-40B4-BE49-F238E27FC236}">
                <a16:creationId xmlns:a16="http://schemas.microsoft.com/office/drawing/2014/main" id="{66AD6D74-344E-A54C-9A0C-D9987DFF3753}"/>
              </a:ext>
            </a:extLst>
          </p:cNvPr>
          <p:cNvCxnSpPr>
            <a:cxnSpLocks/>
          </p:cNvCxnSpPr>
          <p:nvPr userDrawn="1"/>
        </p:nvCxnSpPr>
        <p:spPr>
          <a:xfrm>
            <a:off x="983837" y="1469337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479465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F2EC0-F0AE-9445-A41E-5C87D776FB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83625D-A756-7F49-AB3B-3B19F7CAA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4" name="Shape 99">
            <a:extLst>
              <a:ext uri="{FF2B5EF4-FFF2-40B4-BE49-F238E27FC236}">
                <a16:creationId xmlns:a16="http://schemas.microsoft.com/office/drawing/2014/main" id="{D1908872-F504-B444-82AE-1560204653B7}"/>
              </a:ext>
            </a:extLst>
          </p:cNvPr>
          <p:cNvCxnSpPr>
            <a:cxnSpLocks/>
          </p:cNvCxnSpPr>
          <p:nvPr userDrawn="1"/>
        </p:nvCxnSpPr>
        <p:spPr>
          <a:xfrm>
            <a:off x="983837" y="1582071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090653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862F8-D10B-E844-A683-3AF7FD775A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C8119-9F97-154F-8D0D-877CCDE63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595C8-2E13-E74D-B6BC-3FE67DB6AC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58E6BD-2C0D-0948-8CA6-F12956A02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hape 99">
            <a:extLst>
              <a:ext uri="{FF2B5EF4-FFF2-40B4-BE49-F238E27FC236}">
                <a16:creationId xmlns:a16="http://schemas.microsoft.com/office/drawing/2014/main" id="{D27140A5-E15E-BD46-8584-067F29D9D83D}"/>
              </a:ext>
            </a:extLst>
          </p:cNvPr>
          <p:cNvCxnSpPr>
            <a:cxnSpLocks/>
          </p:cNvCxnSpPr>
          <p:nvPr userDrawn="1"/>
        </p:nvCxnSpPr>
        <p:spPr>
          <a:xfrm>
            <a:off x="839788" y="2069926"/>
            <a:ext cx="3932237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894337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8E29B-A727-0242-95D3-50DD382BCE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502107-0DCE-174F-BD90-B7DDBC0C3C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D27ABF-7140-B846-BA0A-AD8307DE4A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1C0212-3F5D-924C-8A51-77A9A1441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hape 99">
            <a:extLst>
              <a:ext uri="{FF2B5EF4-FFF2-40B4-BE49-F238E27FC236}">
                <a16:creationId xmlns:a16="http://schemas.microsoft.com/office/drawing/2014/main" id="{E4F1C8B1-B262-B54D-A9C0-F0135C46D574}"/>
              </a:ext>
            </a:extLst>
          </p:cNvPr>
          <p:cNvCxnSpPr>
            <a:cxnSpLocks/>
          </p:cNvCxnSpPr>
          <p:nvPr userDrawn="1"/>
        </p:nvCxnSpPr>
        <p:spPr>
          <a:xfrm>
            <a:off x="839788" y="2069926"/>
            <a:ext cx="3932237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190300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754C78-7612-7841-8168-3168267AD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5739"/>
            <a:ext cx="10515600" cy="994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BDA34-773B-E24F-9795-67AB0AAAF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E610F-F9D8-EA47-B076-18F52BB0C4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8810" y="6231917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275CE6D-5C38-C543-B8AD-F8110668FDF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73610A-5E58-E749-8E27-85C5693283B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170" y="5846548"/>
            <a:ext cx="2391950" cy="69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322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coronavirus.maryland.gov/#Vaccine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phpa.health.maryland.gov/influenza/Pages/flu-dashboard.aspx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phpa.health.maryland.gov/influenza/Pages/flu-dashboard.aspx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c.gov/coronavirus/2019-ncov/hcp/return-to-work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c.gov/coronavirus/2019-ncov/hcp/disposition-hospitalized-patients.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2019-ncov/hcp/guidance-risk-assesment-hcp.html" TargetMode="External"/><Relationship Id="rId2" Type="http://schemas.openxmlformats.org/officeDocument/2006/relationships/hyperlink" Target="https://www.cdc.gov/coronavirus/2019-ncov/hcp/faq.html#anchor-handlin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c.gov/coronavirus/2019-ncov/hcp/guidance-risk-assesment-hcp.html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2019-ncov/hcp/mitigating-staff-shortages.html" TargetMode="External"/><Relationship Id="rId2" Type="http://schemas.openxmlformats.org/officeDocument/2006/relationships/hyperlink" Target="https://www.cdc.gov/coronavirus/2019-ncov/hcp/return-to-work.html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2019-ncov/cases-updates/cases-in-us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covid.cdc.gov/covid-data-tracker/#trends_dailytrendscase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health.maryland.gov/coronaviru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coronavirus.maryland.gov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coronavirus.maryland.gov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175A1-2517-744F-9A8B-57E30E174F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9347"/>
            <a:ext cx="9144000" cy="1629551"/>
          </a:xfrm>
        </p:spPr>
        <p:txBody>
          <a:bodyPr>
            <a:normAutofit fontScale="90000"/>
          </a:bodyPr>
          <a:lstStyle/>
          <a:p>
            <a:r>
              <a:rPr lang="en-US" dirty="0"/>
              <a:t>Maryland Situation Update on </a:t>
            </a:r>
            <a:br>
              <a:rPr lang="en-US" dirty="0"/>
            </a:br>
            <a:r>
              <a:rPr lang="en-US" dirty="0"/>
              <a:t>Coronavirus Disease (COVID-19)</a:t>
            </a:r>
            <a:br>
              <a:rPr lang="en-US" dirty="0"/>
            </a:br>
            <a:r>
              <a:rPr lang="en-US" dirty="0"/>
              <a:t>for BHA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CDE056D8-945A-4B48-A18A-58091677BC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9722"/>
            <a:ext cx="9144000" cy="1169437"/>
          </a:xfrm>
        </p:spPr>
        <p:txBody>
          <a:bodyPr>
            <a:normAutofit/>
          </a:bodyPr>
          <a:lstStyle/>
          <a:p>
            <a:pPr lvl="0"/>
            <a:r>
              <a:rPr lang="en-US" sz="2100" dirty="0"/>
              <a:t>Maryland Department of Health</a:t>
            </a:r>
          </a:p>
          <a:p>
            <a:pPr lvl="0"/>
            <a:r>
              <a:rPr lang="en-US" sz="2100" dirty="0"/>
              <a:t>Infectious Disease Epidemiology and Outbreak Response Bureau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BA006E-C594-466C-BCBE-4496AED2A4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04010" y="4899990"/>
            <a:ext cx="9144000" cy="36671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February 19, 2021</a:t>
            </a:r>
          </a:p>
        </p:txBody>
      </p:sp>
    </p:spTree>
    <p:extLst>
      <p:ext uri="{BB962C8B-B14F-4D97-AF65-F5344CB8AC3E}">
        <p14:creationId xmlns:p14="http://schemas.microsoft.com/office/powerpoint/2010/main" val="3964148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Volume and % Positivity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8541A5-4DBB-412E-A0A1-3C2A899E9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8CECF8-17F6-46BA-97BF-476B2F0AC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474" y="1439106"/>
            <a:ext cx="8264066" cy="473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895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45DDC-C771-4567-8D87-1EE5EB44B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07CDB-01D6-41B3-AFD6-1EF0EE55D5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0DAA6B-03F4-487B-98B0-34E909F20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131DBB-2F48-44CB-A8F4-D5FFF600E3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135CA1-3DC1-4DD4-9F73-0E2253FFE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242" y="275746"/>
            <a:ext cx="10729138" cy="635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662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1CDEB-3EAF-4C88-978F-9566F2580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Maryland Vaccine Dashboard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148631-154D-4C8C-A6FA-2CFD86BA6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F344B1-BB34-4095-9050-7C8C6AE4F3AE}"/>
              </a:ext>
            </a:extLst>
          </p:cNvPr>
          <p:cNvSpPr txBox="1"/>
          <p:nvPr/>
        </p:nvSpPr>
        <p:spPr>
          <a:xfrm>
            <a:off x="1160837" y="6343433"/>
            <a:ext cx="71721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https://coronavirus.maryland.gov/#Vaccine</a:t>
            </a:r>
            <a:r>
              <a:rPr lang="en-US" dirty="0"/>
              <a:t> accessed February 19, 2021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47A8D8-08C6-4804-B232-5B0A48DAEA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" y="1275708"/>
            <a:ext cx="7768590" cy="498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463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0408C2C4-0ACC-4B6F-9136-09411980F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Maryland Influenza Epi Update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CE4C42C-2BC0-4856-83EC-3B46ACB4F7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Week Ending February 6th, 2021</a:t>
            </a:r>
          </a:p>
          <a:p>
            <a:r>
              <a:rPr lang="en-US" dirty="0"/>
              <a:t>Influenza-like illness (ILI) activity in Maryland was </a:t>
            </a:r>
            <a:r>
              <a:rPr lang="en-US" b="1" dirty="0">
                <a:solidFill>
                  <a:srgbClr val="00B050"/>
                </a:solidFill>
              </a:rPr>
              <a:t>minimal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AB33AD-7FF7-4962-9D95-3E7F467E6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332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AC5162D-9147-4BE0-A0DD-A7A00DC53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DD1C92-1CE2-408E-BD41-8E6C44543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FCAD29-CFD4-4F54-9AFC-0602BBCB4B98}"/>
              </a:ext>
            </a:extLst>
          </p:cNvPr>
          <p:cNvSpPr txBox="1"/>
          <p:nvPr/>
        </p:nvSpPr>
        <p:spPr>
          <a:xfrm>
            <a:off x="8708571" y="2077484"/>
            <a:ext cx="27867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2"/>
              </a:rPr>
              <a:t>https://phpa.health.maryland.gov/influenza/Pages/flu-dashboard.aspx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665" y="270766"/>
            <a:ext cx="7556706" cy="632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478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3FD27B4F-57B5-45F3-8E9C-55BB23B5D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C15CCF-A4D5-4CFC-9134-2B229AFC7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15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3BC016-7759-4D03-BC46-3B6C2F88BFBE}"/>
              </a:ext>
            </a:extLst>
          </p:cNvPr>
          <p:cNvSpPr txBox="1"/>
          <p:nvPr/>
        </p:nvSpPr>
        <p:spPr>
          <a:xfrm>
            <a:off x="8926286" y="130113"/>
            <a:ext cx="32657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hlinkClick r:id="rId2"/>
              </a:rPr>
              <a:t>https://phpa.health.maryland.gov/influenza/Pages/flu-dashboard.aspx</a:t>
            </a: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959" y="130113"/>
            <a:ext cx="7909127" cy="673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9228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B5D832-F233-4DE5-926F-C7635EDEA1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47187E-071F-481E-873F-365DE41CF6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CDC Updates</a:t>
            </a:r>
          </a:p>
        </p:txBody>
      </p:sp>
    </p:spTree>
    <p:extLst>
      <p:ext uri="{BB962C8B-B14F-4D97-AF65-F5344CB8AC3E}">
        <p14:creationId xmlns:p14="http://schemas.microsoft.com/office/powerpoint/2010/main" val="923333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B648E-489F-4F01-B6CC-0BBF4553B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Early COVID-19 Vaccine Coverage in Skilled Nursing Facilities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5DFEA-D57B-4A39-866E-B16B23200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from 11,460 SNFs who had at least one vaccine clinic with the federal CDC Pharmacy Partnership for Long Term Care between 12/18/20 and 1/17/21</a:t>
            </a:r>
          </a:p>
          <a:p>
            <a:r>
              <a:rPr lang="en-US" dirty="0"/>
              <a:t>For residents: Median 77.5% received at least one dose</a:t>
            </a:r>
          </a:p>
          <a:p>
            <a:pPr lvl="1"/>
            <a:r>
              <a:rPr lang="en-US" dirty="0"/>
              <a:t>Range by state 65.7%-100% </a:t>
            </a:r>
          </a:p>
          <a:p>
            <a:r>
              <a:rPr lang="en-US" dirty="0"/>
              <a:t>For staff: Median 37.5% received at least one dose</a:t>
            </a:r>
          </a:p>
          <a:p>
            <a:pPr lvl="1"/>
            <a:r>
              <a:rPr lang="en-US" dirty="0"/>
              <a:t>Range by state 19.4% -67.4%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68BB5E-3983-4709-8F03-1652A0DA7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304B7E-8DBA-435A-9808-5C606161FC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6F15DA-1650-41DC-B810-9C9DE0DACE93}"/>
              </a:ext>
            </a:extLst>
          </p:cNvPr>
          <p:cNvSpPr txBox="1"/>
          <p:nvPr/>
        </p:nvSpPr>
        <p:spPr>
          <a:xfrm>
            <a:off x="1659467" y="6400800"/>
            <a:ext cx="5994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https://www.cdc.gov/mmwr/volumes/70/wr/mm7005e2.htm</a:t>
            </a:r>
          </a:p>
        </p:txBody>
      </p:sp>
    </p:spTree>
    <p:extLst>
      <p:ext uri="{BB962C8B-B14F-4D97-AF65-F5344CB8AC3E}">
        <p14:creationId xmlns:p14="http://schemas.microsoft.com/office/powerpoint/2010/main" val="39187635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4855E-D778-4BD0-8E7F-696217498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DB15E-0A43-457B-B665-96CBE7F76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6038AE-8CBB-483E-9F66-EF9566FD6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5BE98B-4964-4371-A482-12DFC87671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76A112-4ACF-4225-9223-DB3C04AF0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215" y="1720802"/>
            <a:ext cx="10515599" cy="45609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AB0D53-1221-4C44-92B5-F4E19C6B85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085" y="748770"/>
            <a:ext cx="11567290" cy="52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016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84583" y="811033"/>
            <a:ext cx="10652760" cy="562354"/>
          </a:xfrm>
        </p:spPr>
        <p:txBody>
          <a:bodyPr>
            <a:normAutofit fontScale="90000"/>
          </a:bodyPr>
          <a:lstStyle/>
          <a:p>
            <a:r>
              <a:rPr lang="en-US" i="0" dirty="0">
                <a:solidFill>
                  <a:srgbClr val="000000"/>
                </a:solidFill>
                <a:effectLst/>
                <a:latin typeface="+mn-lt"/>
              </a:rPr>
              <a:t>Return to Work Criteria for Healthcare Personnel with SARS-CoV-2 Infection</a:t>
            </a:r>
            <a:br>
              <a:rPr lang="en-US" i="0" dirty="0">
                <a:solidFill>
                  <a:srgbClr val="000000"/>
                </a:solidFill>
                <a:effectLst/>
                <a:latin typeface="+mn-lt"/>
              </a:rPr>
            </a:br>
            <a:endParaRPr lang="en-US" dirty="0"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80523" y="1825625"/>
            <a:ext cx="10822579" cy="3724385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1" i="0" dirty="0">
                <a:solidFill>
                  <a:srgbClr val="000000"/>
                </a:solidFill>
                <a:effectLst/>
                <a:latin typeface="Open Sans"/>
              </a:rPr>
              <a:t>As of February 16, 2021</a:t>
            </a:r>
            <a:endParaRPr lang="en-US" b="0" i="0" dirty="0">
              <a:solidFill>
                <a:srgbClr val="000000"/>
              </a:solidFill>
              <a:effectLst/>
              <a:latin typeface="Open San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HCP who are severely immunocompromised, could remain infectious more than 20 days after symptom onset. Consultation with infectious diseases specialists is recommended; use of a test-based strategy for determining when these HCP may return to work could be considered.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t>19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038352-2143-4561-BB5F-BD305DEB204A}"/>
              </a:ext>
            </a:extLst>
          </p:cNvPr>
          <p:cNvSpPr txBox="1"/>
          <p:nvPr/>
        </p:nvSpPr>
        <p:spPr>
          <a:xfrm>
            <a:off x="1470991" y="6101020"/>
            <a:ext cx="72118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https://www.cdc.gov/coronavirus/2019-ncov/hcp/return-to-work.html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021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>
            <a:extLst>
              <a:ext uri="{FF2B5EF4-FFF2-40B4-BE49-F238E27FC236}">
                <a16:creationId xmlns:a16="http://schemas.microsoft.com/office/drawing/2014/main" id="{95068D90-2223-554F-83EB-3DA22DCE4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Agenda </a:t>
            </a:r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423F0F17-B5DA-004F-8EFE-172BCD600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449" y="1910227"/>
            <a:ext cx="6063198" cy="4351338"/>
          </a:xfrm>
        </p:spPr>
        <p:txBody>
          <a:bodyPr>
            <a:normAutofit/>
          </a:bodyPr>
          <a:lstStyle/>
          <a:p>
            <a:r>
              <a:rPr lang="en-US" dirty="0"/>
              <a:t>Review current situation of COVID-19</a:t>
            </a:r>
          </a:p>
          <a:p>
            <a:r>
              <a:rPr lang="en-US" dirty="0"/>
              <a:t>Influenza Updates</a:t>
            </a:r>
          </a:p>
          <a:p>
            <a:r>
              <a:rPr lang="en-US" dirty="0"/>
              <a:t>CDC Updates</a:t>
            </a:r>
          </a:p>
          <a:p>
            <a:r>
              <a:rPr lang="en-US" dirty="0"/>
              <a:t>MDH Updates</a:t>
            </a:r>
          </a:p>
          <a:p>
            <a:r>
              <a:rPr lang="en-US" dirty="0"/>
              <a:t>Q and A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4A58E-229C-204C-8FFC-82A24FCFF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https://globalbiodefense.com/wp-content/uploads/2020/02/novel-coronavirus-covid-19-sars-cov-2-1024x8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647" y="1782501"/>
            <a:ext cx="5807353" cy="494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608968" y="1455795"/>
            <a:ext cx="3583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333333"/>
                </a:solidFill>
                <a:latin typeface="Droid Serif"/>
              </a:rPr>
              <a:t>Picture Courtesy of NIAID-RML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4123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84583" y="1274615"/>
            <a:ext cx="10652760" cy="98772"/>
          </a:xfrm>
        </p:spPr>
        <p:txBody>
          <a:bodyPr>
            <a:normAutofit fontScale="90000"/>
          </a:bodyPr>
          <a:lstStyle/>
          <a:p>
            <a:r>
              <a:rPr lang="en-US" sz="3600" i="0" dirty="0">
                <a:solidFill>
                  <a:srgbClr val="000000"/>
                </a:solidFill>
                <a:effectLst/>
                <a:latin typeface="+mn-lt"/>
              </a:rPr>
              <a:t>Discontinuation of Transmission-Based Precautions and Disposition of Patients with SARS-CoV-2 Infection in Healthcare Settings (Interim Guidance) </a:t>
            </a:r>
            <a:br>
              <a:rPr lang="en-US" i="0" dirty="0">
                <a:solidFill>
                  <a:srgbClr val="000000"/>
                </a:solidFill>
                <a:effectLst/>
                <a:latin typeface="+mn-lt"/>
              </a:rPr>
            </a:br>
            <a:br>
              <a:rPr lang="en-US" i="0" dirty="0">
                <a:solidFill>
                  <a:srgbClr val="000000"/>
                </a:solidFill>
                <a:effectLst/>
                <a:latin typeface="+mn-lt"/>
              </a:rPr>
            </a:br>
            <a:endParaRPr lang="en-US" dirty="0"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80523" y="1825625"/>
            <a:ext cx="10822579" cy="3724385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1" i="0" dirty="0">
                <a:solidFill>
                  <a:srgbClr val="000000"/>
                </a:solidFill>
                <a:effectLst/>
                <a:latin typeface="Open Sans"/>
              </a:rPr>
              <a:t>As of February 16, 2021</a:t>
            </a:r>
            <a:endParaRPr lang="en-US" dirty="0">
              <a:solidFill>
                <a:srgbClr val="000000"/>
              </a:solidFill>
              <a:latin typeface="Open San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Patients who are severely immunocompromised could remain infectious more than 20 days after symptom onset.  Consultation with infectious diseases specialists is recommended; use of a test-based strategy for determining when to discontinue Transmission-Based Precautions could be considered.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t>20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038352-2143-4561-BB5F-BD305DEB204A}"/>
              </a:ext>
            </a:extLst>
          </p:cNvPr>
          <p:cNvSpPr txBox="1"/>
          <p:nvPr/>
        </p:nvSpPr>
        <p:spPr>
          <a:xfrm>
            <a:off x="1280160" y="5831522"/>
            <a:ext cx="72118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https://www.cdc.gov/coronavirus/2019-ncov/hcp/disposition-hospitalized-patients.html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4881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84582" y="151075"/>
            <a:ext cx="10822579" cy="122231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i="0" dirty="0">
                <a:solidFill>
                  <a:srgbClr val="000000"/>
                </a:solidFill>
                <a:effectLst/>
                <a:latin typeface="+mn-lt"/>
              </a:rPr>
              <a:t>Interim U.S. Guidance for Risk Assessment and Work Restrictions for Healthcare Personnel with Potential Exposure to SARS-CoV-2</a:t>
            </a:r>
            <a:endParaRPr lang="en-US" dirty="0"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80523" y="1956021"/>
            <a:ext cx="10822579" cy="422094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1" i="0" dirty="0">
                <a:solidFill>
                  <a:srgbClr val="000000"/>
                </a:solidFill>
                <a:effectLst/>
                <a:latin typeface="+mn-lt"/>
              </a:rPr>
              <a:t>As of February 16, 2021</a:t>
            </a:r>
            <a:endParaRPr lang="en-US" b="0" i="0" dirty="0">
              <a:solidFill>
                <a:srgbClr val="000000"/>
              </a:solidFill>
              <a:effectLst/>
              <a:latin typeface="+mn-lt"/>
            </a:endParaRPr>
          </a:p>
          <a:p>
            <a:pPr marL="0" indent="0" algn="l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+mn-lt"/>
              </a:rPr>
              <a:t>The interim guidance was updated: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+mn-lt"/>
              </a:rPr>
              <a:t>Clarified that work exclusion of asymptomatic HCP with a higher-risk exposure who have recovered from SARS-CoV-2 infection in the prior 3 months might not be necessary.  Additional information about this scenario is available </a:t>
            </a:r>
            <a:r>
              <a:rPr lang="en-US" b="0" i="0" u="sng" dirty="0">
                <a:solidFill>
                  <a:srgbClr val="075290"/>
                </a:solidFill>
                <a:effectLst/>
                <a:latin typeface="+mn-lt"/>
                <a:hlinkClick r:id="rId2"/>
              </a:rPr>
              <a:t>here</a:t>
            </a:r>
            <a:r>
              <a:rPr lang="en-US" b="0" i="0" dirty="0">
                <a:solidFill>
                  <a:srgbClr val="000000"/>
                </a:solidFill>
                <a:effectLst/>
                <a:latin typeface="+mn-lt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t>21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038352-2143-4561-BB5F-BD305DEB204A}"/>
              </a:ext>
            </a:extLst>
          </p:cNvPr>
          <p:cNvSpPr txBox="1"/>
          <p:nvPr/>
        </p:nvSpPr>
        <p:spPr>
          <a:xfrm>
            <a:off x="1470991" y="6101020"/>
            <a:ext cx="72118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https://www.cdc.gov/coronavirus/2019-ncov/hcp/guidance-risk-assesment-hcp.html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2993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84582" y="151075"/>
            <a:ext cx="10822579" cy="1222312"/>
          </a:xfrm>
        </p:spPr>
        <p:txBody>
          <a:bodyPr>
            <a:normAutofit/>
          </a:bodyPr>
          <a:lstStyle/>
          <a:p>
            <a:pPr algn="l"/>
            <a:r>
              <a:rPr lang="en-US" sz="3600" i="0" dirty="0">
                <a:solidFill>
                  <a:srgbClr val="000000"/>
                </a:solidFill>
                <a:effectLst/>
                <a:latin typeface="+mn-lt"/>
              </a:rPr>
              <a:t>Strategies to Mitigate Healthcare Personnel Staffing Shortages</a:t>
            </a:r>
            <a:endParaRPr lang="en-US" dirty="0"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80523" y="1956021"/>
            <a:ext cx="10822579" cy="422094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1" i="0" dirty="0">
                <a:solidFill>
                  <a:srgbClr val="000000"/>
                </a:solidFill>
                <a:effectLst/>
                <a:latin typeface="Open Sans"/>
              </a:rPr>
              <a:t>As of February 14, 2021</a:t>
            </a:r>
            <a:endParaRPr lang="en-US" b="0" i="0" dirty="0">
              <a:solidFill>
                <a:srgbClr val="000000"/>
              </a:solidFill>
              <a:effectLst/>
              <a:latin typeface="Open Sans"/>
            </a:endParaRPr>
          </a:p>
          <a:p>
            <a:pPr marL="0" indent="0" algn="l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+mn-lt"/>
              </a:rPr>
              <a:t>Added, as a contingency strategy to allow: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+mn-lt"/>
              </a:rPr>
              <a:t>Asymptomatic fully vaccinated HCP who have had a </a:t>
            </a:r>
            <a:r>
              <a:rPr lang="en-US" sz="2800" b="0" i="0" u="sng" dirty="0">
                <a:solidFill>
                  <a:srgbClr val="075290"/>
                </a:solidFill>
                <a:effectLst/>
                <a:latin typeface="+mn-lt"/>
                <a:hlinkClick r:id="rId2"/>
              </a:rPr>
              <a:t>higher-risk exposure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n-lt"/>
              </a:rPr>
              <a:t> to SARS-CoV-2 but are not known to be infected to continue to work onsite throughout their 14-day post-exposure period</a:t>
            </a:r>
            <a:r>
              <a:rPr lang="en-US" b="0" i="0" dirty="0">
                <a:solidFill>
                  <a:srgbClr val="000000"/>
                </a:solidFill>
                <a:effectLst/>
                <a:latin typeface="+mn-lt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t>22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038352-2143-4561-BB5F-BD305DEB204A}"/>
              </a:ext>
            </a:extLst>
          </p:cNvPr>
          <p:cNvSpPr txBox="1"/>
          <p:nvPr/>
        </p:nvSpPr>
        <p:spPr>
          <a:xfrm>
            <a:off x="1470991" y="6101020"/>
            <a:ext cx="72118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https://www.cdc.gov/coronavirus/2019-ncov/hcp/guidance-risk-assesment-hcp.html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2146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84582" y="151075"/>
            <a:ext cx="10822579" cy="1222312"/>
          </a:xfrm>
        </p:spPr>
        <p:txBody>
          <a:bodyPr>
            <a:normAutofit/>
          </a:bodyPr>
          <a:lstStyle/>
          <a:p>
            <a:pPr algn="l"/>
            <a:r>
              <a:rPr lang="en-US" sz="3600" i="0" dirty="0">
                <a:solidFill>
                  <a:srgbClr val="000000"/>
                </a:solidFill>
                <a:effectLst/>
                <a:latin typeface="+mn-lt"/>
              </a:rPr>
              <a:t>Strategies to Mitigate Healthcare Personnel Staffing Shortages</a:t>
            </a:r>
            <a:endParaRPr lang="en-US" dirty="0"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85963" y="1956021"/>
            <a:ext cx="10917140" cy="4220942"/>
          </a:xfrm>
        </p:spPr>
        <p:txBody>
          <a:bodyPr>
            <a:normAutofit fontScale="925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+mn-lt"/>
              </a:rPr>
              <a:t>Healthcare facilities should understand that shortening the duration of work restriction might result in additional transmission risks.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+mn-lt"/>
              </a:rPr>
              <a:t>Vaccinated HCP should be prioritized to first shorten their duration of work restriction followed by unvaccinated HCP.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+mn-lt"/>
              </a:rPr>
              <a:t>These HCP should still report temperature and absence of symptoms each day before starting work.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+mn-lt"/>
              </a:rPr>
              <a:t>If HCP develop even mild symptoms consistent with COVID-19, they should either not report to work, or stop working and notify their supervisor or occupational health services prior to leaving work. These individuals should be prioritized for testing.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+mn-lt"/>
              </a:rPr>
              <a:t>If HCP are tested and found to be infected with SARS-CoV-2, they should be excluded from work until they meet all </a:t>
            </a:r>
            <a:r>
              <a:rPr lang="en-US" b="0" i="0" u="sng" dirty="0">
                <a:solidFill>
                  <a:srgbClr val="075290"/>
                </a:solidFill>
                <a:effectLst/>
                <a:latin typeface="+mn-lt"/>
                <a:hlinkClick r:id="rId2"/>
              </a:rPr>
              <a:t>Return to Work Criteria</a:t>
            </a:r>
            <a:r>
              <a:rPr lang="en-US" b="0" i="0" dirty="0">
                <a:solidFill>
                  <a:srgbClr val="000000"/>
                </a:solidFill>
                <a:effectLst/>
                <a:latin typeface="+mn-lt"/>
              </a:rPr>
              <a:t>.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t>23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038352-2143-4561-BB5F-BD305DEB204A}"/>
              </a:ext>
            </a:extLst>
          </p:cNvPr>
          <p:cNvSpPr txBox="1"/>
          <p:nvPr/>
        </p:nvSpPr>
        <p:spPr>
          <a:xfrm>
            <a:off x="1470991" y="6101020"/>
            <a:ext cx="72118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https://www.cdc.gov/coronavirus/2019-ncov/hcp/mitigating-staff-shortages.html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4547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C852AC-4171-4487-9B10-24D96E37A1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987D3B-3C74-4390-B3C2-4A3A23D3C8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MDH Updates</a:t>
            </a:r>
          </a:p>
        </p:txBody>
      </p:sp>
    </p:spTree>
    <p:extLst>
      <p:ext uri="{BB962C8B-B14F-4D97-AF65-F5344CB8AC3E}">
        <p14:creationId xmlns:p14="http://schemas.microsoft.com/office/powerpoint/2010/main" val="17181113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24891" y="150020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MDH Amended Directive and Order On Health Care Matters (Feb. 11)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Extended out of state travel testing requirement from February 28, 2021 to March 31, 2021</a:t>
            </a:r>
          </a:p>
          <a:p>
            <a:r>
              <a:rPr lang="en-US" dirty="0"/>
              <a:t>Extended Hospital Surge Plans and Patient Transfer Provisions (Section 10.A) from March 31, 2021 to April 30, 2021</a:t>
            </a:r>
          </a:p>
          <a:p>
            <a:r>
              <a:rPr lang="en-US" dirty="0"/>
              <a:t>Updated hospital visitation guidelines (Section 9)</a:t>
            </a:r>
          </a:p>
          <a:p>
            <a:pPr lvl="1"/>
            <a:r>
              <a:rPr lang="en-US" dirty="0"/>
              <a:t>Hospitals shall establish such patient visitation policies as they deem appropriate, in accordance with CDC guidance regarding visitation and relevant accreditation and regulatory standards.</a:t>
            </a:r>
          </a:p>
          <a:p>
            <a:r>
              <a:rPr lang="en-US" dirty="0"/>
              <a:t>Removal of remaining limitations on Elective and Non-Urgent Medical Procedures (Section 5)</a:t>
            </a:r>
          </a:p>
          <a:p>
            <a:r>
              <a:rPr lang="en-US" dirty="0"/>
              <a:t>Changed PPE Use and Conservation Requirements to Guidelines (Section 6)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t>25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6112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24891" y="150020"/>
            <a:ext cx="8334103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MDH Amended Directive and Order Related to Nursing Home Matters (Feb. 11)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Updated indoor visitation (Section 9.A)</a:t>
            </a:r>
          </a:p>
          <a:p>
            <a:r>
              <a:rPr lang="en-US" dirty="0"/>
              <a:t>Reverted testing requirements to CMS requirements from August 26, 2020 (Section 4) </a:t>
            </a:r>
          </a:p>
          <a:p>
            <a:r>
              <a:rPr lang="en-US" dirty="0"/>
              <a:t>Updated PPE supply stockpile requirements to 30 days (Section 2)</a:t>
            </a:r>
          </a:p>
          <a:p>
            <a:r>
              <a:rPr lang="en-US" dirty="0"/>
              <a:t>Clarifies that cosmetologists and barbers that are providing services to nursing home residents shall be considered as vendors for the purposes of this order</a:t>
            </a:r>
          </a:p>
          <a:p>
            <a:r>
              <a:rPr lang="en-US" dirty="0"/>
              <a:t>Other Technical amendments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t>26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383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24891" y="150020"/>
            <a:ext cx="8334103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MDH Amended Directive and Order Related to Nursing Home Matters (Feb. 11)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Updated indoor visitation (Section 9.A)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t>27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961" y="2249628"/>
            <a:ext cx="6467475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884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24891" y="150020"/>
            <a:ext cx="8334103" cy="1325563"/>
          </a:xfrm>
        </p:spPr>
        <p:txBody>
          <a:bodyPr>
            <a:normAutofit/>
          </a:bodyPr>
          <a:lstStyle/>
          <a:p>
            <a:r>
              <a:rPr lang="en-US" dirty="0"/>
              <a:t>REVIEW: CMS QSO-20-39-NH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6121" y="1690689"/>
            <a:ext cx="7279759" cy="345957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t>28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314575" y="5466714"/>
            <a:ext cx="69556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https://www.cms.gov/files/document/qso-20-39-nh.pdf</a:t>
            </a:r>
          </a:p>
        </p:txBody>
      </p:sp>
    </p:spTree>
    <p:extLst>
      <p:ext uri="{BB962C8B-B14F-4D97-AF65-F5344CB8AC3E}">
        <p14:creationId xmlns:p14="http://schemas.microsoft.com/office/powerpoint/2010/main" val="31555043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8BB4C3-FC6C-4B0E-A586-0CB80AEB9EA8}"/>
              </a:ext>
            </a:extLst>
          </p:cNvPr>
          <p:cNvSpPr txBox="1"/>
          <p:nvPr/>
        </p:nvSpPr>
        <p:spPr>
          <a:xfrm>
            <a:off x="867715" y="5777083"/>
            <a:ext cx="11083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Email : mdh.ipcovid@Maryland.gov </a:t>
            </a:r>
          </a:p>
        </p:txBody>
      </p:sp>
    </p:spTree>
    <p:extLst>
      <p:ext uri="{BB962C8B-B14F-4D97-AF65-F5344CB8AC3E}">
        <p14:creationId xmlns:p14="http://schemas.microsoft.com/office/powerpoint/2010/main" val="448033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>
            <a:extLst>
              <a:ext uri="{FF2B5EF4-FFF2-40B4-BE49-F238E27FC236}">
                <a16:creationId xmlns:a16="http://schemas.microsoft.com/office/drawing/2014/main" id="{95068D90-2223-554F-83EB-3DA22DCE4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185" y="158371"/>
            <a:ext cx="8868071" cy="1681315"/>
          </a:xfrm>
        </p:spPr>
        <p:txBody>
          <a:bodyPr/>
          <a:lstStyle/>
          <a:p>
            <a:r>
              <a:rPr lang="en-US" dirty="0"/>
              <a:t>COVID-19 Global Situation 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4A58E-229C-204C-8FFC-82A24FCFF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3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27E944-CBF5-42E7-B818-B018E37531B6}"/>
              </a:ext>
            </a:extLst>
          </p:cNvPr>
          <p:cNvSpPr txBox="1"/>
          <p:nvPr/>
        </p:nvSpPr>
        <p:spPr>
          <a:xfrm>
            <a:off x="133466" y="6493433"/>
            <a:ext cx="10963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https://gisanddata.maps.arcgis.com/apps/opsdashboard/index.html#/bda7594740fd40299423467b48e9ecf6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D2AA48-2BC3-41A8-9199-7EFF3A0C6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37" y="1548807"/>
            <a:ext cx="12089326" cy="482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734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 Case Counts and Rates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32CC44-1754-455F-BF7A-CA6C9D23B48E}"/>
              </a:ext>
            </a:extLst>
          </p:cNvPr>
          <p:cNvSpPr txBox="1"/>
          <p:nvPr/>
        </p:nvSpPr>
        <p:spPr>
          <a:xfrm>
            <a:off x="1426029" y="5323749"/>
            <a:ext cx="61062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563C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dirty="0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https://www.cdc.gov/coronavirus/2019-ncov/cases-updates/cases-in-us.html</a:t>
            </a:r>
            <a:r>
              <a:rPr lang="en-US" dirty="0"/>
              <a:t>   Accessed 2/19/2021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F5E0F7-5FDC-415B-8846-EB8714C645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186" y="1579868"/>
            <a:ext cx="10983759" cy="357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298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DC6B0-9A80-4C83-941D-5B77B6AAB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Number of Cases Reported in the USA, by Day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F1E453-9CF9-4B89-8372-DB3160623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03437A-33CC-44BE-B224-7E0EA214BB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34B82CA-233E-4897-A524-D484484F3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4466" y="2086020"/>
            <a:ext cx="10071652" cy="43513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7C1C61-CE6D-4645-A607-3D921C54ABB5}"/>
              </a:ext>
            </a:extLst>
          </p:cNvPr>
          <p:cNvSpPr txBox="1"/>
          <p:nvPr/>
        </p:nvSpPr>
        <p:spPr>
          <a:xfrm>
            <a:off x="1465545" y="5945429"/>
            <a:ext cx="64284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https://covid.cdc.gov/covid-data-tracker/#trends_dailytrendscases</a:t>
            </a:r>
            <a:endParaRPr lang="en-US" dirty="0"/>
          </a:p>
          <a:p>
            <a:r>
              <a:rPr lang="en-US" dirty="0"/>
              <a:t>Updated 2/19/2021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1CA398-EB63-468C-A02D-51634A89D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71" y="1474379"/>
            <a:ext cx="10872284" cy="447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189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91BC9-DA73-49F9-A32C-0A624B400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 Vaccinations in the United States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332C12-3C5D-41B4-BAEB-5D99EAD3C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A68561-FA7E-4489-A8AE-976B15FC45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2373F9-A862-45C4-90FE-8DD3883575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BCFAB1-49A2-4483-9B9B-CC3FBE2C3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37" y="1465568"/>
            <a:ext cx="11287020" cy="352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053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D4B5C-5356-4659-B8E6-4BD2A7E1D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937" y="596349"/>
            <a:ext cx="10515600" cy="994949"/>
          </a:xfrm>
        </p:spPr>
        <p:txBody>
          <a:bodyPr/>
          <a:lstStyle/>
          <a:p>
            <a:r>
              <a:rPr lang="en-US" dirty="0"/>
              <a:t>Maryland: COVID-19 Cases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113527-FAFF-41F7-87BA-840492DDE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4986" y="-563159"/>
            <a:ext cx="5347014" cy="15122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2400" dirty="0">
                <a:hlinkClick r:id="rId3"/>
              </a:rPr>
              <a:t>http://health.maryland.gov/coronavirus</a:t>
            </a:r>
            <a:endParaRPr lang="en-US" sz="2400" dirty="0"/>
          </a:p>
          <a:p>
            <a:pPr marL="0" indent="0">
              <a:buNone/>
            </a:pPr>
            <a:r>
              <a:rPr lang="en-US" sz="1800" i="1" dirty="0"/>
              <a:t>Data current as of 2/19/2021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CF44BC-4DEB-4FDE-A32A-02506982F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27D753-1FAD-4730-90E7-BD9CC53892B5}"/>
              </a:ext>
            </a:extLst>
          </p:cNvPr>
          <p:cNvSpPr txBox="1"/>
          <p:nvPr/>
        </p:nvSpPr>
        <p:spPr>
          <a:xfrm>
            <a:off x="341600" y="1721629"/>
            <a:ext cx="53789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Cases</a:t>
            </a:r>
            <a:r>
              <a:rPr lang="en-US" dirty="0"/>
              <a:t>: </a:t>
            </a:r>
            <a:r>
              <a:rPr lang="en-US" sz="2800" dirty="0"/>
              <a:t>374,974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1,008 new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Deaths: 7,495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16 new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Hospitalizations: 34,265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Current: 1,016 ( Down 32)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Total tests performed: 7,597,220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Case rate: 14.2 per 100,000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6DF93F-166F-4141-A6C3-5F3700BF0D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8173" y="1591298"/>
            <a:ext cx="6551583" cy="350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875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73F52-A584-4654-88C6-0383F917A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1BFDD4-5F73-4871-A755-0FA750791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306AB2-B0D4-4D98-8A67-06D3CEB258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FE61F90-E548-4A33-A341-5BA5E8E60506}"/>
              </a:ext>
            </a:extLst>
          </p:cNvPr>
          <p:cNvSpPr txBox="1">
            <a:spLocks/>
          </p:cNvSpPr>
          <p:nvPr/>
        </p:nvSpPr>
        <p:spPr>
          <a:xfrm>
            <a:off x="678712" y="681037"/>
            <a:ext cx="10515600" cy="994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5A6B1E-3725-4AEE-979E-595A244605D2}"/>
              </a:ext>
            </a:extLst>
          </p:cNvPr>
          <p:cNvSpPr txBox="1"/>
          <p:nvPr/>
        </p:nvSpPr>
        <p:spPr>
          <a:xfrm>
            <a:off x="1871331" y="6358357"/>
            <a:ext cx="4475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https://coronavirus.maryland.gov/</a:t>
            </a:r>
            <a:r>
              <a:rPr lang="en-US" dirty="0"/>
              <a:t> 2/19/2021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FF65C71-9AB8-4689-8037-B20BEFE60F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93EABD-D26D-4321-BB90-5976C9CB2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712" y="362022"/>
            <a:ext cx="11010872" cy="581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862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9461B-BBD7-4017-B2D9-16D5C0859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5798B2-BCA3-4F20-B988-1375E47CA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E7B4FD-5E64-4B56-94D2-06B4933146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1EFE071-6E82-434C-8E51-A86795EC81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55609B-FB5F-4EB5-842C-55F47138D8A1}"/>
              </a:ext>
            </a:extLst>
          </p:cNvPr>
          <p:cNvSpPr txBox="1"/>
          <p:nvPr/>
        </p:nvSpPr>
        <p:spPr>
          <a:xfrm>
            <a:off x="3269293" y="6495978"/>
            <a:ext cx="4475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https://coronavirus.maryland.gov/</a:t>
            </a:r>
            <a:r>
              <a:rPr lang="en-US" dirty="0"/>
              <a:t> 2/19/2021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20ADA5-B0B1-4674-BEE1-6091D0558A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186" y="371131"/>
            <a:ext cx="10372666" cy="577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1492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DH Pallett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A243C363007F4F827DB51D02034FC2" ma:contentTypeVersion="22" ma:contentTypeDescription="Create a new document." ma:contentTypeScope="" ma:versionID="6f4aa861c22db5f2b4eb9d2bf300766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83d4e8e4bb62dc9630bd01492c2b58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BB73722-252B-461A-93ED-5C68428CCDDC}"/>
</file>

<file path=customXml/itemProps2.xml><?xml version="1.0" encoding="utf-8"?>
<ds:datastoreItem xmlns:ds="http://schemas.openxmlformats.org/officeDocument/2006/customXml" ds:itemID="{2EB59171-0995-4D70-8D33-8026F9EDC6AE}"/>
</file>

<file path=customXml/itemProps3.xml><?xml version="1.0" encoding="utf-8"?>
<ds:datastoreItem xmlns:ds="http://schemas.openxmlformats.org/officeDocument/2006/customXml" ds:itemID="{5A9D84FC-FD34-4CC8-9FCA-6E7871384502}"/>
</file>

<file path=customXml/itemProps4.xml><?xml version="1.0" encoding="utf-8"?>
<ds:datastoreItem xmlns:ds="http://schemas.openxmlformats.org/officeDocument/2006/customXml" ds:itemID="{2EB59171-0995-4D70-8D33-8026F9EDC6AE}"/>
</file>

<file path=docProps/app.xml><?xml version="1.0" encoding="utf-8"?>
<Properties xmlns="http://schemas.openxmlformats.org/officeDocument/2006/extended-properties" xmlns:vt="http://schemas.openxmlformats.org/officeDocument/2006/docPropsVTypes">
  <TotalTime>21243</TotalTime>
  <Words>1100</Words>
  <Application>Microsoft Office PowerPoint</Application>
  <PresentationFormat>Widescreen</PresentationFormat>
  <Paragraphs>128</Paragraphs>
  <Slides>29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Droid Serif</vt:lpstr>
      <vt:lpstr>Open Sans</vt:lpstr>
      <vt:lpstr>Office Theme</vt:lpstr>
      <vt:lpstr>Maryland Situation Update on  Coronavirus Disease (COVID-19) for BHA</vt:lpstr>
      <vt:lpstr>Call Agenda </vt:lpstr>
      <vt:lpstr>COVID-19 Global Situation Summary</vt:lpstr>
      <vt:lpstr>US Case Counts and Rates</vt:lpstr>
      <vt:lpstr>Number of Cases Reported in the USA, by Day</vt:lpstr>
      <vt:lpstr>COVID-19 Vaccinations in the United States</vt:lpstr>
      <vt:lpstr>Maryland: COVID-19 Cases </vt:lpstr>
      <vt:lpstr>PowerPoint Presentation</vt:lpstr>
      <vt:lpstr>PowerPoint Presentation</vt:lpstr>
      <vt:lpstr>Testing Volume and % Positivity</vt:lpstr>
      <vt:lpstr>PowerPoint Presentation</vt:lpstr>
      <vt:lpstr>Maryland Vaccine Dashboard</vt:lpstr>
      <vt:lpstr>Maryland Influenza Epi Update</vt:lpstr>
      <vt:lpstr>PowerPoint Presentation</vt:lpstr>
      <vt:lpstr>PowerPoint Presentation</vt:lpstr>
      <vt:lpstr>PowerPoint Presentation</vt:lpstr>
      <vt:lpstr>Early COVID-19 Vaccine Coverage in Skilled Nursing Facilities</vt:lpstr>
      <vt:lpstr>PowerPoint Presentation</vt:lpstr>
      <vt:lpstr>Return to Work Criteria for Healthcare Personnel with SARS-CoV-2 Infection </vt:lpstr>
      <vt:lpstr>Discontinuation of Transmission-Based Precautions and Disposition of Patients with SARS-CoV-2 Infection in Healthcare Settings (Interim Guidance)   </vt:lpstr>
      <vt:lpstr>Interim U.S. Guidance for Risk Assessment and Work Restrictions for Healthcare Personnel with Potential Exposure to SARS-CoV-2</vt:lpstr>
      <vt:lpstr>Strategies to Mitigate Healthcare Personnel Staffing Shortages</vt:lpstr>
      <vt:lpstr>Strategies to Mitigate Healthcare Personnel Staffing Shortages</vt:lpstr>
      <vt:lpstr>PowerPoint Presentation</vt:lpstr>
      <vt:lpstr>MDH Amended Directive and Order On Health Care Matters (Feb. 11)</vt:lpstr>
      <vt:lpstr>MDH Amended Directive and Order Related to Nursing Home Matters (Feb. 11)</vt:lpstr>
      <vt:lpstr>MDH Amended Directive and Order Related to Nursing Home Matters (Feb. 11)</vt:lpstr>
      <vt:lpstr>REVIEW: CMS QSO-20-39-NH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Maureen C. Regan -MDH-</dc:creator>
  <cp:lastModifiedBy>Rebecca Perlmutter</cp:lastModifiedBy>
  <cp:revision>766</cp:revision>
  <cp:lastPrinted>2020-02-04T16:27:31Z</cp:lastPrinted>
  <dcterms:created xsi:type="dcterms:W3CDTF">2018-02-09T13:05:01Z</dcterms:created>
  <dcterms:modified xsi:type="dcterms:W3CDTF">2021-02-19T14:48:25Z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0x0101006FA243C363007F4F827DB51D02034FC2</vt:lpwstr>
  </property>
</Properties>
</file>