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sldIdLst>
    <p:sldId id="256" r:id="rId2"/>
    <p:sldId id="313" r:id="rId3"/>
    <p:sldId id="339" r:id="rId4"/>
    <p:sldId id="340" r:id="rId5"/>
    <p:sldId id="674" r:id="rId6"/>
    <p:sldId id="1075" r:id="rId7"/>
    <p:sldId id="342" r:id="rId8"/>
    <p:sldId id="374" r:id="rId9"/>
    <p:sldId id="682" r:id="rId10"/>
    <p:sldId id="634" r:id="rId11"/>
    <p:sldId id="681" r:id="rId12"/>
    <p:sldId id="967" r:id="rId13"/>
    <p:sldId id="950" r:id="rId14"/>
    <p:sldId id="977" r:id="rId15"/>
    <p:sldId id="980" r:id="rId16"/>
    <p:sldId id="1124" r:id="rId17"/>
    <p:sldId id="1136" r:id="rId18"/>
    <p:sldId id="1138" r:id="rId19"/>
    <p:sldId id="1139" r:id="rId20"/>
    <p:sldId id="1076" r:id="rId21"/>
    <p:sldId id="1140" r:id="rId22"/>
    <p:sldId id="1141" r:id="rId23"/>
    <p:sldId id="274" r:id="rId2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becca Perlmutter" initials="RP" lastIdx="1" clrIdx="0">
    <p:extLst>
      <p:ext uri="{19B8F6BF-5375-455C-9EA6-DF929625EA0E}">
        <p15:presenceInfo xmlns:p15="http://schemas.microsoft.com/office/powerpoint/2012/main" userId="S-1-5-21-3319432526-1753839183-2002525808-785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F810"/>
    <a:srgbClr val="F94DE0"/>
    <a:srgbClr val="C40E3E"/>
    <a:srgbClr val="9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068" autoAdjust="0"/>
    <p:restoredTop sz="87350" autoAdjust="0"/>
  </p:normalViewPr>
  <p:slideViewPr>
    <p:cSldViewPr snapToGrid="0" snapToObjects="1">
      <p:cViewPr varScale="1">
        <p:scale>
          <a:sx n="69" d="100"/>
          <a:sy n="69" d="100"/>
        </p:scale>
        <p:origin x="87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C80779F-2152-C84C-A2C2-FD36C5CC5AAE}" type="datetimeFigureOut">
              <a:rPr lang="en-US" smtClean="0"/>
              <a:t>2/11/2021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368579C-EAC7-0B4D-AE5F-5E3A5B26F7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601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51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5984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708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7963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3668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13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1771F8B-A6AA-4C49-A351-1C54F3623C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3" r="1406"/>
          <a:stretch/>
        </p:blipFill>
        <p:spPr>
          <a:xfrm>
            <a:off x="0" y="-314075"/>
            <a:ext cx="12192000" cy="748614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A960F7A-981E-2849-A4A6-FFB20B3D6491}"/>
              </a:ext>
            </a:extLst>
          </p:cNvPr>
          <p:cNvSpPr/>
          <p:nvPr userDrawn="1"/>
        </p:nvSpPr>
        <p:spPr>
          <a:xfrm>
            <a:off x="0" y="1705295"/>
            <a:ext cx="12192000" cy="4268835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7FB37E-432E-7A4F-B863-4B75CE2DBB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261"/>
          <a:stretch/>
        </p:blipFill>
        <p:spPr>
          <a:xfrm>
            <a:off x="-610" y="1701110"/>
            <a:ext cx="12191998" cy="105420"/>
          </a:xfrm>
          <a:prstGeom prst="rect">
            <a:avLst/>
          </a:prstGeom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EC69780-856D-8549-AC32-E37E32DB0D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281"/>
          <a:stretch/>
        </p:blipFill>
        <p:spPr>
          <a:xfrm>
            <a:off x="-612" y="5953810"/>
            <a:ext cx="12192000" cy="6095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F033F58-E2FE-0347-BD76-12FAE70FF602}"/>
              </a:ext>
            </a:extLst>
          </p:cNvPr>
          <p:cNvSpPr/>
          <p:nvPr userDrawn="1"/>
        </p:nvSpPr>
        <p:spPr>
          <a:xfrm>
            <a:off x="-612" y="1806530"/>
            <a:ext cx="12192612" cy="41472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EC1CAE-181F-AE45-82F8-A14FDE79628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694" y="2645487"/>
            <a:ext cx="9144000" cy="1338567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B1C7E-8E53-164B-8983-F17A528253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210379"/>
            <a:ext cx="9144000" cy="387626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C40E3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presenter name, title, office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B8BAC13-88FE-C64F-96CA-64033FB21D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24000" y="4777462"/>
            <a:ext cx="9144000" cy="366713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C40E3E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1337298-74C7-D143-9804-A644D0613C8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076" y="266296"/>
            <a:ext cx="1636624" cy="1321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150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8AD7A-692D-214C-B1E6-40FF2519FA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819F98-A45F-E94A-B7CD-C1136BEA9F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7C9E59-65FE-C340-86D6-CB8875869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5" name="Shape 99">
            <a:extLst>
              <a:ext uri="{FF2B5EF4-FFF2-40B4-BE49-F238E27FC236}">
                <a16:creationId xmlns:a16="http://schemas.microsoft.com/office/drawing/2014/main" id="{4878ACEC-C273-FC42-8FF0-6A137603AC86}"/>
              </a:ext>
            </a:extLst>
          </p:cNvPr>
          <p:cNvCxnSpPr>
            <a:cxnSpLocks/>
          </p:cNvCxnSpPr>
          <p:nvPr userDrawn="1"/>
        </p:nvCxnSpPr>
        <p:spPr>
          <a:xfrm>
            <a:off x="983837" y="1582071"/>
            <a:ext cx="11208163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1540285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A64AD5-665A-C744-89D9-40F741E5C759}"/>
              </a:ext>
            </a:extLst>
          </p:cNvPr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4136C4-AA83-DE43-BE00-E228E3F2BD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3193CF-F9DC-B44A-A876-F2CFF6544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5" name="Shape 99">
            <a:extLst>
              <a:ext uri="{FF2B5EF4-FFF2-40B4-BE49-F238E27FC236}">
                <a16:creationId xmlns:a16="http://schemas.microsoft.com/office/drawing/2014/main" id="{784700B9-E3D3-064D-B1E6-41202D9F58D4}"/>
              </a:ext>
            </a:extLst>
          </p:cNvPr>
          <p:cNvCxnSpPr>
            <a:cxnSpLocks/>
          </p:cNvCxnSpPr>
          <p:nvPr userDrawn="1"/>
        </p:nvCxnSpPr>
        <p:spPr>
          <a:xfrm>
            <a:off x="9263518" y="365125"/>
            <a:ext cx="0" cy="5246535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3647689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9F195-B40D-0E4C-B1D2-11C6A5EE0C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96349"/>
            <a:ext cx="10515600" cy="994949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871D74-B903-E740-B842-E2BB1355DB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2148" y="1825625"/>
            <a:ext cx="10071652" cy="4351338"/>
          </a:xfr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9AB431-9F66-664E-9CD0-ED4F8EA2F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7186" y="6253165"/>
            <a:ext cx="543338" cy="365125"/>
          </a:xfrm>
        </p:spPr>
        <p:txBody>
          <a:bodyPr/>
          <a:lstStyle>
            <a:lvl1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275CE6D-5C38-C543-B8AD-F8110668FDF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F4DEA67-6A4F-9649-A24B-C40F247C0A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4583" y="362022"/>
            <a:ext cx="10469217" cy="343659"/>
          </a:xfrm>
        </p:spPr>
        <p:txBody>
          <a:bodyPr>
            <a:noAutofit/>
          </a:bodyPr>
          <a:lstStyle>
            <a:lvl1pPr marL="0" indent="0">
              <a:buNone/>
              <a:defRPr sz="2200" i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Chapter Reference: Title</a:t>
            </a:r>
          </a:p>
        </p:txBody>
      </p:sp>
      <p:cxnSp>
        <p:nvCxnSpPr>
          <p:cNvPr id="7" name="Shape 99">
            <a:extLst>
              <a:ext uri="{FF2B5EF4-FFF2-40B4-BE49-F238E27FC236}">
                <a16:creationId xmlns:a16="http://schemas.microsoft.com/office/drawing/2014/main" id="{C09A3890-68F3-4E4F-B626-7285D1AA9403}"/>
              </a:ext>
            </a:extLst>
          </p:cNvPr>
          <p:cNvCxnSpPr>
            <a:cxnSpLocks/>
          </p:cNvCxnSpPr>
          <p:nvPr userDrawn="1"/>
        </p:nvCxnSpPr>
        <p:spPr>
          <a:xfrm>
            <a:off x="983837" y="1469337"/>
            <a:ext cx="11208163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655342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2F32DB1-E964-D44B-9D97-3CEFD7EBC5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10139" y="3575637"/>
            <a:ext cx="10581860" cy="569913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4000" i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Chapter Intro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2A0465EC-8468-8947-A27C-8FA981D39B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10138" y="4162495"/>
            <a:ext cx="10581861" cy="764217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55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Chapter Title</a:t>
            </a:r>
          </a:p>
        </p:txBody>
      </p:sp>
      <p:cxnSp>
        <p:nvCxnSpPr>
          <p:cNvPr id="7" name="Shape 99">
            <a:extLst>
              <a:ext uri="{FF2B5EF4-FFF2-40B4-BE49-F238E27FC236}">
                <a16:creationId xmlns:a16="http://schemas.microsoft.com/office/drawing/2014/main" id="{94E87B3F-A490-CE4B-89E0-18FC29BB5205}"/>
              </a:ext>
            </a:extLst>
          </p:cNvPr>
          <p:cNvCxnSpPr>
            <a:cxnSpLocks/>
          </p:cNvCxnSpPr>
          <p:nvPr userDrawn="1"/>
        </p:nvCxnSpPr>
        <p:spPr>
          <a:xfrm>
            <a:off x="1610139" y="4225063"/>
            <a:ext cx="10581861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2796408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B2FD7-958A-0C45-B087-7DDC509F8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D793A9-78D0-DB44-9842-DF34C4F56FC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9850A2-0FAF-1F4F-9CFE-2458DCD44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5" name="Shape 99">
            <a:extLst>
              <a:ext uri="{FF2B5EF4-FFF2-40B4-BE49-F238E27FC236}">
                <a16:creationId xmlns:a16="http://schemas.microsoft.com/office/drawing/2014/main" id="{973325D0-1E67-7343-83E5-FA2188290DAA}"/>
              </a:ext>
            </a:extLst>
          </p:cNvPr>
          <p:cNvCxnSpPr>
            <a:cxnSpLocks/>
          </p:cNvCxnSpPr>
          <p:nvPr userDrawn="1"/>
        </p:nvCxnSpPr>
        <p:spPr>
          <a:xfrm>
            <a:off x="831850" y="4589463"/>
            <a:ext cx="11360150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3887514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FAF1C-2FEF-6242-ABE9-7D70C8595B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026BE8-82C8-4142-AE0F-CE6E9BD0AD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82758" y="1825625"/>
            <a:ext cx="4837042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BD5BAE-18FF-7744-943F-AF45199498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AD9767-8F21-2644-BB12-1DA08EE1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6" name="Shape 99">
            <a:extLst>
              <a:ext uri="{FF2B5EF4-FFF2-40B4-BE49-F238E27FC236}">
                <a16:creationId xmlns:a16="http://schemas.microsoft.com/office/drawing/2014/main" id="{83DE70EB-F425-BB4F-89B5-AA119946A7DC}"/>
              </a:ext>
            </a:extLst>
          </p:cNvPr>
          <p:cNvCxnSpPr>
            <a:cxnSpLocks/>
          </p:cNvCxnSpPr>
          <p:nvPr userDrawn="1"/>
        </p:nvCxnSpPr>
        <p:spPr>
          <a:xfrm>
            <a:off x="983837" y="1569545"/>
            <a:ext cx="11208163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2956567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7DC57-EA5D-8A44-945E-B158D9524D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5C1A9C-F576-4A47-A383-5DE1DD2F6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93EC18-C9B1-7F4B-BFEA-54F523EF74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2A4D5A-5DB2-484D-88C8-A024BBC26A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4C890A-252B-B348-84D8-D857DB0A8D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0C7B4F-6D0B-904C-9885-7CB0869B0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hape 99">
            <a:extLst>
              <a:ext uri="{FF2B5EF4-FFF2-40B4-BE49-F238E27FC236}">
                <a16:creationId xmlns:a16="http://schemas.microsoft.com/office/drawing/2014/main" id="{66AD6D74-344E-A54C-9A0C-D9987DFF3753}"/>
              </a:ext>
            </a:extLst>
          </p:cNvPr>
          <p:cNvCxnSpPr>
            <a:cxnSpLocks/>
          </p:cNvCxnSpPr>
          <p:nvPr userDrawn="1"/>
        </p:nvCxnSpPr>
        <p:spPr>
          <a:xfrm>
            <a:off x="983837" y="1469337"/>
            <a:ext cx="11208163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3479465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F2EC0-F0AE-9445-A41E-5C87D776FB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83625D-A756-7F49-AB3B-3B19F7CAA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4" name="Shape 99">
            <a:extLst>
              <a:ext uri="{FF2B5EF4-FFF2-40B4-BE49-F238E27FC236}">
                <a16:creationId xmlns:a16="http://schemas.microsoft.com/office/drawing/2014/main" id="{D1908872-F504-B444-82AE-1560204653B7}"/>
              </a:ext>
            </a:extLst>
          </p:cNvPr>
          <p:cNvCxnSpPr>
            <a:cxnSpLocks/>
          </p:cNvCxnSpPr>
          <p:nvPr userDrawn="1"/>
        </p:nvCxnSpPr>
        <p:spPr>
          <a:xfrm>
            <a:off x="983837" y="1582071"/>
            <a:ext cx="11208163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2090653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862F8-D10B-E844-A683-3AF7FD775A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2C8119-9F97-154F-8D0D-877CCDE63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A595C8-2E13-E74D-B6BC-3FE67DB6AC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58E6BD-2C0D-0948-8CA6-F12956A02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6" name="Shape 99">
            <a:extLst>
              <a:ext uri="{FF2B5EF4-FFF2-40B4-BE49-F238E27FC236}">
                <a16:creationId xmlns:a16="http://schemas.microsoft.com/office/drawing/2014/main" id="{D27140A5-E15E-BD46-8584-067F29D9D83D}"/>
              </a:ext>
            </a:extLst>
          </p:cNvPr>
          <p:cNvCxnSpPr>
            <a:cxnSpLocks/>
          </p:cNvCxnSpPr>
          <p:nvPr userDrawn="1"/>
        </p:nvCxnSpPr>
        <p:spPr>
          <a:xfrm>
            <a:off x="839788" y="2069926"/>
            <a:ext cx="3932237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894337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8E29B-A727-0242-95D3-50DD382BCE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502107-0DCE-174F-BD90-B7DDBC0C3C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D27ABF-7140-B846-BA0A-AD8307DE4A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1C0212-3F5D-924C-8A51-77A9A1441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6" name="Shape 99">
            <a:extLst>
              <a:ext uri="{FF2B5EF4-FFF2-40B4-BE49-F238E27FC236}">
                <a16:creationId xmlns:a16="http://schemas.microsoft.com/office/drawing/2014/main" id="{E4F1C8B1-B262-B54D-A9C0-F0135C46D574}"/>
              </a:ext>
            </a:extLst>
          </p:cNvPr>
          <p:cNvCxnSpPr>
            <a:cxnSpLocks/>
          </p:cNvCxnSpPr>
          <p:nvPr userDrawn="1"/>
        </p:nvCxnSpPr>
        <p:spPr>
          <a:xfrm>
            <a:off x="839788" y="2069926"/>
            <a:ext cx="3932237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3190300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754C78-7612-7841-8168-3168267AD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5739"/>
            <a:ext cx="10515600" cy="9949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BDA34-773B-E24F-9795-67AB0AAAF6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FE610F-F9D8-EA47-B076-18F52BB0C4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38810" y="6231917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275CE6D-5C38-C543-B8AD-F8110668FDF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73610A-5E58-E749-8E27-85C5693283B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2170" y="5846548"/>
            <a:ext cx="2391950" cy="695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322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coronavirus.maryland.gov/#Vaccine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phpa.health.maryland.gov/influenza/Pages/flu-dashboard.aspx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phpa.health.maryland.gov/influenza/Pages/flu-dashboard.aspx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dc.gov/coronavirus/2019-ncov/if-you-are-sick/quarantine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coronavirus/2019-ncov/cases-updates/cases-in-us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covid.cdc.gov/covid-data-tracker/#trends_dailytrendscases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health.maryland.gov/coronaviru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oronavirus.maryland.gov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coronavirus.maryland.gov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175A1-2517-744F-9A8B-57E30E174F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9347"/>
            <a:ext cx="9144000" cy="1629551"/>
          </a:xfrm>
        </p:spPr>
        <p:txBody>
          <a:bodyPr>
            <a:normAutofit fontScale="90000"/>
          </a:bodyPr>
          <a:lstStyle/>
          <a:p>
            <a:r>
              <a:rPr lang="en-US" dirty="0"/>
              <a:t>Maryland Situation Update on </a:t>
            </a:r>
            <a:br>
              <a:rPr lang="en-US" dirty="0"/>
            </a:br>
            <a:r>
              <a:rPr lang="en-US" dirty="0"/>
              <a:t>Coronavirus Disease (COVID-19)</a:t>
            </a:r>
            <a:br>
              <a:rPr lang="en-US" dirty="0"/>
            </a:br>
            <a:r>
              <a:rPr lang="en-US" dirty="0"/>
              <a:t>for BHA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CDE056D8-945A-4B48-A18A-58091677BC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99722"/>
            <a:ext cx="9144000" cy="1169437"/>
          </a:xfrm>
        </p:spPr>
        <p:txBody>
          <a:bodyPr>
            <a:normAutofit/>
          </a:bodyPr>
          <a:lstStyle/>
          <a:p>
            <a:pPr lvl="0"/>
            <a:r>
              <a:rPr lang="en-US" sz="2100" dirty="0"/>
              <a:t>Maryland Department of Health</a:t>
            </a:r>
          </a:p>
          <a:p>
            <a:pPr lvl="0"/>
            <a:r>
              <a:rPr lang="en-US" sz="2100" dirty="0"/>
              <a:t>Infectious Disease Epidemiology and Outbreak Response Bureau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BA006E-C594-466C-BCBE-4496AED2A4B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04010" y="4899990"/>
            <a:ext cx="9144000" cy="36671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February 12, 2021</a:t>
            </a:r>
          </a:p>
        </p:txBody>
      </p:sp>
    </p:spTree>
    <p:extLst>
      <p:ext uri="{BB962C8B-B14F-4D97-AF65-F5344CB8AC3E}">
        <p14:creationId xmlns:p14="http://schemas.microsoft.com/office/powerpoint/2010/main" val="3964148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Volume and % Positivity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8541A5-4DBB-412E-A0A1-3C2A899E96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1E9303-E4FE-451C-AC93-E892DAD486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793" y="1502088"/>
            <a:ext cx="8370929" cy="491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8951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45DDC-C771-4567-8D87-1EE5EB44B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507CDB-01D6-41B3-AFD6-1EF0EE55D5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0DAA6B-03F4-487B-98B0-34E909F20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131DBB-2F48-44CB-A8F4-D5FFF600E3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C35CA1-1497-410F-9835-69B284655A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577" y="453721"/>
            <a:ext cx="9907384" cy="579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6623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1CDEB-3EAF-4C88-978F-9566F2580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Maryland Vaccine Dashboard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148631-154D-4C8C-A6FA-2CFD86BA6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F344B1-BB34-4095-9050-7C8C6AE4F3AE}"/>
              </a:ext>
            </a:extLst>
          </p:cNvPr>
          <p:cNvSpPr txBox="1"/>
          <p:nvPr/>
        </p:nvSpPr>
        <p:spPr>
          <a:xfrm>
            <a:off x="1160837" y="6343433"/>
            <a:ext cx="71721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https://coronavirus.maryland.gov/#Vaccine</a:t>
            </a:r>
            <a:r>
              <a:rPr lang="en-US" dirty="0"/>
              <a:t> accessed February 12, 2021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5E1B3A-9818-4BF6-AEBA-430016C477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615" y="1499187"/>
            <a:ext cx="8895434" cy="489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4630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0408C2C4-0ACC-4B6F-9136-09411980F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Maryland Influenza Epi Update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CE4C42C-2BC0-4856-83EC-3B46ACB4F7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Week Ending January 30th, 2021</a:t>
            </a:r>
          </a:p>
          <a:p>
            <a:r>
              <a:rPr lang="en-US" dirty="0"/>
              <a:t>Influenza-like illness (ILI) activity in Maryland was </a:t>
            </a:r>
            <a:r>
              <a:rPr lang="en-US" b="1" dirty="0">
                <a:solidFill>
                  <a:srgbClr val="00B050"/>
                </a:solidFill>
              </a:rPr>
              <a:t>minimal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AB33AD-7FF7-4962-9D95-3E7F467E6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7586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FAC5162D-9147-4BE0-A0DD-A7A00DC53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DD1C92-1CE2-408E-BD41-8E6C44543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FCAD29-CFD4-4F54-9AFC-0602BBCB4B98}"/>
              </a:ext>
            </a:extLst>
          </p:cNvPr>
          <p:cNvSpPr txBox="1"/>
          <p:nvPr/>
        </p:nvSpPr>
        <p:spPr>
          <a:xfrm>
            <a:off x="8708571" y="2077484"/>
            <a:ext cx="27867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hlinkClick r:id="rId2"/>
              </a:rPr>
              <a:t>https://phpa.health.maryland.gov/influenza/Pages/flu-dashboard.aspx</a:t>
            </a:r>
            <a:endParaRPr lang="en-US" sz="1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E1B5850-81F3-4A69-9E92-DCA1B2AC7B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964" y="43257"/>
            <a:ext cx="8252376" cy="6771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0257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3FD27B4F-57B5-45F3-8E9C-55BB23B5D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C15CCF-A4D5-4CFC-9134-2B229AFC7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15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C3BC016-7759-4D03-BC46-3B6C2F88BFBE}"/>
              </a:ext>
            </a:extLst>
          </p:cNvPr>
          <p:cNvSpPr txBox="1"/>
          <p:nvPr/>
        </p:nvSpPr>
        <p:spPr>
          <a:xfrm>
            <a:off x="8926286" y="130113"/>
            <a:ext cx="32657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hlinkClick r:id="rId2"/>
              </a:rPr>
              <a:t>https://phpa.health.maryland.gov/influenza/Pages/flu-dashboard.aspx</a:t>
            </a:r>
            <a:endParaRPr lang="en-US" sz="16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2B6A21B-2491-4812-946A-A5DAAB6608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810" y="286475"/>
            <a:ext cx="7410675" cy="65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2431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B5D832-F233-4DE5-926F-C7635EDEA1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47187E-071F-481E-873F-365DE41CF6B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CDC Updates</a:t>
            </a:r>
          </a:p>
        </p:txBody>
      </p:sp>
    </p:spTree>
    <p:extLst>
      <p:ext uri="{BB962C8B-B14F-4D97-AF65-F5344CB8AC3E}">
        <p14:creationId xmlns:p14="http://schemas.microsoft.com/office/powerpoint/2010/main" val="9233334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Considerations to Improve Ventilation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171" y="1591298"/>
            <a:ext cx="10671629" cy="458566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Increase outdoor air ventilation</a:t>
            </a:r>
          </a:p>
          <a:p>
            <a:r>
              <a:rPr lang="en-US" dirty="0"/>
              <a:t> increase fresh outdoor air by opening windows and doors</a:t>
            </a:r>
          </a:p>
          <a:p>
            <a:r>
              <a:rPr lang="en-US" dirty="0"/>
              <a:t>Use fans to increase the effectiveness of open windows</a:t>
            </a:r>
          </a:p>
          <a:p>
            <a:r>
              <a:rPr lang="en-US" dirty="0"/>
              <a:t>Increase airflow to occupied spaces when possible</a:t>
            </a:r>
          </a:p>
          <a:p>
            <a:r>
              <a:rPr lang="en-US" dirty="0"/>
              <a:t>Open outdoor air dampers beyond minimum settings to reduce or eliminate HVAC air recirculation</a:t>
            </a:r>
          </a:p>
          <a:p>
            <a:r>
              <a:rPr lang="en-US" dirty="0"/>
              <a:t>Improve central air filtration</a:t>
            </a:r>
          </a:p>
          <a:p>
            <a:r>
              <a:rPr lang="en-US" dirty="0"/>
              <a:t>Consider portable high-efficiency particulate air (HEPA) fan/filtration systems to help enhance air cleaning</a:t>
            </a:r>
          </a:p>
          <a:p>
            <a:r>
              <a:rPr lang="en-US" dirty="0"/>
              <a:t>Consider using ultraviolet germicidal irradiation (UVGI) as a supplement to help inactivate SARS-CoV-2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82148" y="6411066"/>
            <a:ext cx="7140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https://www.cdc.gov/coronavirus/2019-ncov/community/ventilation.html</a:t>
            </a:r>
          </a:p>
        </p:txBody>
      </p:sp>
    </p:spTree>
    <p:extLst>
      <p:ext uri="{BB962C8B-B14F-4D97-AF65-F5344CB8AC3E}">
        <p14:creationId xmlns:p14="http://schemas.microsoft.com/office/powerpoint/2010/main" val="40351339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/>
              <a:t>Maximizing Fit for Cloth and Medical Procedure Masks to Improve Performance and Reduce SARS-CoV-2 Transmission and Exposure, 2021</a:t>
            </a:r>
            <a:br>
              <a:rPr lang="en-US" b="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Emphasizes the importance of  a  close fitting medical  mask</a:t>
            </a:r>
          </a:p>
          <a:p>
            <a:pPr lvl="1"/>
            <a:r>
              <a:rPr lang="en-US" dirty="0"/>
              <a:t>“modifications to improve fit might result in equivalent improvements, regardless of the masks’ baseline filtration efficiencies”</a:t>
            </a:r>
          </a:p>
          <a:p>
            <a:r>
              <a:rPr lang="en-US" dirty="0"/>
              <a:t>Knotting the sides of the  medical mask can improve the fit</a:t>
            </a:r>
          </a:p>
          <a:p>
            <a:r>
              <a:rPr lang="en-US" dirty="0"/>
              <a:t>Still do not recommend the use of cloth masks in health care settings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84583" y="6357257"/>
            <a:ext cx="8044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https://www.cdc.gov/mmwr/volumes/70/wr/mm7007e1.htm?s_cid=mm7007e1_w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1341" y="4047475"/>
            <a:ext cx="7363853" cy="221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5566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Quarantine for vaccinated people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5624"/>
            <a:ext cx="11495314" cy="4792665"/>
          </a:xfrm>
        </p:spPr>
        <p:txBody>
          <a:bodyPr>
            <a:normAutofit/>
          </a:bodyPr>
          <a:lstStyle/>
          <a:p>
            <a:r>
              <a:rPr lang="en-US" dirty="0"/>
              <a:t>In NON-HEALTHCARE settings, vaccinated people with an exposure to a confirmed or  suspect COVID-19 case do not need to quarantine if they:</a:t>
            </a:r>
          </a:p>
          <a:p>
            <a:pPr lvl="1"/>
            <a:r>
              <a:rPr lang="en-US" dirty="0"/>
              <a:t>Are fully vaccinated (i.e., ≥2 weeks following receipt of the second dose in a 2-dose series, or ≥2 weeks following receipt of one dose of a single-dose vaccine)</a:t>
            </a:r>
          </a:p>
          <a:p>
            <a:pPr lvl="1"/>
            <a:r>
              <a:rPr lang="en-US" dirty="0"/>
              <a:t>Are within 3 months following receipt of the last dose in the series</a:t>
            </a:r>
          </a:p>
          <a:p>
            <a:pPr lvl="1"/>
            <a:r>
              <a:rPr lang="en-US" dirty="0"/>
              <a:t>Have remained asymptomatic since the current COVID-19 exposure</a:t>
            </a:r>
          </a:p>
          <a:p>
            <a:r>
              <a:rPr lang="en-US" dirty="0"/>
              <a:t>As an exception to the above guidance no longer requiring quarantine for fully vaccinated persons, </a:t>
            </a:r>
            <a:r>
              <a:rPr lang="en-US" b="1" dirty="0"/>
              <a:t>vaccinated inpatients and residents in healthcare settings should continue to </a:t>
            </a:r>
            <a:r>
              <a:rPr lang="en-US" b="1" u="sng" dirty="0">
                <a:hlinkClick r:id="rId2"/>
              </a:rPr>
              <a:t>quarantine</a:t>
            </a:r>
            <a:r>
              <a:rPr lang="en-US" b="1" dirty="0"/>
              <a:t> following an exposure</a:t>
            </a:r>
            <a:r>
              <a:rPr lang="en-US" dirty="0"/>
              <a:t> to someone with suspected or confirmed COVID-19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0" y="6424783"/>
            <a:ext cx="8866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https://www.cdc.gov/vaccines/covid-19/info-by-product/clinical-considerations.html#phrecs</a:t>
            </a:r>
          </a:p>
        </p:txBody>
      </p:sp>
    </p:spTree>
    <p:extLst>
      <p:ext uri="{BB962C8B-B14F-4D97-AF65-F5344CB8AC3E}">
        <p14:creationId xmlns:p14="http://schemas.microsoft.com/office/powerpoint/2010/main" val="3509357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33">
            <a:extLst>
              <a:ext uri="{FF2B5EF4-FFF2-40B4-BE49-F238E27FC236}">
                <a16:creationId xmlns:a16="http://schemas.microsoft.com/office/drawing/2014/main" id="{95068D90-2223-554F-83EB-3DA22DCE4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Agenda </a:t>
            </a:r>
          </a:p>
        </p:txBody>
      </p:sp>
      <p:sp>
        <p:nvSpPr>
          <p:cNvPr id="35" name="Content Placeholder 34">
            <a:extLst>
              <a:ext uri="{FF2B5EF4-FFF2-40B4-BE49-F238E27FC236}">
                <a16:creationId xmlns:a16="http://schemas.microsoft.com/office/drawing/2014/main" id="{423F0F17-B5DA-004F-8EFE-172BCD600A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449" y="1910227"/>
            <a:ext cx="6063198" cy="4351338"/>
          </a:xfrm>
        </p:spPr>
        <p:txBody>
          <a:bodyPr>
            <a:normAutofit/>
          </a:bodyPr>
          <a:lstStyle/>
          <a:p>
            <a:r>
              <a:rPr lang="en-US" dirty="0"/>
              <a:t>Review current situation of COVID-19</a:t>
            </a:r>
          </a:p>
          <a:p>
            <a:r>
              <a:rPr lang="en-US" dirty="0"/>
              <a:t>Influenza Updates</a:t>
            </a:r>
          </a:p>
          <a:p>
            <a:r>
              <a:rPr lang="en-US" dirty="0"/>
              <a:t>CDC Updates</a:t>
            </a:r>
            <a:endParaRPr lang="en-US" b="1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Q and A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04A58E-229C-204C-8FFC-82A24FCFF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2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https://globalbiodefense.com/wp-content/uploads/2020/02/novel-coronavirus-covid-19-sars-cov-2-1024x87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647" y="1782501"/>
            <a:ext cx="5807353" cy="4945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608968" y="1455795"/>
            <a:ext cx="35830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333333"/>
                </a:solidFill>
                <a:latin typeface="Droid Serif"/>
              </a:rPr>
              <a:t>Picture Courtesy of NIAID-RML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4123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1D318-7873-40CB-AF75-0812A8775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3549"/>
            <a:ext cx="10156902" cy="2124549"/>
          </a:xfrm>
        </p:spPr>
        <p:txBody>
          <a:bodyPr>
            <a:normAutofit fontScale="90000"/>
          </a:bodyPr>
          <a:lstStyle/>
          <a:p>
            <a:r>
              <a:rPr lang="en-US" b="0" dirty="0"/>
              <a:t>Racial and Ethnic Disparities in the Prevalence of Stress and Worry, Mental Health Conditions, and Increased Substance Use Among Adults During the COVID-19 Pandemic — United States, April and May 2020</a:t>
            </a:r>
            <a:br>
              <a:rPr lang="en-US" b="0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138AD-C833-4616-A928-5ACDA4D85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186" y="3525966"/>
            <a:ext cx="9710785" cy="2650996"/>
          </a:xfrm>
        </p:spPr>
        <p:txBody>
          <a:bodyPr/>
          <a:lstStyle/>
          <a:p>
            <a:r>
              <a:rPr lang="en-US" b="1" dirty="0"/>
              <a:t>What is already known about this topic?</a:t>
            </a:r>
            <a:endParaRPr lang="en-US" dirty="0"/>
          </a:p>
          <a:p>
            <a:pPr lvl="1"/>
            <a:r>
              <a:rPr lang="en-US" dirty="0"/>
              <a:t>Racial and ethnic minority groups have experienced disparities in mental health and substance misuse related to access to care, psychosocial stress, and social determinants of health.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EFD574-F737-4C3A-9267-E6E46A399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FDD8FD-B216-4B98-987B-5246FF878E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945FA1-0C1B-4BBF-84A4-0AAC9929F7B7}"/>
              </a:ext>
            </a:extLst>
          </p:cNvPr>
          <p:cNvSpPr txBox="1"/>
          <p:nvPr/>
        </p:nvSpPr>
        <p:spPr>
          <a:xfrm>
            <a:off x="2988527" y="649597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2C2C19-A098-4BD5-8A66-E5CA65ABBBA7}"/>
              </a:ext>
            </a:extLst>
          </p:cNvPr>
          <p:cNvSpPr txBox="1"/>
          <p:nvPr/>
        </p:nvSpPr>
        <p:spPr>
          <a:xfrm>
            <a:off x="669072" y="6472334"/>
            <a:ext cx="8034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https://www.cdc.gov/mmwr/volumes/70/wr/mm7005a3.htm?s_cid=mm7005a3_w</a:t>
            </a:r>
          </a:p>
        </p:txBody>
      </p:sp>
    </p:spTree>
    <p:extLst>
      <p:ext uri="{BB962C8B-B14F-4D97-AF65-F5344CB8AC3E}">
        <p14:creationId xmlns:p14="http://schemas.microsoft.com/office/powerpoint/2010/main" val="29907510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EFBE3-1384-48E8-A291-366CEAFF3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D4E13-0273-4F33-84A2-40F9E442D6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Combined prevalence estimates of current depression, initiating or increasing substance use, and suicidal thoughts/ideation among U.S. adults aged ≥18 years were 28.6%, 18.2%, and 8.4%, respectively. </a:t>
            </a:r>
          </a:p>
          <a:p>
            <a:r>
              <a:rPr lang="en-US" dirty="0"/>
              <a:t>Hispanic adults reported a higher prevalence of psychosocial stress related to not having enough food or stable housing than did adults in other racial and ethnic groups.</a:t>
            </a:r>
          </a:p>
          <a:p>
            <a:r>
              <a:rPr lang="en-US" dirty="0"/>
              <a:t>Addressing psychosocial stressors, mental health conditions, and substance misuse among U.S. adults during the COVID-19 pandemic is important, as are interventions tailored for racial and ethnic minority groups.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4FA90D-7212-4EC3-8276-AF3AE8378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B1F28D-E210-45FA-9D24-3F0FFDCA2A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1292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53DE4-4AA8-4F27-8621-698D1E454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7BA230-96A4-42DC-8DF3-848068EB54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1F9119-D0AB-4A8F-8951-C367077CC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4D3D52-C67B-4D7B-99EA-234D8D239F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43CBC8-4FFD-42A6-9581-C64B9BAEAF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692" y="681037"/>
            <a:ext cx="11466976" cy="484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2130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8BB4C3-FC6C-4B0E-A586-0CB80AEB9EA8}"/>
              </a:ext>
            </a:extLst>
          </p:cNvPr>
          <p:cNvSpPr txBox="1"/>
          <p:nvPr/>
        </p:nvSpPr>
        <p:spPr>
          <a:xfrm>
            <a:off x="867715" y="5777083"/>
            <a:ext cx="110833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Email : mdh.ipcovid@Maryland.gov </a:t>
            </a:r>
          </a:p>
        </p:txBody>
      </p:sp>
    </p:spTree>
    <p:extLst>
      <p:ext uri="{BB962C8B-B14F-4D97-AF65-F5344CB8AC3E}">
        <p14:creationId xmlns:p14="http://schemas.microsoft.com/office/powerpoint/2010/main" val="448033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33">
            <a:extLst>
              <a:ext uri="{FF2B5EF4-FFF2-40B4-BE49-F238E27FC236}">
                <a16:creationId xmlns:a16="http://schemas.microsoft.com/office/drawing/2014/main" id="{95068D90-2223-554F-83EB-3DA22DCE4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185" y="158371"/>
            <a:ext cx="8868071" cy="1681315"/>
          </a:xfrm>
        </p:spPr>
        <p:txBody>
          <a:bodyPr/>
          <a:lstStyle/>
          <a:p>
            <a:r>
              <a:rPr lang="en-US" dirty="0"/>
              <a:t>COVID-19 Global Situation Summary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04A58E-229C-204C-8FFC-82A24FCFF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3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27E944-CBF5-42E7-B818-B018E37531B6}"/>
              </a:ext>
            </a:extLst>
          </p:cNvPr>
          <p:cNvSpPr txBox="1"/>
          <p:nvPr/>
        </p:nvSpPr>
        <p:spPr>
          <a:xfrm>
            <a:off x="133466" y="6493433"/>
            <a:ext cx="10963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https://gisanddata.maps.arcgis.com/apps/opsdashboard/index.html#/bda7594740fd40299423467b48e9ecf6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71EC29B-D93E-45DC-961A-E1616ABE90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582" y="1319028"/>
            <a:ext cx="11446232" cy="5082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734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US Case Counts and Rates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32CC44-1754-455F-BF7A-CA6C9D23B48E}"/>
              </a:ext>
            </a:extLst>
          </p:cNvPr>
          <p:cNvSpPr txBox="1"/>
          <p:nvPr/>
        </p:nvSpPr>
        <p:spPr>
          <a:xfrm>
            <a:off x="1426029" y="5323749"/>
            <a:ext cx="61062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0563C1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dirty="0">
                <a:solidFill>
                  <a:srgbClr val="0563C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https://www.cdc.gov/coronavirus/2019-ncov/cases-updates/cases-in-us.html</a:t>
            </a:r>
            <a:r>
              <a:rPr lang="en-US" dirty="0"/>
              <a:t>   Accessed 2/12/2021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B8ECFA-8567-47A3-99EC-2E05B31DA4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511" y="1860476"/>
            <a:ext cx="11145781" cy="362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298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DC6B0-9A80-4C83-941D-5B77B6AAB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Number of Cases Reported in the USA, by Day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F1E453-9CF9-4B89-8372-DB3160623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03437A-33CC-44BE-B224-7E0EA214BB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34B82CA-233E-4897-A524-D484484F31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4466" y="2086020"/>
            <a:ext cx="10071652" cy="43513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7C1C61-CE6D-4645-A607-3D921C54ABB5}"/>
              </a:ext>
            </a:extLst>
          </p:cNvPr>
          <p:cNvSpPr txBox="1"/>
          <p:nvPr/>
        </p:nvSpPr>
        <p:spPr>
          <a:xfrm>
            <a:off x="1465545" y="5945429"/>
            <a:ext cx="64284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https://covid.cdc.gov/covid-data-tracker/#trends_dailytrendscases</a:t>
            </a:r>
            <a:endParaRPr lang="en-US" dirty="0"/>
          </a:p>
          <a:p>
            <a:r>
              <a:rPr lang="en-US" dirty="0"/>
              <a:t>Updated 2/12/2021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BAD4FD-6C92-4546-843B-397842BFEA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185" y="1414374"/>
            <a:ext cx="9911507" cy="459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189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91BC9-DA73-49F9-A32C-0A624B400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COVID-19 Vaccinations in the United States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A96740B-3B77-4FE7-B4A8-020E0262FC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444" y="2113238"/>
            <a:ext cx="11659111" cy="263152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332C12-3C5D-41B4-BAEB-5D99EAD3C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A68561-FA7E-4489-A8AE-976B15FC45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053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D4B5C-5356-4659-B8E6-4BD2A7E1D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937" y="596349"/>
            <a:ext cx="10515600" cy="994949"/>
          </a:xfrm>
        </p:spPr>
        <p:txBody>
          <a:bodyPr/>
          <a:lstStyle/>
          <a:p>
            <a:r>
              <a:rPr lang="en-US" dirty="0"/>
              <a:t>Maryland: COVID-19 Cases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113527-FAFF-41F7-87BA-840492DDE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4986" y="-563159"/>
            <a:ext cx="5347014" cy="151228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2400" dirty="0">
                <a:hlinkClick r:id="rId3"/>
              </a:rPr>
              <a:t>http://health.maryland.gov/coronavirus</a:t>
            </a:r>
            <a:endParaRPr lang="en-US" sz="2400" dirty="0"/>
          </a:p>
          <a:p>
            <a:pPr marL="0" indent="0">
              <a:buNone/>
            </a:pPr>
            <a:r>
              <a:rPr lang="en-US" sz="1800" i="1" dirty="0"/>
              <a:t>Data current as of 2/12/2021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CF44BC-4DEB-4FDE-A32A-02506982F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27D753-1FAD-4730-90E7-BD9CC53892B5}"/>
              </a:ext>
            </a:extLst>
          </p:cNvPr>
          <p:cNvSpPr txBox="1"/>
          <p:nvPr/>
        </p:nvSpPr>
        <p:spPr>
          <a:xfrm>
            <a:off x="341600" y="1721629"/>
            <a:ext cx="537897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Cases</a:t>
            </a:r>
            <a:r>
              <a:rPr lang="en-US" dirty="0"/>
              <a:t>: </a:t>
            </a:r>
            <a:r>
              <a:rPr lang="en-US" sz="2800" dirty="0"/>
              <a:t>368,977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1,112 new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Deaths: 7,324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36 new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Hospitalizations: 32,687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Current: 1,225 ( Down 80)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Total tests performed: 7,388,614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Case rate: 19.8 per 100,000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0C1470-F61F-4195-83A6-A3021712BB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2517" y="1470956"/>
            <a:ext cx="6471019" cy="3558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875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73F52-A584-4654-88C6-0383F917A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1BFDD4-5F73-4871-A755-0FA750791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306AB2-B0D4-4D98-8A67-06D3CEB258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51B26482-F543-45C1-804A-A5A4E29F29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3012" y="596349"/>
            <a:ext cx="10357554" cy="545993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FE61F90-E548-4A33-A341-5BA5E8E60506}"/>
              </a:ext>
            </a:extLst>
          </p:cNvPr>
          <p:cNvSpPr txBox="1">
            <a:spLocks/>
          </p:cNvSpPr>
          <p:nvPr/>
        </p:nvSpPr>
        <p:spPr>
          <a:xfrm>
            <a:off x="678712" y="681037"/>
            <a:ext cx="10515600" cy="9949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5A6B1E-3725-4AEE-979E-595A244605D2}"/>
              </a:ext>
            </a:extLst>
          </p:cNvPr>
          <p:cNvSpPr txBox="1"/>
          <p:nvPr/>
        </p:nvSpPr>
        <p:spPr>
          <a:xfrm>
            <a:off x="1871331" y="6358357"/>
            <a:ext cx="4475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https://coronavirus.maryland.gov/</a:t>
            </a:r>
            <a:r>
              <a:rPr lang="en-US" dirty="0"/>
              <a:t> 2/12/2021</a:t>
            </a:r>
          </a:p>
        </p:txBody>
      </p:sp>
    </p:spTree>
    <p:extLst>
      <p:ext uri="{BB962C8B-B14F-4D97-AF65-F5344CB8AC3E}">
        <p14:creationId xmlns:p14="http://schemas.microsoft.com/office/powerpoint/2010/main" val="2920862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9461B-BBD7-4017-B2D9-16D5C0859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5798B2-BCA3-4F20-B988-1375E47CA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E7B4FD-5E64-4B56-94D2-06B4933146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1EFE071-6E82-434C-8E51-A86795EC81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55609B-FB5F-4EB5-842C-55F47138D8A1}"/>
              </a:ext>
            </a:extLst>
          </p:cNvPr>
          <p:cNvSpPr txBox="1"/>
          <p:nvPr/>
        </p:nvSpPr>
        <p:spPr>
          <a:xfrm>
            <a:off x="3269293" y="6495978"/>
            <a:ext cx="4475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https://coronavirus.maryland.gov/</a:t>
            </a:r>
            <a:r>
              <a:rPr lang="en-US" dirty="0"/>
              <a:t> 2/12/2021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312B30-403A-452B-B591-B317E27752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200" y="336838"/>
            <a:ext cx="10515600" cy="603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1492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DH Pallette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A243C363007F4F827DB51D02034FC2" ma:contentTypeVersion="22" ma:contentTypeDescription="Create a new document." ma:contentTypeScope="" ma:versionID="6f4aa861c22db5f2b4eb9d2bf300766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83d4e8e4bb62dc9630bd01492c2b58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105AB68-4121-4153-B3D0-B2ECDF50F8B5}"/>
</file>

<file path=customXml/itemProps2.xml><?xml version="1.0" encoding="utf-8"?>
<ds:datastoreItem xmlns:ds="http://schemas.openxmlformats.org/officeDocument/2006/customXml" ds:itemID="{97B56A7F-5FB7-4438-99AD-FD3D0AE80457}"/>
</file>

<file path=customXml/itemProps3.xml><?xml version="1.0" encoding="utf-8"?>
<ds:datastoreItem xmlns:ds="http://schemas.openxmlformats.org/officeDocument/2006/customXml" ds:itemID="{8105AB68-4121-4153-B3D0-B2ECDF50F8B5}"/>
</file>

<file path=customXml/itemProps4.xml><?xml version="1.0" encoding="utf-8"?>
<ds:datastoreItem xmlns:ds="http://schemas.openxmlformats.org/officeDocument/2006/customXml" ds:itemID="{4CB442DB-FC97-4755-B014-144BE9C02CEC}"/>
</file>

<file path=docProps/app.xml><?xml version="1.0" encoding="utf-8"?>
<Properties xmlns="http://schemas.openxmlformats.org/officeDocument/2006/extended-properties" xmlns:vt="http://schemas.openxmlformats.org/officeDocument/2006/docPropsVTypes">
  <TotalTime>21091</TotalTime>
  <Words>850</Words>
  <Application>Microsoft Office PowerPoint</Application>
  <PresentationFormat>Widescreen</PresentationFormat>
  <Paragraphs>104</Paragraphs>
  <Slides>23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Droid Serif</vt:lpstr>
      <vt:lpstr>Office Theme</vt:lpstr>
      <vt:lpstr>Maryland Situation Update on  Coronavirus Disease (COVID-19) for BHA</vt:lpstr>
      <vt:lpstr>Call Agenda </vt:lpstr>
      <vt:lpstr>COVID-19 Global Situation Summary</vt:lpstr>
      <vt:lpstr>US Case Counts and Rates</vt:lpstr>
      <vt:lpstr>Number of Cases Reported in the USA, by Day</vt:lpstr>
      <vt:lpstr>COVID-19 Vaccinations in the United States</vt:lpstr>
      <vt:lpstr>Maryland: COVID-19 Cases </vt:lpstr>
      <vt:lpstr>PowerPoint Presentation</vt:lpstr>
      <vt:lpstr>PowerPoint Presentation</vt:lpstr>
      <vt:lpstr>Testing Volume and % Positivity</vt:lpstr>
      <vt:lpstr>PowerPoint Presentation</vt:lpstr>
      <vt:lpstr>Maryland Vaccine Dashboard</vt:lpstr>
      <vt:lpstr>Maryland Influenza Epi Update</vt:lpstr>
      <vt:lpstr>PowerPoint Presentation</vt:lpstr>
      <vt:lpstr>PowerPoint Presentation</vt:lpstr>
      <vt:lpstr>PowerPoint Presentation</vt:lpstr>
      <vt:lpstr>Considerations to Improve Ventilation</vt:lpstr>
      <vt:lpstr>Maximizing Fit for Cloth and Medical Procedure Masks to Improve Performance and Reduce SARS-CoV-2 Transmission and Exposure, 2021 </vt:lpstr>
      <vt:lpstr>Quarantine for vaccinated people</vt:lpstr>
      <vt:lpstr>Racial and Ethnic Disparities in the Prevalence of Stress and Worry, Mental Health Conditions, and Increased Substance Use Among Adults During the COVID-19 Pandemic — United States, April and May 2020 </vt:lpstr>
      <vt:lpstr>Summary</vt:lpstr>
      <vt:lpstr>PowerPoint Presentation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Maureen C. Regan -MDH-</dc:creator>
  <cp:lastModifiedBy>Rebecca Perlmutter</cp:lastModifiedBy>
  <cp:revision>758</cp:revision>
  <cp:lastPrinted>2020-02-04T16:27:31Z</cp:lastPrinted>
  <dcterms:created xsi:type="dcterms:W3CDTF">2018-02-09T13:05:01Z</dcterms:created>
  <dcterms:modified xsi:type="dcterms:W3CDTF">2021-02-12T13:45:06Z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0x0101006FA243C363007F4F827DB51D02034FC2</vt:lpwstr>
  </property>
</Properties>
</file>