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1045" r:id="rId3"/>
    <p:sldId id="313" r:id="rId4"/>
    <p:sldId id="339" r:id="rId5"/>
    <p:sldId id="340" r:id="rId6"/>
    <p:sldId id="674" r:id="rId7"/>
    <p:sldId id="690" r:id="rId8"/>
    <p:sldId id="342" r:id="rId9"/>
    <p:sldId id="374" r:id="rId10"/>
    <p:sldId id="682" r:id="rId11"/>
    <p:sldId id="634" r:id="rId12"/>
    <p:sldId id="681" r:id="rId13"/>
    <p:sldId id="943" r:id="rId14"/>
    <p:sldId id="967" r:id="rId15"/>
    <p:sldId id="691" r:id="rId16"/>
    <p:sldId id="950" r:id="rId17"/>
    <p:sldId id="949" r:id="rId18"/>
    <p:sldId id="953" r:id="rId19"/>
    <p:sldId id="1047" r:id="rId20"/>
    <p:sldId id="1046" r:id="rId21"/>
    <p:sldId id="274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1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87350" autoAdjust="0"/>
  </p:normalViewPr>
  <p:slideViewPr>
    <p:cSldViewPr snapToGrid="0" snapToObjects="1">
      <p:cViewPr varScale="1">
        <p:scale>
          <a:sx n="60" d="100"/>
          <a:sy n="60" d="100"/>
        </p:scale>
        <p:origin x="15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08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overnor.maryland.gov/2021/01/05/governor-hogan-announces-statewide-actions-to-accelerate-covid-19-vaccinations-in-marylan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oronavirus.maryland.gov/#Vaccin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more/scientific-brief-emerging-variant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travelers/testing-UK-air-travelers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more/science-and-research/scientific-brief-emerging-variant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hcp/acip-recs/vacc-specific/covid-19.html" TargetMode="External"/><Relationship Id="rId2" Type="http://schemas.openxmlformats.org/officeDocument/2006/relationships/hyperlink" Target="https://www.cdc.gov/vaccines/covid-19/info-by-product/clinical-consideration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vid.cdc.gov/covid-data-tracker/#trends_dailytrendscas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vid.cdc.gov/covid-data-tracker/#compare-trends_newcas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January 8, 2021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461B-BBD7-4017-B2D9-16D5C085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98B2-BCA3-4F20-B988-1375E47C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B4FD-5E64-4B56-94D2-06B493314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1EFE071-6E82-434C-8E51-A86795EC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5609B-FB5F-4EB5-842C-55F47138D8A1}"/>
              </a:ext>
            </a:extLst>
          </p:cNvPr>
          <p:cNvSpPr txBox="1"/>
          <p:nvPr/>
        </p:nvSpPr>
        <p:spPr>
          <a:xfrm>
            <a:off x="3269293" y="6495978"/>
            <a:ext cx="435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1/8/2021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42143F-3ADA-4979-B255-3DE326930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0" y="362022"/>
            <a:ext cx="10469217" cy="610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541A5-4DBB-412E-A0A1-3C2A899E9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724CD-786F-41B5-B9AB-F643C09C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55" y="1325808"/>
            <a:ext cx="9324701" cy="553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5DDC-C771-4567-8D87-1EE5EB44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7CDB-01D6-41B3-AFD6-1EF0EE55D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AA6B-03F4-487B-98B0-34E909F2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31DBB-2F48-44CB-A8F4-D5FFF600E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EE27B9-F4C3-4137-80A9-4E0C371B4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1" y="0"/>
            <a:ext cx="14841808" cy="649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2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F189-ADF6-4FB9-A97E-B6FAE0A5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Vaccinations Expand in Maryland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E909D-3378-4F24-9B83-F3818EE0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8BE4E-823A-46E9-8073-829E00F42973}"/>
              </a:ext>
            </a:extLst>
          </p:cNvPr>
          <p:cNvSpPr txBox="1"/>
          <p:nvPr/>
        </p:nvSpPr>
        <p:spPr>
          <a:xfrm>
            <a:off x="2166067" y="6246033"/>
            <a:ext cx="6664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https://governor.maryland.gov/2021/01/05/governor-hogan-announces-statewide-actions-to-accelerate-covid-19-vaccinations-in-maryland/ - </a:t>
            </a:r>
            <a:endParaRPr lang="en-US" sz="1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78B37E-3A57-4212-98C5-DD3A1B8CA3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5035" t="4978" r="12044" b="5896"/>
          <a:stretch/>
        </p:blipFill>
        <p:spPr>
          <a:xfrm>
            <a:off x="2166068" y="1690688"/>
            <a:ext cx="6664141" cy="45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3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CDEB-3EAF-4C88-978F-9566F258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Vaccine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8631-154D-4C8C-A6FA-2CFD86B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344B1-BB34-4095-9050-7C8C6AE4F3AE}"/>
              </a:ext>
            </a:extLst>
          </p:cNvPr>
          <p:cNvSpPr txBox="1"/>
          <p:nvPr/>
        </p:nvSpPr>
        <p:spPr>
          <a:xfrm>
            <a:off x="1160837" y="6343433"/>
            <a:ext cx="717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https://coronavirus.maryland.gov/#Vaccine</a:t>
            </a:r>
            <a:r>
              <a:rPr lang="en-US" dirty="0"/>
              <a:t> accessed January 8,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0706BE-A317-44F7-9946-3E8058932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36" y="1482599"/>
            <a:ext cx="6292149" cy="457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6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26F7BC-8066-444F-B963-BDF93E184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DFE99-3273-466F-95FD-600E378563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New COVID-19 Variant Updates</a:t>
            </a:r>
          </a:p>
        </p:txBody>
      </p:sp>
    </p:spTree>
    <p:extLst>
      <p:ext uri="{BB962C8B-B14F-4D97-AF65-F5344CB8AC3E}">
        <p14:creationId xmlns:p14="http://schemas.microsoft.com/office/powerpoint/2010/main" val="370126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C7BA-A5B2-4C00-A0FE-D560D591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CDC Scientific Brief: 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Implications of the Emerging SARS-CoV-2 Variant VOC 202012/01 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9691-D341-455E-A47D-C5182E4D7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A new variant strain of SARS-CoV-2 that contains a series of mutations has been described in the UK and become highly prevalent in London and southeast England.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Mutation in the receptor binding domain of the spike protein at position 501, where amino acid asparagine (N) has been replaced with tyrosine (Y).  Shorthand: N501Y, or S:N501Y.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This variant carries many other mutations, including a double deletion (positions 69 and 70).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Predicted to potentially be more rapidly transmissible than other circulating strains of SARS-CoV-2.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No evidence that this variant causes more severe illness or increased risk of death.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68B24-81AB-4BC8-993D-32081445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E1015-7199-45D9-94C4-97F5BF14DB64}"/>
              </a:ext>
            </a:extLst>
          </p:cNvPr>
          <p:cNvSpPr txBox="1"/>
          <p:nvPr/>
        </p:nvSpPr>
        <p:spPr>
          <a:xfrm>
            <a:off x="2600961" y="6176963"/>
            <a:ext cx="542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https://www.cdc.gov/coronavirus/2019-ncov/more/scientific-brief-emerging-variant.html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87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4689-8476-405F-A7FC-9A4C1CDD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3FA5B-582A-451B-8275-2EC720E5E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3482648"/>
            <a:ext cx="7886700" cy="2694315"/>
          </a:xfrm>
        </p:spPr>
        <p:txBody>
          <a:bodyPr/>
          <a:lstStyle/>
          <a:p>
            <a:r>
              <a:rPr lang="en-US" dirty="0">
                <a:latin typeface="+mn-lt"/>
              </a:rPr>
              <a:t>In effect December 27 at 7:01 PM (EST)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Requires proof of a negative COVID-19 test for all air passengers (aged 2 years and older) arriving from the UK to the US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E32C3-8296-4C5C-BC1B-431F9223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5F1CA-455C-494E-9589-D24400AE3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72143E-36EB-4920-A219-B2EC66FAC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0894"/>
            <a:ext cx="9010650" cy="32017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49921E-26D1-4982-B3F8-6EED9F0C9C35}"/>
              </a:ext>
            </a:extLst>
          </p:cNvPr>
          <p:cNvSpPr txBox="1"/>
          <p:nvPr/>
        </p:nvSpPr>
        <p:spPr>
          <a:xfrm>
            <a:off x="2534285" y="6024126"/>
            <a:ext cx="5152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https://www.cdc.gov/coronavirus/2019-ncov/travelers/testing-UK-air-travelers.html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20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0AFA-BD58-4241-B678-811D0DAF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803" y="365127"/>
            <a:ext cx="7886700" cy="1325563"/>
          </a:xfrm>
        </p:spPr>
        <p:txBody>
          <a:bodyPr/>
          <a:lstStyle/>
          <a:p>
            <a:r>
              <a:rPr lang="en-US" dirty="0"/>
              <a:t>CDC: Emerging SARS CoV-2 Variants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71C9E-B668-4424-BE81-EC829EE6F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effectLst/>
                <a:latin typeface="+mn-lt"/>
              </a:rPr>
              <a:t>B.1.1.7 lineage (a.k.a. 20B/501Y.V1 Variant of Concern (VOC) 202012/01)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n-lt"/>
              </a:rPr>
              <a:t>Fi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rst emerged in the UK during September 2020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n-lt"/>
              </a:rPr>
              <a:t>Several other countries, including U.S., have since reported cases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Associated with increased transmissibility</a:t>
            </a:r>
            <a:endParaRPr lang="en-US" b="1" i="1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b="1" i="1" dirty="0">
                <a:solidFill>
                  <a:srgbClr val="000000"/>
                </a:solidFill>
                <a:effectLst/>
                <a:latin typeface="+mn-lt"/>
              </a:rPr>
              <a:t>B.1.351 lineage (a.k.a. 20C/501Y.V2)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n-lt"/>
              </a:rPr>
              <a:t>F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irst identified in South Africa, dating back to October 2020, and cases have since been detected outside of South Africa.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DA595-0414-4B2F-A76D-AF32E626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A2528-3D8B-45B4-A376-7B3E838F9C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00961" y="5927834"/>
            <a:ext cx="5292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https://www.cdc.gov/coronavirus/2019-ncov/more/science-and-research/scientific-brief-emerging-variants.html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90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981FC0-FD0F-4698-AC6B-B6975C452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24" y="783178"/>
            <a:ext cx="8009639" cy="56525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91AE5-8AAB-42E6-A225-8CC96949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BCA29-6F1F-4C7B-BA87-A46450A83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5BF2A3-986A-4F43-83B8-BF3D9F5184E3}"/>
              </a:ext>
            </a:extLst>
          </p:cNvPr>
          <p:cNvSpPr txBox="1"/>
          <p:nvPr/>
        </p:nvSpPr>
        <p:spPr>
          <a:xfrm>
            <a:off x="1282148" y="6261651"/>
            <a:ext cx="749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https://www.cdc.gov/coronavirus/2019-ncov/transmission/variant-cases.html</a:t>
            </a:r>
          </a:p>
        </p:txBody>
      </p:sp>
    </p:spTree>
    <p:extLst>
      <p:ext uri="{BB962C8B-B14F-4D97-AF65-F5344CB8AC3E}">
        <p14:creationId xmlns:p14="http://schemas.microsoft.com/office/powerpoint/2010/main" val="79411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7CD1-5AB3-4FD3-BC65-A1A0DC50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F5155-38AF-4FBE-975B-560146FF9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B3E6D-E229-4778-8055-7A561E24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72D10-9CD9-4D29-A67B-03835D6E7F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70652-9F4C-40CD-B4CE-A1DC311C6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88"/>
            <a:ext cx="11950652" cy="6176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EC1F8D-14D9-4CCB-8FC8-7F1990D0916C}"/>
              </a:ext>
            </a:extLst>
          </p:cNvPr>
          <p:cNvSpPr txBox="1"/>
          <p:nvPr/>
        </p:nvSpPr>
        <p:spPr>
          <a:xfrm>
            <a:off x="3798021" y="6403980"/>
            <a:ext cx="503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https://promedmail.org/promed-post/?id=6864153</a:t>
            </a:r>
          </a:p>
        </p:txBody>
      </p:sp>
    </p:spTree>
    <p:extLst>
      <p:ext uri="{BB962C8B-B14F-4D97-AF65-F5344CB8AC3E}">
        <p14:creationId xmlns:p14="http://schemas.microsoft.com/office/powerpoint/2010/main" val="531288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ACEB-A7B5-40AB-81C0-67885D27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Vaccination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A53A6-0AC6-4C06-87B2-038C16192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https://www.cdc.gov/vaccines/covid-19/index.html</a:t>
            </a:r>
          </a:p>
          <a:p>
            <a:r>
              <a:rPr lang="en-US" dirty="0">
                <a:hlinkClick r:id="rId2"/>
              </a:rPr>
              <a:t>https://www.cdc.gov/vaccines/covid-19/info-by-product/clinical-considerations.html</a:t>
            </a:r>
            <a:endParaRPr lang="en-US" dirty="0"/>
          </a:p>
          <a:p>
            <a:r>
              <a:rPr lang="en-US" dirty="0">
                <a:hlinkClick r:id="rId3"/>
              </a:rPr>
              <a:t>https://www.cdc.gov/vaccines/hcp/acip-recs/vacc-specific/covid-19.html</a:t>
            </a:r>
            <a:endParaRPr lang="en-US" dirty="0"/>
          </a:p>
          <a:p>
            <a:r>
              <a:rPr lang="en-US" dirty="0"/>
              <a:t>https://www.cdc.gov/mmwr/volumes/69/wr/mm695152e2.htm?s_cid=mm695152e2_w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E797F-93AE-4674-87F4-AC19B1FE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51102-20FA-4901-B3AB-D7096381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12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6" y="2601007"/>
            <a:ext cx="1108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Novel Variant Updates</a:t>
            </a:r>
          </a:p>
          <a:p>
            <a:r>
              <a:rPr lang="en-US" dirty="0"/>
              <a:t>CDC Vaccine information</a:t>
            </a:r>
          </a:p>
          <a:p>
            <a:r>
              <a:rPr lang="en-US" dirty="0"/>
              <a:t>Q and 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7E944-CBF5-42E7-B818-B018E37531B6}"/>
              </a:ext>
            </a:extLst>
          </p:cNvPr>
          <p:cNvSpPr txBox="1"/>
          <p:nvPr/>
        </p:nvSpPr>
        <p:spPr>
          <a:xfrm>
            <a:off x="1080524" y="6253165"/>
            <a:ext cx="575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last time we met, 12/18 case count was 75,075,064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0F9CD-2069-455C-A250-9E8642908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35" y="1349263"/>
            <a:ext cx="11408129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Case Counts and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8380416" y="2388507"/>
            <a:ext cx="3448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https://www.cdc.gov/coronavirus/2019-ncov/cases-updates/cases-in-us.html</a:t>
            </a:r>
            <a:r>
              <a:rPr lang="en-US" dirty="0"/>
              <a:t>   Accessed 1/8/2021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20F712-20B8-41B6-872C-B54BFCD7D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1673373"/>
            <a:ext cx="11283915" cy="21220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 12/18:</a:t>
            </a:r>
          </a:p>
          <a:p>
            <a:r>
              <a:rPr lang="en-US" dirty="0"/>
              <a:t>Total Cases: 16,756,581</a:t>
            </a:r>
          </a:p>
          <a:p>
            <a:pPr lvl="1"/>
            <a:r>
              <a:rPr lang="en-US" dirty="0"/>
              <a:t>New 236,913</a:t>
            </a:r>
          </a:p>
          <a:p>
            <a:r>
              <a:rPr lang="en-US" dirty="0"/>
              <a:t>Total Deaths: 306,427</a:t>
            </a:r>
          </a:p>
          <a:p>
            <a:pPr lvl="1"/>
            <a:r>
              <a:rPr lang="en-US" dirty="0"/>
              <a:t>New 3,435</a:t>
            </a:r>
          </a:p>
          <a:p>
            <a:r>
              <a:rPr lang="en-US" dirty="0"/>
              <a:t>Cases in the last 7 days per 100,000: 64.8</a:t>
            </a:r>
          </a:p>
          <a:p>
            <a:pPr marL="0" indent="0">
              <a:buNone/>
            </a:pP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9DB26-DAB9-4B72-8B9E-350840FCA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9" y="3806599"/>
            <a:ext cx="10295512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466" y="2086020"/>
            <a:ext cx="10071652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C1C61-CE6D-4645-A607-3D921C54ABB5}"/>
              </a:ext>
            </a:extLst>
          </p:cNvPr>
          <p:cNvSpPr txBox="1"/>
          <p:nvPr/>
        </p:nvSpPr>
        <p:spPr>
          <a:xfrm>
            <a:off x="1465545" y="5945429"/>
            <a:ext cx="642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https://covid.cdc.gov/covid-data-tracker/#trends_dailytrendscases</a:t>
            </a:r>
            <a:endParaRPr lang="en-US" dirty="0"/>
          </a:p>
          <a:p>
            <a:r>
              <a:rPr lang="en-US" dirty="0"/>
              <a:t>Updated 1/8/2021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E1788B-A3CE-456C-B051-F51B94AEC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55" y="1825625"/>
            <a:ext cx="11303191" cy="36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62EDD-6286-45C0-80E9-443BCFE9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2E17B-C6C6-43AE-8C8D-DF13540F5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B3492-B65F-4861-A2E1-FBA5EE30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8EE4E-C725-4D6C-9E9B-D1242DC4C8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DABDD-232C-4041-92A3-578C224CC5A4}"/>
              </a:ext>
            </a:extLst>
          </p:cNvPr>
          <p:cNvSpPr txBox="1"/>
          <p:nvPr/>
        </p:nvSpPr>
        <p:spPr>
          <a:xfrm>
            <a:off x="1080524" y="5942636"/>
            <a:ext cx="765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https://covid.cdc.gov/covid-data-tracker/#compare-trends_newcases</a:t>
            </a:r>
            <a:r>
              <a:rPr lang="en-US" dirty="0"/>
              <a:t>   1/8/2021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FD714-00FA-41B3-869E-AC253943B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63" y="1591298"/>
            <a:ext cx="11200238" cy="404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1/8/2021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6096000" y="1506186"/>
            <a:ext cx="53470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1/8/2021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299,606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3,732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6,047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43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28,068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Current: 1,885 ( up 51)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performed: 6,029,482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45.4 per 100,000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CB437A-3CBA-45FC-94C2-F71B3D217D76}"/>
              </a:ext>
            </a:extLst>
          </p:cNvPr>
          <p:cNvSpPr txBox="1"/>
          <p:nvPr/>
        </p:nvSpPr>
        <p:spPr>
          <a:xfrm>
            <a:off x="537185" y="1421073"/>
            <a:ext cx="52247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12/18/2020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228,471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2,569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5,188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36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24,123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Current: 1,686 ( down 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performed: 5,205,154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42.8 per 100,000</a:t>
            </a:r>
          </a:p>
        </p:txBody>
      </p:sp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C3840-9750-4D09-AEAA-1849BB19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81037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A6B1E-3725-4AEE-979E-595A244605D2}"/>
              </a:ext>
            </a:extLst>
          </p:cNvPr>
          <p:cNvSpPr txBox="1"/>
          <p:nvPr/>
        </p:nvSpPr>
        <p:spPr>
          <a:xfrm>
            <a:off x="1871331" y="6358357"/>
            <a:ext cx="435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1/8/2021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19DA0F-03CF-4D86-98EF-67044CF61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65" y="1591298"/>
            <a:ext cx="8452698" cy="457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27FF7D-6CF9-4B66-A243-8BA90FB1ACAE}"/>
</file>

<file path=customXml/itemProps2.xml><?xml version="1.0" encoding="utf-8"?>
<ds:datastoreItem xmlns:ds="http://schemas.openxmlformats.org/officeDocument/2006/customXml" ds:itemID="{CD30BDD3-56F6-48D7-99D3-F956B249B519}"/>
</file>

<file path=customXml/itemProps3.xml><?xml version="1.0" encoding="utf-8"?>
<ds:datastoreItem xmlns:ds="http://schemas.openxmlformats.org/officeDocument/2006/customXml" ds:itemID="{9BD4A4E7-4410-4FBC-BE29-CE8C5C070E2D}"/>
</file>

<file path=customXml/itemProps4.xml><?xml version="1.0" encoding="utf-8"?>
<ds:datastoreItem xmlns:ds="http://schemas.openxmlformats.org/officeDocument/2006/customXml" ds:itemID="{CBAA2C99-1537-4B35-A086-A984CAE38B0F}"/>
</file>

<file path=docProps/app.xml><?xml version="1.0" encoding="utf-8"?>
<Properties xmlns="http://schemas.openxmlformats.org/officeDocument/2006/extended-properties" xmlns:vt="http://schemas.openxmlformats.org/officeDocument/2006/docPropsVTypes">
  <TotalTime>19443</TotalTime>
  <Words>749</Words>
  <Application>Microsoft Office PowerPoint</Application>
  <PresentationFormat>Widescreen</PresentationFormat>
  <Paragraphs>110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Droid Serif</vt:lpstr>
      <vt:lpstr>Open Sans</vt:lpstr>
      <vt:lpstr>Office Theme</vt:lpstr>
      <vt:lpstr>Maryland Situation Update on  Coronavirus Disease (COVID-19) for BHA</vt:lpstr>
      <vt:lpstr>PowerPoint Presentation</vt:lpstr>
      <vt:lpstr>Call Agenda </vt:lpstr>
      <vt:lpstr>COVID-19 Global Situation Summary</vt:lpstr>
      <vt:lpstr>US Case Counts and Rates</vt:lpstr>
      <vt:lpstr>Number of Cases Reported in the USA, by Day</vt:lpstr>
      <vt:lpstr>Regional Trends</vt:lpstr>
      <vt:lpstr>Maryland: COVID-19 Cases </vt:lpstr>
      <vt:lpstr>PowerPoint Presentation</vt:lpstr>
      <vt:lpstr>PowerPoint Presentation</vt:lpstr>
      <vt:lpstr>Testing Volume and % Positivity</vt:lpstr>
      <vt:lpstr>PowerPoint Presentation</vt:lpstr>
      <vt:lpstr>Vaccinations Expand in Maryland</vt:lpstr>
      <vt:lpstr>Maryland Vaccine Dashboard</vt:lpstr>
      <vt:lpstr>PowerPoint Presentation</vt:lpstr>
      <vt:lpstr>CDC Scientific Brief: Implications of the Emerging SARS-CoV-2 Variant VOC 202012/01  </vt:lpstr>
      <vt:lpstr>PowerPoint Presentation</vt:lpstr>
      <vt:lpstr>CDC: Emerging SARS CoV-2 Variants </vt:lpstr>
      <vt:lpstr>PowerPoint Presentation</vt:lpstr>
      <vt:lpstr>Vaccination 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711</cp:revision>
  <cp:lastPrinted>2020-02-04T16:27:31Z</cp:lastPrinted>
  <dcterms:created xsi:type="dcterms:W3CDTF">2018-02-09T13:05:01Z</dcterms:created>
  <dcterms:modified xsi:type="dcterms:W3CDTF">2021-01-08T15:27:50Z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a92c2543-fe4e-4ad1-a99b-93e1d9046cde</vt:lpwstr>
  </property>
</Properties>
</file>