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313" r:id="rId3"/>
    <p:sldId id="339" r:id="rId4"/>
    <p:sldId id="340" r:id="rId5"/>
    <p:sldId id="674" r:id="rId6"/>
    <p:sldId id="690" r:id="rId7"/>
    <p:sldId id="342" r:id="rId8"/>
    <p:sldId id="374" r:id="rId9"/>
    <p:sldId id="682" r:id="rId10"/>
    <p:sldId id="634" r:id="rId11"/>
    <p:sldId id="681" r:id="rId12"/>
    <p:sldId id="691" r:id="rId13"/>
    <p:sldId id="692" r:id="rId14"/>
    <p:sldId id="693" r:id="rId15"/>
    <p:sldId id="694" r:id="rId16"/>
    <p:sldId id="695" r:id="rId17"/>
    <p:sldId id="696" r:id="rId18"/>
    <p:sldId id="697" r:id="rId19"/>
    <p:sldId id="27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68" autoAdjust="0"/>
    <p:restoredTop sz="87350" autoAdjust="0"/>
  </p:normalViewPr>
  <p:slideViewPr>
    <p:cSldViewPr snapToGrid="0" snapToObjects="1">
      <p:cViewPr varScale="1">
        <p:scale>
          <a:sx n="67" d="100"/>
          <a:sy n="67" d="100"/>
        </p:scale>
        <p:origin x="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12/4/2020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7</a:t>
            </a:fld>
            <a:endParaRPr lang="en-US"/>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14</a:t>
            </a:fld>
            <a:endParaRPr lang="en-US"/>
          </a:p>
        </p:txBody>
      </p:sp>
    </p:spTree>
    <p:extLst>
      <p:ext uri="{BB962C8B-B14F-4D97-AF65-F5344CB8AC3E}">
        <p14:creationId xmlns:p14="http://schemas.microsoft.com/office/powerpoint/2010/main" val="202802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19</a:t>
            </a:fld>
            <a:endParaRPr lang="en-US"/>
          </a:p>
        </p:txBody>
      </p:sp>
    </p:spTree>
    <p:extLst>
      <p:ext uri="{BB962C8B-B14F-4D97-AF65-F5344CB8AC3E}">
        <p14:creationId xmlns:p14="http://schemas.microsoft.com/office/powerpoint/2010/main" val="194013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c.gov/coronavirus/2019-ncov/more/scientific-brief-options-to-reduce-quarantin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November 20, 2020</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68541A5-4DBB-412E-A0A1-3C2A899E9659}"/>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DA7D61E8-D85A-4EEF-947E-867513CBC789}"/>
              </a:ext>
            </a:extLst>
          </p:cNvPr>
          <p:cNvPicPr>
            <a:picLocks noChangeAspect="1"/>
          </p:cNvPicPr>
          <p:nvPr/>
        </p:nvPicPr>
        <p:blipFill>
          <a:blip r:embed="rId2"/>
          <a:stretch>
            <a:fillRect/>
          </a:stretch>
        </p:blipFill>
        <p:spPr>
          <a:xfrm>
            <a:off x="894400" y="1442952"/>
            <a:ext cx="8791222" cy="5175338"/>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507CDB-01D6-41B3-AFD6-1EF0EE55D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E00C8B53-6BE2-450C-9B0E-55AFC27E9E38}"/>
              </a:ext>
            </a:extLst>
          </p:cNvPr>
          <p:cNvPicPr>
            <a:picLocks noChangeAspect="1"/>
          </p:cNvPicPr>
          <p:nvPr/>
        </p:nvPicPr>
        <p:blipFill>
          <a:blip r:embed="rId2"/>
          <a:stretch>
            <a:fillRect/>
          </a:stretch>
        </p:blipFill>
        <p:spPr>
          <a:xfrm>
            <a:off x="456886" y="239710"/>
            <a:ext cx="10850531" cy="6327747"/>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Maryland Updates</a:t>
            </a:r>
          </a:p>
        </p:txBody>
      </p:sp>
    </p:spTree>
    <p:extLst>
      <p:ext uri="{BB962C8B-B14F-4D97-AF65-F5344CB8AC3E}">
        <p14:creationId xmlns:p14="http://schemas.microsoft.com/office/powerpoint/2010/main" val="346026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DCE8-C37B-4405-ADC5-3E847627EDB2}"/>
              </a:ext>
            </a:extLst>
          </p:cNvPr>
          <p:cNvSpPr>
            <a:spLocks noGrp="1"/>
          </p:cNvSpPr>
          <p:nvPr>
            <p:ph type="title"/>
          </p:nvPr>
        </p:nvSpPr>
        <p:spPr>
          <a:xfrm>
            <a:off x="838200" y="335852"/>
            <a:ext cx="10515600" cy="994949"/>
          </a:xfrm>
        </p:spPr>
        <p:txBody>
          <a:bodyPr>
            <a:normAutofit fontScale="90000"/>
          </a:bodyPr>
          <a:lstStyle/>
          <a:p>
            <a:r>
              <a:rPr lang="en-US" dirty="0"/>
              <a:t>Newly Released Amended Orders and Advisories</a:t>
            </a:r>
          </a:p>
        </p:txBody>
      </p:sp>
      <p:sp>
        <p:nvSpPr>
          <p:cNvPr id="3" name="Content Placeholder 2">
            <a:extLst>
              <a:ext uri="{FF2B5EF4-FFF2-40B4-BE49-F238E27FC236}">
                <a16:creationId xmlns:a16="http://schemas.microsoft.com/office/drawing/2014/main" id="{2A3447E3-2D8D-4429-9EBD-447F0A8DA70B}"/>
              </a:ext>
            </a:extLst>
          </p:cNvPr>
          <p:cNvSpPr>
            <a:spLocks noGrp="1"/>
          </p:cNvSpPr>
          <p:nvPr>
            <p:ph idx="1"/>
          </p:nvPr>
        </p:nvSpPr>
        <p:spPr>
          <a:xfrm>
            <a:off x="1282148" y="2170810"/>
            <a:ext cx="10071652" cy="4351338"/>
          </a:xfrm>
        </p:spPr>
        <p:txBody>
          <a:bodyPr>
            <a:normAutofit/>
          </a:bodyPr>
          <a:lstStyle/>
          <a:p>
            <a:r>
              <a:rPr lang="en-US" dirty="0"/>
              <a:t>Tuesday, December 1st, MDH released several amended orders, advisories, and letters, including:</a:t>
            </a:r>
          </a:p>
          <a:p>
            <a:pPr lvl="1"/>
            <a:r>
              <a:rPr lang="en-US" sz="2800" dirty="0"/>
              <a:t>Amended Various Healthcare Matters Orders</a:t>
            </a:r>
          </a:p>
          <a:p>
            <a:pPr lvl="1"/>
            <a:r>
              <a:rPr lang="en-US" sz="2800" dirty="0"/>
              <a:t>MDH Notice to Hospitals/Nursing Homes</a:t>
            </a:r>
          </a:p>
          <a:p>
            <a:pPr lvl="1"/>
            <a:r>
              <a:rPr lang="en-US" sz="2800" dirty="0"/>
              <a:t>Governor Letter to Nursing Programs</a:t>
            </a:r>
          </a:p>
          <a:p>
            <a:pPr marL="0" indent="0">
              <a:buNone/>
            </a:pPr>
            <a:endParaRPr lang="en-US" dirty="0"/>
          </a:p>
        </p:txBody>
      </p:sp>
      <p:sp>
        <p:nvSpPr>
          <p:cNvPr id="4" name="Slide Number Placeholder 3">
            <a:extLst>
              <a:ext uri="{FF2B5EF4-FFF2-40B4-BE49-F238E27FC236}">
                <a16:creationId xmlns:a16="http://schemas.microsoft.com/office/drawing/2014/main" id="{C7514905-36F4-40C9-99CA-45FAD891F000}"/>
              </a:ext>
            </a:extLst>
          </p:cNvPr>
          <p:cNvSpPr>
            <a:spLocks noGrp="1"/>
          </p:cNvSpPr>
          <p:nvPr>
            <p:ph type="sldNum" sz="quarter" idx="12"/>
          </p:nvPr>
        </p:nvSpPr>
        <p:spPr/>
        <p:txBody>
          <a:bodyPr/>
          <a:lstStyle/>
          <a:p>
            <a:fld id="{D275CE6D-5C38-C543-B8AD-F8110668FDF9}" type="slidenum">
              <a:rPr lang="en-US" smtClean="0"/>
              <a:pPr/>
              <a:t>13</a:t>
            </a:fld>
            <a:endParaRPr lang="en-US" dirty="0"/>
          </a:p>
        </p:txBody>
      </p:sp>
      <p:sp>
        <p:nvSpPr>
          <p:cNvPr id="6" name="TextBox 5">
            <a:extLst>
              <a:ext uri="{FF2B5EF4-FFF2-40B4-BE49-F238E27FC236}">
                <a16:creationId xmlns:a16="http://schemas.microsoft.com/office/drawing/2014/main" id="{AF433FBD-0493-4C98-8FE6-C84C57AAC75F}"/>
              </a:ext>
            </a:extLst>
          </p:cNvPr>
          <p:cNvSpPr txBox="1"/>
          <p:nvPr/>
        </p:nvSpPr>
        <p:spPr>
          <a:xfrm>
            <a:off x="1543050" y="6337482"/>
            <a:ext cx="6105746" cy="369332"/>
          </a:xfrm>
          <a:prstGeom prst="rect">
            <a:avLst/>
          </a:prstGeom>
          <a:noFill/>
        </p:spPr>
        <p:txBody>
          <a:bodyPr wrap="square">
            <a:spAutoFit/>
          </a:bodyPr>
          <a:lstStyle/>
          <a:p>
            <a:r>
              <a:rPr lang="en-US" dirty="0"/>
              <a:t>https://coronavirus.maryland.gov/pages/cdc-resources</a:t>
            </a:r>
          </a:p>
        </p:txBody>
      </p:sp>
    </p:spTree>
    <p:extLst>
      <p:ext uri="{BB962C8B-B14F-4D97-AF65-F5344CB8AC3E}">
        <p14:creationId xmlns:p14="http://schemas.microsoft.com/office/powerpoint/2010/main" val="3918858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7FA8-C3D6-4FD5-8B90-0BC195286EBE}"/>
              </a:ext>
            </a:extLst>
          </p:cNvPr>
          <p:cNvSpPr>
            <a:spLocks noGrp="1"/>
          </p:cNvSpPr>
          <p:nvPr>
            <p:ph type="title"/>
          </p:nvPr>
        </p:nvSpPr>
        <p:spPr/>
        <p:txBody>
          <a:bodyPr/>
          <a:lstStyle/>
          <a:p>
            <a:r>
              <a:rPr lang="en-US" dirty="0"/>
              <a:t>Topics Covered in New Advisory/Orders</a:t>
            </a:r>
          </a:p>
        </p:txBody>
      </p:sp>
      <p:sp>
        <p:nvSpPr>
          <p:cNvPr id="3" name="Content Placeholder 2">
            <a:extLst>
              <a:ext uri="{FF2B5EF4-FFF2-40B4-BE49-F238E27FC236}">
                <a16:creationId xmlns:a16="http://schemas.microsoft.com/office/drawing/2014/main" id="{E0E8FDE9-8D2E-4CBA-AE14-C2EC65343035}"/>
              </a:ext>
            </a:extLst>
          </p:cNvPr>
          <p:cNvSpPr>
            <a:spLocks noGrp="1"/>
          </p:cNvSpPr>
          <p:nvPr>
            <p:ph idx="1"/>
          </p:nvPr>
        </p:nvSpPr>
        <p:spPr/>
        <p:txBody>
          <a:bodyPr/>
          <a:lstStyle/>
          <a:p>
            <a:r>
              <a:rPr lang="en-US" dirty="0"/>
              <a:t>Additional orders/directives on surge capacity planning for hospitals</a:t>
            </a:r>
          </a:p>
          <a:p>
            <a:r>
              <a:rPr lang="en-US" b="0" i="0" dirty="0">
                <a:solidFill>
                  <a:srgbClr val="000000"/>
                </a:solidFill>
                <a:effectLst/>
                <a:latin typeface="+mn-lt"/>
              </a:rPr>
              <a:t>Advisory to hospitals and nursing homes that they should use the Maryland Board of Nursing’s March 2020 flexibilities to use unlicensed individuals as health care extenders and to perform nursing support tasks with appropriate training and supervision.</a:t>
            </a:r>
            <a:endParaRPr lang="en-US" dirty="0">
              <a:latin typeface="+mn-lt"/>
            </a:endParaRPr>
          </a:p>
          <a:p>
            <a:r>
              <a:rPr lang="en-US" b="0" i="0" dirty="0">
                <a:solidFill>
                  <a:srgbClr val="000000"/>
                </a:solidFill>
                <a:effectLst/>
                <a:latin typeface="+mn-lt"/>
              </a:rPr>
              <a:t>Recommends cancelling non-essential time off for staff through January 31, 2021 and that hospitals look at addressing staff barriers to work</a:t>
            </a:r>
            <a:endParaRPr lang="en-US" dirty="0">
              <a:latin typeface="+mn-lt"/>
            </a:endParaRPr>
          </a:p>
        </p:txBody>
      </p:sp>
      <p:sp>
        <p:nvSpPr>
          <p:cNvPr id="4" name="Slide Number Placeholder 3">
            <a:extLst>
              <a:ext uri="{FF2B5EF4-FFF2-40B4-BE49-F238E27FC236}">
                <a16:creationId xmlns:a16="http://schemas.microsoft.com/office/drawing/2014/main" id="{6B08EAF3-D8E4-4341-8629-8E198A3197BD}"/>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Tree>
    <p:extLst>
      <p:ext uri="{BB962C8B-B14F-4D97-AF65-F5344CB8AC3E}">
        <p14:creationId xmlns:p14="http://schemas.microsoft.com/office/powerpoint/2010/main" val="47928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DC23F4-0540-4E77-B172-1779F159D2DC}"/>
              </a:ext>
            </a:extLst>
          </p:cNvPr>
          <p:cNvSpPr>
            <a:spLocks noGrp="1"/>
          </p:cNvSpPr>
          <p:nvPr>
            <p:ph type="title"/>
          </p:nvPr>
        </p:nvSpPr>
        <p:spPr/>
        <p:txBody>
          <a:bodyPr/>
          <a:lstStyle/>
          <a:p>
            <a:r>
              <a:rPr lang="en-US" dirty="0"/>
              <a:t>Resident Quarantine Guidance</a:t>
            </a:r>
          </a:p>
        </p:txBody>
      </p:sp>
      <p:sp>
        <p:nvSpPr>
          <p:cNvPr id="4" name="Slide Number Placeholder 3">
            <a:extLst>
              <a:ext uri="{FF2B5EF4-FFF2-40B4-BE49-F238E27FC236}">
                <a16:creationId xmlns:a16="http://schemas.microsoft.com/office/drawing/2014/main" id="{213D2B74-913B-44F8-85BC-7CA188F5D172}"/>
              </a:ext>
            </a:extLst>
          </p:cNvPr>
          <p:cNvSpPr>
            <a:spLocks noGrp="1"/>
          </p:cNvSpPr>
          <p:nvPr>
            <p:ph type="sldNum" sz="quarter" idx="12"/>
          </p:nvPr>
        </p:nvSpPr>
        <p:spPr/>
        <p:txBody>
          <a:bodyPr/>
          <a:lstStyle/>
          <a:p>
            <a:fld id="{D275CE6D-5C38-C543-B8AD-F8110668FDF9}" type="slidenum">
              <a:rPr lang="en-US" smtClean="0"/>
              <a:pPr/>
              <a:t>15</a:t>
            </a:fld>
            <a:endParaRPr lang="en-US" dirty="0"/>
          </a:p>
        </p:txBody>
      </p:sp>
    </p:spTree>
    <p:extLst>
      <p:ext uri="{BB962C8B-B14F-4D97-AF65-F5344CB8AC3E}">
        <p14:creationId xmlns:p14="http://schemas.microsoft.com/office/powerpoint/2010/main" val="270570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2EB68-DB60-4772-BC42-06643B9131BF}"/>
              </a:ext>
            </a:extLst>
          </p:cNvPr>
          <p:cNvSpPr>
            <a:spLocks noGrp="1"/>
          </p:cNvSpPr>
          <p:nvPr>
            <p:ph type="title"/>
          </p:nvPr>
        </p:nvSpPr>
        <p:spPr/>
        <p:txBody>
          <a:bodyPr/>
          <a:lstStyle/>
          <a:p>
            <a:r>
              <a:rPr lang="en-US" dirty="0"/>
              <a:t>CDC Amended Quarantine Guidance</a:t>
            </a:r>
          </a:p>
        </p:txBody>
      </p:sp>
      <p:sp>
        <p:nvSpPr>
          <p:cNvPr id="6" name="Content Placeholder 5">
            <a:extLst>
              <a:ext uri="{FF2B5EF4-FFF2-40B4-BE49-F238E27FC236}">
                <a16:creationId xmlns:a16="http://schemas.microsoft.com/office/drawing/2014/main" id="{7BE349AD-5126-4204-AA3B-1AB4A9AB332D}"/>
              </a:ext>
            </a:extLst>
          </p:cNvPr>
          <p:cNvSpPr>
            <a:spLocks noGrp="1"/>
          </p:cNvSpPr>
          <p:nvPr>
            <p:ph idx="1"/>
          </p:nvPr>
        </p:nvSpPr>
        <p:spPr/>
        <p:txBody>
          <a:bodyPr/>
          <a:lstStyle/>
          <a:p>
            <a:r>
              <a:rPr lang="en-US" dirty="0"/>
              <a:t>Amended guidance on 12/1 reduces traditional quarantine period</a:t>
            </a:r>
          </a:p>
          <a:p>
            <a:r>
              <a:rPr lang="en-US" dirty="0"/>
              <a:t>2 alternative options offered</a:t>
            </a:r>
          </a:p>
          <a:p>
            <a:pPr lvl="1"/>
            <a:r>
              <a:rPr lang="en-US" b="0" i="0" dirty="0">
                <a:solidFill>
                  <a:srgbClr val="000000"/>
                </a:solidFill>
                <a:effectLst/>
                <a:latin typeface="Open Sans"/>
              </a:rPr>
              <a:t>Quarantine can end after Day 10 without testing and if no symptoms have been reported during daily monitoring. </a:t>
            </a:r>
          </a:p>
          <a:p>
            <a:pPr lvl="1"/>
            <a:r>
              <a:rPr lang="en-US" b="0" dirty="0">
                <a:solidFill>
                  <a:srgbClr val="000000"/>
                </a:solidFill>
                <a:effectLst/>
                <a:latin typeface="Open Sans"/>
              </a:rPr>
              <a:t>Quarantine </a:t>
            </a:r>
            <a:r>
              <a:rPr lang="en-US" b="0" i="0" dirty="0">
                <a:solidFill>
                  <a:srgbClr val="000000"/>
                </a:solidFill>
                <a:effectLst/>
                <a:latin typeface="Open Sans"/>
              </a:rPr>
              <a:t>can end after Day 7 if a diagnostic specimen tes</a:t>
            </a:r>
            <a:r>
              <a:rPr lang="en-US" dirty="0">
                <a:solidFill>
                  <a:srgbClr val="000000"/>
                </a:solidFill>
                <a:latin typeface="Open Sans"/>
              </a:rPr>
              <a:t>t is</a:t>
            </a:r>
            <a:r>
              <a:rPr lang="en-US" b="0" i="0" dirty="0">
                <a:solidFill>
                  <a:srgbClr val="000000"/>
                </a:solidFill>
                <a:effectLst/>
                <a:latin typeface="Open Sans"/>
              </a:rPr>
              <a:t> negative and if no symptoms were reported during daily monitoring. The specimen may be collected and tested within 48 hours before the time of planned quarantine discontinuation but quarantine cannot be discontinued earlier than after Day 7.</a:t>
            </a:r>
            <a:endParaRPr lang="en-US" dirty="0"/>
          </a:p>
        </p:txBody>
      </p:sp>
      <p:sp>
        <p:nvSpPr>
          <p:cNvPr id="4" name="Slide Number Placeholder 3">
            <a:extLst>
              <a:ext uri="{FF2B5EF4-FFF2-40B4-BE49-F238E27FC236}">
                <a16:creationId xmlns:a16="http://schemas.microsoft.com/office/drawing/2014/main" id="{BD2E1C9F-48DE-4EEF-A057-A81B4105A1E4}"/>
              </a:ext>
            </a:extLst>
          </p:cNvPr>
          <p:cNvSpPr>
            <a:spLocks noGrp="1"/>
          </p:cNvSpPr>
          <p:nvPr>
            <p:ph type="sldNum" sz="quarter" idx="12"/>
          </p:nvPr>
        </p:nvSpPr>
        <p:spPr/>
        <p:txBody>
          <a:bodyPr/>
          <a:lstStyle/>
          <a:p>
            <a:fld id="{D275CE6D-5C38-C543-B8AD-F8110668FDF9}" type="slidenum">
              <a:rPr lang="en-US" smtClean="0"/>
              <a:t>16</a:t>
            </a:fld>
            <a:endParaRPr lang="en-US"/>
          </a:p>
        </p:txBody>
      </p:sp>
      <p:sp>
        <p:nvSpPr>
          <p:cNvPr id="9" name="TextBox 8">
            <a:extLst>
              <a:ext uri="{FF2B5EF4-FFF2-40B4-BE49-F238E27FC236}">
                <a16:creationId xmlns:a16="http://schemas.microsoft.com/office/drawing/2014/main" id="{D3C21675-1874-4270-8E6F-DAD24198217B}"/>
              </a:ext>
            </a:extLst>
          </p:cNvPr>
          <p:cNvSpPr txBox="1"/>
          <p:nvPr/>
        </p:nvSpPr>
        <p:spPr>
          <a:xfrm>
            <a:off x="1505836" y="5791500"/>
            <a:ext cx="6105746" cy="923330"/>
          </a:xfrm>
          <a:prstGeom prst="rect">
            <a:avLst/>
          </a:prstGeom>
          <a:noFill/>
        </p:spPr>
        <p:txBody>
          <a:bodyPr wrap="square">
            <a:spAutoFit/>
          </a:bodyPr>
          <a:lstStyle/>
          <a:p>
            <a:r>
              <a:rPr lang="en-US" dirty="0">
                <a:hlinkClick r:id="rId2"/>
              </a:rPr>
              <a:t>Options to Reduce Quarantine for Contacts of Persons with SARS-CoV-2 Infection Using Symptom Monitoring and Diagnostic Testing | CDC</a:t>
            </a:r>
            <a:endParaRPr lang="en-US" dirty="0"/>
          </a:p>
        </p:txBody>
      </p:sp>
    </p:spTree>
    <p:extLst>
      <p:ext uri="{BB962C8B-B14F-4D97-AF65-F5344CB8AC3E}">
        <p14:creationId xmlns:p14="http://schemas.microsoft.com/office/powerpoint/2010/main" val="3611534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09F2-2968-4FC4-9977-3367E3688D9D}"/>
              </a:ext>
            </a:extLst>
          </p:cNvPr>
          <p:cNvSpPr>
            <a:spLocks noGrp="1"/>
          </p:cNvSpPr>
          <p:nvPr>
            <p:ph type="title"/>
          </p:nvPr>
        </p:nvSpPr>
        <p:spPr/>
        <p:txBody>
          <a:bodyPr>
            <a:normAutofit fontScale="90000"/>
          </a:bodyPr>
          <a:lstStyle/>
          <a:p>
            <a:r>
              <a:rPr lang="en-US" dirty="0"/>
              <a:t>MDH Quarantine Guidance: General Population</a:t>
            </a:r>
          </a:p>
        </p:txBody>
      </p:sp>
      <p:sp>
        <p:nvSpPr>
          <p:cNvPr id="3" name="Content Placeholder 2">
            <a:extLst>
              <a:ext uri="{FF2B5EF4-FFF2-40B4-BE49-F238E27FC236}">
                <a16:creationId xmlns:a16="http://schemas.microsoft.com/office/drawing/2014/main" id="{8BB73D33-7A59-4269-BB4D-892577993770}"/>
              </a:ext>
            </a:extLst>
          </p:cNvPr>
          <p:cNvSpPr>
            <a:spLocks noGrp="1"/>
          </p:cNvSpPr>
          <p:nvPr>
            <p:ph idx="1"/>
          </p:nvPr>
        </p:nvSpPr>
        <p:spPr/>
        <p:txBody>
          <a:bodyPr>
            <a:normAutofit fontScale="92500" lnSpcReduction="20000"/>
          </a:bodyPr>
          <a:lstStyle/>
          <a:p>
            <a:r>
              <a:rPr lang="en-US" u="sng" dirty="0"/>
              <a:t>After Day 7 with a Negative Test</a:t>
            </a:r>
            <a:r>
              <a:rPr lang="en-US" dirty="0"/>
              <a:t>: When diagnostic testing resources are sufficient and available, quarantine can end after Day 7: </a:t>
            </a:r>
          </a:p>
          <a:p>
            <a:pPr lvl="1"/>
            <a:r>
              <a:rPr lang="en-US" u="sng" dirty="0"/>
              <a:t>If no symptoms were reported during daily monitoring</a:t>
            </a:r>
            <a:r>
              <a:rPr lang="en-US" dirty="0"/>
              <a:t>; AND</a:t>
            </a:r>
            <a:endParaRPr lang="en-US" sz="2000" dirty="0"/>
          </a:p>
          <a:p>
            <a:pPr lvl="1"/>
            <a:r>
              <a:rPr lang="en-US" dirty="0"/>
              <a:t>I</a:t>
            </a:r>
            <a:r>
              <a:rPr lang="en-US"/>
              <a:t>f </a:t>
            </a:r>
            <a:r>
              <a:rPr lang="en-US" dirty="0"/>
              <a:t>a diagnostic specimen tests negative. </a:t>
            </a:r>
          </a:p>
          <a:p>
            <a:pPr lvl="2"/>
            <a:r>
              <a:rPr lang="en-US" dirty="0"/>
              <a:t>Note: The specimen may be collected and tested within 48 hours before the time of planned quarantine discontinuation, </a:t>
            </a:r>
            <a:r>
              <a:rPr lang="en-US" u="sng" dirty="0"/>
              <a:t>but quarantine cannot be discontinued earlier than after Day 7</a:t>
            </a:r>
            <a:r>
              <a:rPr lang="en-US" dirty="0"/>
              <a:t>. Therefore, the specimen must be collected on or after Day 5.</a:t>
            </a:r>
            <a:endParaRPr lang="en-US" sz="2000" dirty="0"/>
          </a:p>
          <a:p>
            <a:r>
              <a:rPr lang="en-US" u="sng" dirty="0"/>
              <a:t>After Day 10 Without a Test</a:t>
            </a:r>
            <a:r>
              <a:rPr lang="en-US" dirty="0"/>
              <a:t>: Quarantine can end after Day 10 without testing </a:t>
            </a:r>
            <a:r>
              <a:rPr lang="en-US" u="sng" dirty="0"/>
              <a:t>if no symptoms have been reported during daily monitoring</a:t>
            </a:r>
            <a:r>
              <a:rPr lang="en-US" dirty="0"/>
              <a:t>.</a:t>
            </a:r>
            <a:endParaRPr lang="en-US" sz="2800" dirty="0"/>
          </a:p>
          <a:p>
            <a:r>
              <a:rPr lang="en-US" dirty="0"/>
              <a:t>When people meet these criteria and end quarantine early, these individuals must continue symptoms monitoring and meticulous mask use through day 14.  </a:t>
            </a:r>
            <a:endParaRPr lang="en-US" sz="2400" dirty="0"/>
          </a:p>
          <a:p>
            <a:endParaRPr lang="en-US" dirty="0"/>
          </a:p>
        </p:txBody>
      </p:sp>
      <p:sp>
        <p:nvSpPr>
          <p:cNvPr id="4" name="Slide Number Placeholder 3">
            <a:extLst>
              <a:ext uri="{FF2B5EF4-FFF2-40B4-BE49-F238E27FC236}">
                <a16:creationId xmlns:a16="http://schemas.microsoft.com/office/drawing/2014/main" id="{5B1FFB2C-FF39-4F0F-856B-75D7FE0F3665}"/>
              </a:ext>
            </a:extLst>
          </p:cNvPr>
          <p:cNvSpPr>
            <a:spLocks noGrp="1"/>
          </p:cNvSpPr>
          <p:nvPr>
            <p:ph type="sldNum" sz="quarter" idx="12"/>
          </p:nvPr>
        </p:nvSpPr>
        <p:spPr/>
        <p:txBody>
          <a:bodyPr/>
          <a:lstStyle/>
          <a:p>
            <a:fld id="{D275CE6D-5C38-C543-B8AD-F8110668FDF9}" type="slidenum">
              <a:rPr lang="en-US" smtClean="0"/>
              <a:pPr/>
              <a:t>17</a:t>
            </a:fld>
            <a:endParaRPr lang="en-US" dirty="0"/>
          </a:p>
        </p:txBody>
      </p:sp>
    </p:spTree>
    <p:extLst>
      <p:ext uri="{BB962C8B-B14F-4D97-AF65-F5344CB8AC3E}">
        <p14:creationId xmlns:p14="http://schemas.microsoft.com/office/powerpoint/2010/main" val="257272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596349"/>
            <a:ext cx="11259403" cy="994949"/>
          </a:xfrm>
        </p:spPr>
        <p:txBody>
          <a:bodyPr>
            <a:normAutofit fontScale="90000"/>
          </a:bodyPr>
          <a:lstStyle/>
          <a:p>
            <a:r>
              <a:rPr lang="en-US" dirty="0"/>
              <a:t>MDH Quarantine Guidance: SNF and  AL Residents</a:t>
            </a:r>
          </a:p>
        </p:txBody>
      </p:sp>
      <p:sp>
        <p:nvSpPr>
          <p:cNvPr id="3" name="Content Placeholder 2"/>
          <p:cNvSpPr>
            <a:spLocks noGrp="1"/>
          </p:cNvSpPr>
          <p:nvPr>
            <p:ph idx="1"/>
          </p:nvPr>
        </p:nvSpPr>
        <p:spPr/>
        <p:txBody>
          <a:bodyPr>
            <a:normAutofit lnSpcReduction="10000"/>
          </a:bodyPr>
          <a:lstStyle/>
          <a:p>
            <a:r>
              <a:rPr lang="en-US" dirty="0"/>
              <a:t>Given the increased consequences of unidentified COVID being transmitted within the facility, quarantine of asymptomatic newly admitted residents and asymptomatic residents in observation/quarantine units because of potential exposures to COVID can:</a:t>
            </a:r>
          </a:p>
          <a:p>
            <a:pPr lvl="1"/>
            <a:r>
              <a:rPr lang="en-US" dirty="0"/>
              <a:t> End after 10 days if:</a:t>
            </a:r>
          </a:p>
          <a:p>
            <a:pPr lvl="2"/>
            <a:r>
              <a:rPr lang="en-US" dirty="0"/>
              <a:t> a diagnostic specimen (PCR or Antigen) collected on or after Day 10, tests negative</a:t>
            </a:r>
          </a:p>
          <a:p>
            <a:pPr lvl="2"/>
            <a:r>
              <a:rPr lang="en-US" dirty="0"/>
              <a:t> AND if no symptoms were reported during daily monitoring. </a:t>
            </a:r>
          </a:p>
          <a:p>
            <a:r>
              <a:rPr lang="en-US" dirty="0"/>
              <a:t>If a resident in observation/quarantine does not have a negative test collected on or after Day 10, that resident should remain in observation/quarantine for the full 14-day period.</a:t>
            </a:r>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18</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6644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19</a:t>
            </a:fld>
            <a:endParaRPr lang="en-US" dirty="0"/>
          </a:p>
        </p:txBody>
      </p:sp>
      <p:sp>
        <p:nvSpPr>
          <p:cNvPr id="3" name="TextBox 2">
            <a:extLst>
              <a:ext uri="{FF2B5EF4-FFF2-40B4-BE49-F238E27FC236}">
                <a16:creationId xmlns:a16="http://schemas.microsoft.com/office/drawing/2014/main" id="{108BB4C3-FC6C-4B0E-A586-0CB80AEB9EA8}"/>
              </a:ext>
            </a:extLst>
          </p:cNvPr>
          <p:cNvSpPr txBox="1"/>
          <p:nvPr/>
        </p:nvSpPr>
        <p:spPr>
          <a:xfrm>
            <a:off x="537186" y="2601007"/>
            <a:ext cx="11083313" cy="584775"/>
          </a:xfrm>
          <a:prstGeom prst="rect">
            <a:avLst/>
          </a:prstGeom>
          <a:noFill/>
        </p:spPr>
        <p:txBody>
          <a:bodyPr wrap="square" rtlCol="0">
            <a:spAutoFit/>
          </a:bodyPr>
          <a:lstStyle/>
          <a:p>
            <a:r>
              <a:rPr lang="en-US" sz="3200" dirty="0"/>
              <a:t>Email : mdh.ipcovid@Maryland.gov </a:t>
            </a:r>
          </a:p>
        </p:txBody>
      </p:sp>
    </p:spTree>
    <p:extLst>
      <p:ext uri="{BB962C8B-B14F-4D97-AF65-F5344CB8AC3E}">
        <p14:creationId xmlns:p14="http://schemas.microsoft.com/office/powerpoint/2010/main" val="44803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CDC Quarantine Update</a:t>
            </a:r>
          </a:p>
          <a:p>
            <a:r>
              <a:rPr lang="en-US" dirty="0"/>
              <a:t>MDH Quarantine Guidance</a:t>
            </a:r>
          </a:p>
          <a:p>
            <a:r>
              <a:rPr lang="en-US"/>
              <a:t>Q and </a:t>
            </a:r>
            <a:r>
              <a:rPr lang="en-US" dirty="0"/>
              <a:t>A</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9D69200-C90A-4830-BA18-B1565D2BAAC7}"/>
              </a:ext>
            </a:extLst>
          </p:cNvPr>
          <p:cNvPicPr>
            <a:picLocks noChangeAspect="1"/>
          </p:cNvPicPr>
          <p:nvPr/>
        </p:nvPicPr>
        <p:blipFill>
          <a:blip r:embed="rId3"/>
          <a:stretch>
            <a:fillRect/>
          </a:stretch>
        </p:blipFill>
        <p:spPr>
          <a:xfrm>
            <a:off x="257179" y="1405404"/>
            <a:ext cx="11293819" cy="4701947"/>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COVID-19 Case Rate per 100,000 in the last 7 days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8614717" y="4789490"/>
            <a:ext cx="3448329" cy="1200329"/>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Accessed 12/4/2020</a:t>
            </a:r>
          </a:p>
        </p:txBody>
      </p:sp>
      <p:sp>
        <p:nvSpPr>
          <p:cNvPr id="8" name="Content Placeholder 7">
            <a:extLst>
              <a:ext uri="{FF2B5EF4-FFF2-40B4-BE49-F238E27FC236}">
                <a16:creationId xmlns:a16="http://schemas.microsoft.com/office/drawing/2014/main" id="{EF20F712-20B8-41B6-872C-B54BFCD7D662}"/>
              </a:ext>
            </a:extLst>
          </p:cNvPr>
          <p:cNvSpPr>
            <a:spLocks noGrp="1"/>
          </p:cNvSpPr>
          <p:nvPr>
            <p:ph idx="1"/>
          </p:nvPr>
        </p:nvSpPr>
        <p:spPr>
          <a:xfrm>
            <a:off x="7726801" y="1673373"/>
            <a:ext cx="3920369" cy="3116117"/>
          </a:xfrm>
        </p:spPr>
        <p:txBody>
          <a:bodyPr>
            <a:normAutofit lnSpcReduction="10000"/>
          </a:bodyPr>
          <a:lstStyle/>
          <a:p>
            <a:r>
              <a:rPr lang="en-US" dirty="0"/>
              <a:t>Total Cases: 13,822,249</a:t>
            </a:r>
          </a:p>
          <a:p>
            <a:pPr lvl="1"/>
            <a:r>
              <a:rPr lang="en-US" dirty="0"/>
              <a:t>New 196,227</a:t>
            </a:r>
          </a:p>
          <a:p>
            <a:r>
              <a:rPr lang="en-US" dirty="0"/>
              <a:t>Total Deaths: 272,525</a:t>
            </a:r>
          </a:p>
          <a:p>
            <a:pPr lvl="1"/>
            <a:r>
              <a:rPr lang="en-US" dirty="0"/>
              <a:t>New 2,762</a:t>
            </a:r>
          </a:p>
          <a:p>
            <a:r>
              <a:rPr lang="en-US" dirty="0"/>
              <a:t>Cases in the last 7 days per 100,000: 49.9</a:t>
            </a:r>
          </a:p>
          <a:p>
            <a:pPr marL="0" indent="0">
              <a:buNone/>
            </a:pPr>
            <a:r>
              <a:rPr lang="en-US" dirty="0">
                <a:hlinkClick r:id="rId3">
                  <a:extLst>
                    <a:ext uri="{A12FA001-AC4F-418D-AE19-62706E023703}">
                      <ahyp:hlinkClr xmlns:ahyp="http://schemas.microsoft.com/office/drawing/2018/hyperlinkcolor" val="tx"/>
                    </a:ext>
                  </a:extLst>
                </a:hlinkClick>
              </a:rPr>
              <a:t> </a:t>
            </a:r>
          </a:p>
          <a:p>
            <a:pPr lvl="1"/>
            <a:endParaRPr lang="en-US" dirty="0">
              <a:hlinkClick r:id="rId3">
                <a:extLst>
                  <a:ext uri="{A12FA001-AC4F-418D-AE19-62706E023703}">
                    <ahyp:hlinkClr xmlns:ahyp="http://schemas.microsoft.com/office/drawing/2018/hyperlinkcolor" val="tx"/>
                  </a:ext>
                </a:extLst>
              </a:hlinkClick>
            </a:endParaRPr>
          </a:p>
          <a:p>
            <a:pPr marL="0" indent="0">
              <a:buNone/>
            </a:pPr>
            <a:endParaRPr lang="en-US" dirty="0"/>
          </a:p>
        </p:txBody>
      </p:sp>
      <p:pic>
        <p:nvPicPr>
          <p:cNvPr id="3" name="Picture 2">
            <a:extLst>
              <a:ext uri="{FF2B5EF4-FFF2-40B4-BE49-F238E27FC236}">
                <a16:creationId xmlns:a16="http://schemas.microsoft.com/office/drawing/2014/main" id="{136EE92E-59D9-4106-ADFB-9CB02593A159}"/>
              </a:ext>
            </a:extLst>
          </p:cNvPr>
          <p:cNvPicPr>
            <a:picLocks noChangeAspect="1"/>
          </p:cNvPicPr>
          <p:nvPr/>
        </p:nvPicPr>
        <p:blipFill>
          <a:blip r:embed="rId4"/>
          <a:stretch>
            <a:fillRect/>
          </a:stretch>
        </p:blipFill>
        <p:spPr>
          <a:xfrm>
            <a:off x="353262" y="1591298"/>
            <a:ext cx="6957663" cy="5128704"/>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5D6D8371-0E7D-48C6-B6B1-76A0030DC450}"/>
              </a:ext>
            </a:extLst>
          </p:cNvPr>
          <p:cNvPicPr>
            <a:picLocks noChangeAspect="1"/>
          </p:cNvPicPr>
          <p:nvPr/>
        </p:nvPicPr>
        <p:blipFill>
          <a:blip r:embed="rId2"/>
          <a:stretch>
            <a:fillRect/>
          </a:stretch>
        </p:blipFill>
        <p:spPr>
          <a:xfrm>
            <a:off x="374697" y="1825625"/>
            <a:ext cx="11488987" cy="3401131"/>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2EDD-6286-45C0-80E9-443BCFE99F13}"/>
              </a:ext>
            </a:extLst>
          </p:cNvPr>
          <p:cNvSpPr>
            <a:spLocks noGrp="1"/>
          </p:cNvSpPr>
          <p:nvPr>
            <p:ph type="title"/>
          </p:nvPr>
        </p:nvSpPr>
        <p:spPr/>
        <p:txBody>
          <a:bodyPr/>
          <a:lstStyle/>
          <a:p>
            <a:r>
              <a:rPr lang="en-US" dirty="0"/>
              <a:t>Regional Trends</a:t>
            </a:r>
          </a:p>
        </p:txBody>
      </p:sp>
      <p:sp>
        <p:nvSpPr>
          <p:cNvPr id="3" name="Content Placeholder 2">
            <a:extLst>
              <a:ext uri="{FF2B5EF4-FFF2-40B4-BE49-F238E27FC236}">
                <a16:creationId xmlns:a16="http://schemas.microsoft.com/office/drawing/2014/main" id="{4E22E17B-C6C6-43AE-8C8D-DF13540F577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56B3492-B65F-4861-A2E1-FBA5EE30F710}"/>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D4E8EE4E-C725-4D6C-9E9B-D1242DC4C84F}"/>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036B43C8-BDF2-45A3-AB6B-9258DE8BA043}"/>
              </a:ext>
            </a:extLst>
          </p:cNvPr>
          <p:cNvPicPr>
            <a:picLocks noChangeAspect="1"/>
          </p:cNvPicPr>
          <p:nvPr/>
        </p:nvPicPr>
        <p:blipFill>
          <a:blip r:embed="rId2"/>
          <a:stretch>
            <a:fillRect/>
          </a:stretch>
        </p:blipFill>
        <p:spPr>
          <a:xfrm>
            <a:off x="246667" y="1638145"/>
            <a:ext cx="11698665" cy="3836966"/>
          </a:xfrm>
          <a:prstGeom prst="rect">
            <a:avLst/>
          </a:prstGeom>
        </p:spPr>
      </p:pic>
    </p:spTree>
    <p:extLst>
      <p:ext uri="{BB962C8B-B14F-4D97-AF65-F5344CB8AC3E}">
        <p14:creationId xmlns:p14="http://schemas.microsoft.com/office/powerpoint/2010/main" val="357065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12/4/2020</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537186" y="1874728"/>
            <a:ext cx="471529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Cases</a:t>
            </a:r>
            <a:r>
              <a:rPr lang="en-US" dirty="0"/>
              <a:t>: </a:t>
            </a:r>
            <a:r>
              <a:rPr lang="en-US" sz="2800" dirty="0"/>
              <a:t>209,191</a:t>
            </a:r>
          </a:p>
          <a:p>
            <a:pPr marL="914400" lvl="1" indent="-457200">
              <a:buFont typeface="Arial" panose="020B0604020202020204" pitchFamily="34" charset="0"/>
              <a:buChar char="•"/>
            </a:pPr>
            <a:r>
              <a:rPr lang="en-US" sz="2800" dirty="0"/>
              <a:t>3,792 new</a:t>
            </a:r>
          </a:p>
          <a:p>
            <a:pPr marL="457200" indent="-457200">
              <a:buFont typeface="Arial" panose="020B0604020202020204" pitchFamily="34" charset="0"/>
              <a:buChar char="•"/>
            </a:pPr>
            <a:r>
              <a:rPr lang="en-US" sz="2800" dirty="0"/>
              <a:t>Deaths: 4,630</a:t>
            </a:r>
          </a:p>
          <a:p>
            <a:pPr marL="914400" lvl="1" indent="-457200">
              <a:buFont typeface="Arial" panose="020B0604020202020204" pitchFamily="34" charset="0"/>
              <a:buChar char="•"/>
            </a:pPr>
            <a:r>
              <a:rPr lang="en-US" sz="2800" dirty="0"/>
              <a:t>24 new</a:t>
            </a:r>
          </a:p>
          <a:p>
            <a:pPr marL="457200" indent="-457200">
              <a:buFont typeface="Arial" panose="020B0604020202020204" pitchFamily="34" charset="0"/>
              <a:buChar char="•"/>
            </a:pPr>
            <a:r>
              <a:rPr lang="en-US" sz="2800" dirty="0"/>
              <a:t>Hospitalizations: 21,756</a:t>
            </a:r>
          </a:p>
          <a:p>
            <a:pPr marL="914400" lvl="1" indent="-457200">
              <a:buFont typeface="Arial" panose="020B0604020202020204" pitchFamily="34" charset="0"/>
              <a:buChar char="•"/>
            </a:pPr>
            <a:r>
              <a:rPr lang="en-US" sz="2800" dirty="0"/>
              <a:t>Current: 1,594 ( up 21)</a:t>
            </a:r>
          </a:p>
          <a:p>
            <a:pPr marL="457200" indent="-457200">
              <a:buFont typeface="Arial" panose="020B0604020202020204" pitchFamily="34" charset="0"/>
              <a:buChar char="•"/>
            </a:pPr>
            <a:r>
              <a:rPr lang="en-US" sz="2800" dirty="0"/>
              <a:t>Total tests performed: 4,583,228</a:t>
            </a:r>
          </a:p>
          <a:p>
            <a:pPr marL="457200" indent="-457200">
              <a:buFont typeface="Arial" panose="020B0604020202020204" pitchFamily="34" charset="0"/>
              <a:buChar char="•"/>
            </a:pPr>
            <a:r>
              <a:rPr lang="en-US" sz="2800" dirty="0"/>
              <a:t>Case rate: 35.3 per 100,000</a:t>
            </a:r>
          </a:p>
        </p:txBody>
      </p:sp>
      <p:pic>
        <p:nvPicPr>
          <p:cNvPr id="6" name="Picture 5">
            <a:extLst>
              <a:ext uri="{FF2B5EF4-FFF2-40B4-BE49-F238E27FC236}">
                <a16:creationId xmlns:a16="http://schemas.microsoft.com/office/drawing/2014/main" id="{07B4B74F-22D5-45C5-AA0C-158A3E8A9D87}"/>
              </a:ext>
            </a:extLst>
          </p:cNvPr>
          <p:cNvPicPr>
            <a:picLocks noChangeAspect="1"/>
          </p:cNvPicPr>
          <p:nvPr/>
        </p:nvPicPr>
        <p:blipFill>
          <a:blip r:embed="rId4"/>
          <a:stretch>
            <a:fillRect/>
          </a:stretch>
        </p:blipFill>
        <p:spPr>
          <a:xfrm>
            <a:off x="5154369" y="1591298"/>
            <a:ext cx="6851917" cy="3804791"/>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0CC3840-9750-4D09-AEAA-1849BB1905B7}"/>
              </a:ext>
            </a:extLst>
          </p:cNvPr>
          <p:cNvSpPr>
            <a:spLocks noGrp="1"/>
          </p:cNvSpPr>
          <p:nvPr>
            <p:ph idx="1"/>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81037"/>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475969" cy="369332"/>
          </a:xfrm>
          <a:prstGeom prst="rect">
            <a:avLst/>
          </a:prstGeom>
          <a:noFill/>
        </p:spPr>
        <p:txBody>
          <a:bodyPr wrap="none" rtlCol="0">
            <a:spAutoFit/>
          </a:bodyPr>
          <a:lstStyle/>
          <a:p>
            <a:r>
              <a:rPr lang="en-US" dirty="0">
                <a:hlinkClick r:id="rId2"/>
              </a:rPr>
              <a:t>https://coronavirus.maryland.gov/</a:t>
            </a:r>
            <a:r>
              <a:rPr lang="en-US" dirty="0"/>
              <a:t> 12/3/2020</a:t>
            </a:r>
          </a:p>
        </p:txBody>
      </p:sp>
      <p:pic>
        <p:nvPicPr>
          <p:cNvPr id="7" name="Picture 6">
            <a:extLst>
              <a:ext uri="{FF2B5EF4-FFF2-40B4-BE49-F238E27FC236}">
                <a16:creationId xmlns:a16="http://schemas.microsoft.com/office/drawing/2014/main" id="{D7E5B2DE-6D04-42D5-A6B1-21DED63A363D}"/>
              </a:ext>
            </a:extLst>
          </p:cNvPr>
          <p:cNvPicPr>
            <a:picLocks noChangeAspect="1"/>
          </p:cNvPicPr>
          <p:nvPr/>
        </p:nvPicPr>
        <p:blipFill>
          <a:blip r:embed="rId3"/>
          <a:stretch>
            <a:fillRect/>
          </a:stretch>
        </p:blipFill>
        <p:spPr>
          <a:xfrm>
            <a:off x="289231" y="239710"/>
            <a:ext cx="11070225" cy="6013455"/>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a:p>
        </p:txBody>
      </p:sp>
      <p:sp>
        <p:nvSpPr>
          <p:cNvPr id="12" name="Content Placeholder 11">
            <a:extLst>
              <a:ext uri="{FF2B5EF4-FFF2-40B4-BE49-F238E27FC236}">
                <a16:creationId xmlns:a16="http://schemas.microsoft.com/office/drawing/2014/main" id="{81EFE071-6E82-434C-8E51-A86795EC81DE}"/>
              </a:ext>
            </a:extLst>
          </p:cNvPr>
          <p:cNvSpPr>
            <a:spLocks noGrp="1"/>
          </p:cNvSpPr>
          <p:nvPr>
            <p:ph idx="1"/>
          </p:nvPr>
        </p:nvSpPr>
        <p:spPr/>
        <p:txBody>
          <a:bodyPr/>
          <a:lstStyle/>
          <a:p>
            <a:endParaRPr lang="en-US"/>
          </a:p>
        </p:txBody>
      </p:sp>
      <p:pic>
        <p:nvPicPr>
          <p:cNvPr id="13" name="Picture 12">
            <a:extLst>
              <a:ext uri="{FF2B5EF4-FFF2-40B4-BE49-F238E27FC236}">
                <a16:creationId xmlns:a16="http://schemas.microsoft.com/office/drawing/2014/main" id="{E0FF056B-9016-4E51-B1FD-71E73E380BFE}"/>
              </a:ext>
            </a:extLst>
          </p:cNvPr>
          <p:cNvPicPr>
            <a:picLocks noChangeAspect="1"/>
          </p:cNvPicPr>
          <p:nvPr/>
        </p:nvPicPr>
        <p:blipFill>
          <a:blip r:embed="rId2"/>
          <a:stretch>
            <a:fillRect/>
          </a:stretch>
        </p:blipFill>
        <p:spPr>
          <a:xfrm>
            <a:off x="537186" y="294330"/>
            <a:ext cx="11117628" cy="6269339"/>
          </a:xfrm>
          <a:prstGeom prst="rect">
            <a:avLst/>
          </a:prstGeom>
        </p:spPr>
      </p:pic>
    </p:spTree>
    <p:extLst>
      <p:ext uri="{BB962C8B-B14F-4D97-AF65-F5344CB8AC3E}">
        <p14:creationId xmlns:p14="http://schemas.microsoft.com/office/powerpoint/2010/main" val="3267149241"/>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E9DCBAB2-5A84-470A-914D-E4514FE25BB6}"/>
</file>

<file path=customXml/itemProps2.xml><?xml version="1.0" encoding="utf-8"?>
<ds:datastoreItem xmlns:ds="http://schemas.openxmlformats.org/officeDocument/2006/customXml" ds:itemID="{607E7587-2C40-445A-B709-E1B58716BF64}"/>
</file>

<file path=customXml/itemProps3.xml><?xml version="1.0" encoding="utf-8"?>
<ds:datastoreItem xmlns:ds="http://schemas.openxmlformats.org/officeDocument/2006/customXml" ds:itemID="{877E8BF4-8CD1-4288-B806-F6C748DB55C4}"/>
</file>

<file path=customXml/itemProps4.xml><?xml version="1.0" encoding="utf-8"?>
<ds:datastoreItem xmlns:ds="http://schemas.openxmlformats.org/officeDocument/2006/customXml" ds:itemID="{55248537-34B3-414A-A45A-A3D4C45C437F}"/>
</file>

<file path=docProps/app.xml><?xml version="1.0" encoding="utf-8"?>
<Properties xmlns="http://schemas.openxmlformats.org/officeDocument/2006/extended-properties" xmlns:vt="http://schemas.openxmlformats.org/officeDocument/2006/docPropsVTypes">
  <TotalTime>17199</TotalTime>
  <Words>708</Words>
  <Application>Microsoft Office PowerPoint</Application>
  <PresentationFormat>Widescreen</PresentationFormat>
  <Paragraphs>93</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Droid Serif</vt:lpstr>
      <vt:lpstr>Open Sans</vt:lpstr>
      <vt:lpstr>Office Theme</vt:lpstr>
      <vt:lpstr>Maryland Situation Update on  Coronavirus Disease (COVID-19) for BHA</vt:lpstr>
      <vt:lpstr>Call Agenda </vt:lpstr>
      <vt:lpstr>COVID-19 Global Situation Summary</vt:lpstr>
      <vt:lpstr>US: COVID-19 Case Rate per 100,000 in the last 7 days</vt:lpstr>
      <vt:lpstr>Number of Cases Reported in the USA, by Day</vt:lpstr>
      <vt:lpstr>Regional Trends</vt:lpstr>
      <vt:lpstr>Maryland: COVID-19 Cases </vt:lpstr>
      <vt:lpstr>PowerPoint Presentation</vt:lpstr>
      <vt:lpstr>PowerPoint Presentation</vt:lpstr>
      <vt:lpstr>Testing Volume and % Positivity</vt:lpstr>
      <vt:lpstr>PowerPoint Presentation</vt:lpstr>
      <vt:lpstr>PowerPoint Presentation</vt:lpstr>
      <vt:lpstr>Newly Released Amended Orders and Advisories</vt:lpstr>
      <vt:lpstr>Topics Covered in New Advisory/Orders</vt:lpstr>
      <vt:lpstr>Resident Quarantine Guidance</vt:lpstr>
      <vt:lpstr>CDC Amended Quarantine Guidance</vt:lpstr>
      <vt:lpstr>MDH Quarantine Guidance: General Population</vt:lpstr>
      <vt:lpstr>MDH Quarantine Guidance: SNF and  AL Residents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674</cp:revision>
  <cp:lastPrinted>2020-02-04T16:27:31Z</cp:lastPrinted>
  <dcterms:created xsi:type="dcterms:W3CDTF">2018-02-09T13:05:01Z</dcterms:created>
  <dcterms:modified xsi:type="dcterms:W3CDTF">2020-12-04T14:29:04Z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b8bc350a-3fbf-477f-98de-d34152a8b966</vt:lpwstr>
  </property>
  <property fmtid="{D5CDD505-2E9C-101B-9397-08002B2CF9AE}" pid="3" name="ContentTypeId">
    <vt:lpwstr>0x0101006FA243C363007F4F827DB51D02034FC2</vt:lpwstr>
  </property>
</Properties>
</file>