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313" r:id="rId3"/>
    <p:sldId id="339" r:id="rId4"/>
    <p:sldId id="340" r:id="rId5"/>
    <p:sldId id="674" r:id="rId6"/>
    <p:sldId id="342" r:id="rId7"/>
    <p:sldId id="374" r:id="rId8"/>
    <p:sldId id="682" r:id="rId9"/>
    <p:sldId id="634" r:id="rId10"/>
    <p:sldId id="681" r:id="rId11"/>
    <p:sldId id="927" r:id="rId12"/>
    <p:sldId id="928" r:id="rId13"/>
    <p:sldId id="929" r:id="rId14"/>
    <p:sldId id="930" r:id="rId15"/>
    <p:sldId id="937" r:id="rId16"/>
    <p:sldId id="933" r:id="rId17"/>
    <p:sldId id="934" r:id="rId18"/>
    <p:sldId id="935" r:id="rId19"/>
    <p:sldId id="936" r:id="rId20"/>
    <p:sldId id="274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Perlmutter" initials="RP" lastIdx="1" clrIdx="0">
    <p:extLst>
      <p:ext uri="{19B8F6BF-5375-455C-9EA6-DF929625EA0E}">
        <p15:presenceInfo xmlns:p15="http://schemas.microsoft.com/office/powerpoint/2012/main" userId="S-1-5-21-3319432526-1753839183-2002525808-78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810"/>
    <a:srgbClr val="F94DE0"/>
    <a:srgbClr val="C40E3E"/>
    <a:srgbClr val="9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68" autoAdjust="0"/>
    <p:restoredTop sz="87350" autoAdjust="0"/>
  </p:normalViewPr>
  <p:slideViewPr>
    <p:cSldViewPr snapToGrid="0" snapToObjects="1">
      <p:cViewPr varScale="1">
        <p:scale>
          <a:sx n="67" d="100"/>
          <a:sy n="67" d="100"/>
        </p:scale>
        <p:origin x="9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80779F-2152-C84C-A2C2-FD36C5CC5AAE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68579C-EAC7-0B4D-AE5F-5E3A5B26F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0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1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3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9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08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96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66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98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9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63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50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1771F8B-A6AA-4C49-A351-1C54F3623C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" r="1406"/>
          <a:stretch/>
        </p:blipFill>
        <p:spPr>
          <a:xfrm>
            <a:off x="0" y="-314075"/>
            <a:ext cx="12192000" cy="74861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960F7A-981E-2849-A4A6-FFB20B3D6491}"/>
              </a:ext>
            </a:extLst>
          </p:cNvPr>
          <p:cNvSpPr/>
          <p:nvPr userDrawn="1"/>
        </p:nvSpPr>
        <p:spPr>
          <a:xfrm>
            <a:off x="0" y="1705295"/>
            <a:ext cx="12192000" cy="426883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7FB37E-432E-7A4F-B863-4B75CE2DB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61"/>
          <a:stretch/>
        </p:blipFill>
        <p:spPr>
          <a:xfrm>
            <a:off x="-610" y="1701110"/>
            <a:ext cx="12191998" cy="105420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C69780-856D-8549-AC32-E37E32DB0D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81"/>
          <a:stretch/>
        </p:blipFill>
        <p:spPr>
          <a:xfrm>
            <a:off x="-612" y="5953810"/>
            <a:ext cx="12192000" cy="609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033F58-E2FE-0347-BD76-12FAE70FF602}"/>
              </a:ext>
            </a:extLst>
          </p:cNvPr>
          <p:cNvSpPr/>
          <p:nvPr userDrawn="1"/>
        </p:nvSpPr>
        <p:spPr>
          <a:xfrm>
            <a:off x="-612" y="1806530"/>
            <a:ext cx="12192612" cy="4147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C1CAE-181F-AE45-82F8-A14FDE7962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94" y="2645487"/>
            <a:ext cx="9144000" cy="133856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B1C7E-8E53-164B-8983-F17A528253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10379"/>
            <a:ext cx="9144000" cy="38762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C40E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name, title, office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8BAC13-88FE-C64F-96CA-64033FB21D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777462"/>
            <a:ext cx="9144000" cy="36671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40E3E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1337298-74C7-D143-9804-A644D0613C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76" y="266296"/>
            <a:ext cx="1636624" cy="132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5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AD7A-692D-214C-B1E6-40FF2519F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19F98-A45F-E94A-B7CD-C1136BEA9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C9E59-65FE-C340-86D6-CB887586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4878ACEC-C273-FC42-8FF0-6A137603AC86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54028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A64AD5-665A-C744-89D9-40F741E5C759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136C4-AA83-DE43-BE00-E228E3F2B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193CF-F9DC-B44A-A876-F2CFF654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784700B9-E3D3-064D-B1E6-41202D9F58D4}"/>
              </a:ext>
            </a:extLst>
          </p:cNvPr>
          <p:cNvCxnSpPr>
            <a:cxnSpLocks/>
          </p:cNvCxnSpPr>
          <p:nvPr userDrawn="1"/>
        </p:nvCxnSpPr>
        <p:spPr>
          <a:xfrm>
            <a:off x="9263518" y="365125"/>
            <a:ext cx="0" cy="5246535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64768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F195-B40D-0E4C-B1D2-11C6A5EE0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6349"/>
            <a:ext cx="10515600" cy="994949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71D74-B903-E740-B842-E2BB1355D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48" y="1825625"/>
            <a:ext cx="10071652" cy="4351338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AB431-9F66-664E-9CD0-ED4F8EA2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186" y="6253165"/>
            <a:ext cx="543338" cy="365125"/>
          </a:xfrm>
        </p:spPr>
        <p:txBody>
          <a:bodyPr/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4DEA67-6A4F-9649-A24B-C40F247C0A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4583" y="362022"/>
            <a:ext cx="10469217" cy="343659"/>
          </a:xfrm>
        </p:spPr>
        <p:txBody>
          <a:bodyPr>
            <a:noAutofit/>
          </a:bodyPr>
          <a:lstStyle>
            <a:lvl1pPr marL="0" indent="0">
              <a:buNone/>
              <a:defRPr sz="22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Reference: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C09A3890-68F3-4E4F-B626-7285D1AA940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65534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2F32DB1-E964-D44B-9D97-3CEFD7EBC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0139" y="3575637"/>
            <a:ext cx="10581860" cy="569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40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Intro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A0465EC-8468-8947-A27C-8FA981D39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0138" y="4162495"/>
            <a:ext cx="10581861" cy="764217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55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94E87B3F-A490-CE4B-89E0-18FC29BB5205}"/>
              </a:ext>
            </a:extLst>
          </p:cNvPr>
          <p:cNvCxnSpPr>
            <a:cxnSpLocks/>
          </p:cNvCxnSpPr>
          <p:nvPr userDrawn="1"/>
        </p:nvCxnSpPr>
        <p:spPr>
          <a:xfrm>
            <a:off x="1610139" y="4225063"/>
            <a:ext cx="10581861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79640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B2FD7-958A-0C45-B087-7DDC509F8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793A9-78D0-DB44-9842-DF34C4F56F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850A2-0FAF-1F4F-9CFE-2458DCD44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973325D0-1E67-7343-83E5-FA2188290DAA}"/>
              </a:ext>
            </a:extLst>
          </p:cNvPr>
          <p:cNvCxnSpPr>
            <a:cxnSpLocks/>
          </p:cNvCxnSpPr>
          <p:nvPr userDrawn="1"/>
        </p:nvCxnSpPr>
        <p:spPr>
          <a:xfrm>
            <a:off x="831850" y="4589463"/>
            <a:ext cx="11360150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88751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AF1C-2FEF-6242-ABE9-7D70C8595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26BE8-82C8-4142-AE0F-CE6E9BD0A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2758" y="1825625"/>
            <a:ext cx="483704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D5BAE-18FF-7744-943F-AF4519949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D9767-8F21-2644-BB12-1DA08EE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83DE70EB-F425-BB4F-89B5-AA119946A7DC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69545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95656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DC57-EA5D-8A44-945E-B158D952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C1A9C-F576-4A47-A383-5DE1DD2F6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3EC18-C9B1-7F4B-BFEA-54F523EF7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2A4D5A-5DB2-484D-88C8-A024BBC26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4C890A-252B-B348-84D8-D857DB0A8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0C7B4F-6D0B-904C-9885-7CB0869B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hape 99">
            <a:extLst>
              <a:ext uri="{FF2B5EF4-FFF2-40B4-BE49-F238E27FC236}">
                <a16:creationId xmlns:a16="http://schemas.microsoft.com/office/drawing/2014/main" id="{66AD6D74-344E-A54C-9A0C-D9987DFF375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47946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2EC0-F0AE-9445-A41E-5C87D776F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3625D-A756-7F49-AB3B-3B19F7CA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Shape 99">
            <a:extLst>
              <a:ext uri="{FF2B5EF4-FFF2-40B4-BE49-F238E27FC236}">
                <a16:creationId xmlns:a16="http://schemas.microsoft.com/office/drawing/2014/main" id="{D1908872-F504-B444-82AE-1560204653B7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09065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862F8-D10B-E844-A683-3AF7FD775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C8119-9F97-154F-8D0D-877CCDE63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595C8-2E13-E74D-B6BC-3FE67DB6A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8E6BD-2C0D-0948-8CA6-F12956A0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D27140A5-E15E-BD46-8584-067F29D9D83D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89433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8E29B-A727-0242-95D3-50DD382BC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02107-0DCE-174F-BD90-B7DDBC0C3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27ABF-7140-B846-BA0A-AD8307DE4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C0212-3F5D-924C-8A51-77A9A144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E4F1C8B1-B262-B54D-A9C0-F0135C46D574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19030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754C78-7612-7841-8168-3168267A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BDA34-773B-E24F-9795-67AB0AAAF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E610F-F9D8-EA47-B076-18F52BB0C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8810" y="6231917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3610A-5E58-E749-8E27-85C5693283B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170" y="5846548"/>
            <a:ext cx="2391950" cy="69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2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c.gov/mmwr/volumes/69/wr/mm6943e3.htm?s_cid=mm6943e3_w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5585/mmwr.mm6943e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5585/mmwr.mm6943e3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infectioncontrol/projectfirstline/index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s://login.ama-assn.org/account/login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symptoms-testing/symptoms.html" TargetMode="External"/><Relationship Id="rId2" Type="http://schemas.openxmlformats.org/officeDocument/2006/relationships/hyperlink" Target="https://www.cdc.gov/coronavirus/2019-ncov/if-you-are-sick/end-home-isolatio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c.gov/coronavirus/2019-ncov/need-extra-precautions/people-at-increased-risk.html" TargetMode="External"/><Relationship Id="rId5" Type="http://schemas.openxmlformats.org/officeDocument/2006/relationships/hyperlink" Target="https://www.cdc.gov/coronavirus/2019-ncov/if-you-are-sick/quarantine.html" TargetMode="External"/><Relationship Id="rId4" Type="http://schemas.openxmlformats.org/officeDocument/2006/relationships/hyperlink" Target="https://www.cdc.gov/coronavirus/2019-ncov/testing/diagnostic-testing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ases-updates/cases-in-u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.maryland.gov/coronaviru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oronavirus.maryland.gov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75A1-2517-744F-9A8B-57E30E174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9347"/>
            <a:ext cx="9144000" cy="1629551"/>
          </a:xfrm>
        </p:spPr>
        <p:txBody>
          <a:bodyPr>
            <a:normAutofit fontScale="90000"/>
          </a:bodyPr>
          <a:lstStyle/>
          <a:p>
            <a:r>
              <a:rPr lang="en-US" dirty="0"/>
              <a:t>Maryland Situation Update on </a:t>
            </a:r>
            <a:br>
              <a:rPr lang="en-US" dirty="0"/>
            </a:br>
            <a:r>
              <a:rPr lang="en-US" dirty="0"/>
              <a:t>Coronavirus Disease (COVID-19)</a:t>
            </a:r>
            <a:br>
              <a:rPr lang="en-US" dirty="0"/>
            </a:br>
            <a:r>
              <a:rPr lang="en-US" dirty="0"/>
              <a:t>for BHA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DE056D8-945A-4B48-A18A-58091677B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9722"/>
            <a:ext cx="9144000" cy="1169437"/>
          </a:xfrm>
        </p:spPr>
        <p:txBody>
          <a:bodyPr>
            <a:normAutofit/>
          </a:bodyPr>
          <a:lstStyle/>
          <a:p>
            <a:pPr lvl="0"/>
            <a:r>
              <a:rPr lang="en-US" sz="2100" dirty="0"/>
              <a:t>Maryland Department of Health</a:t>
            </a:r>
          </a:p>
          <a:p>
            <a:pPr lvl="0"/>
            <a:r>
              <a:rPr lang="en-US" sz="2100" dirty="0"/>
              <a:t>Infectious Disease Epidemiology and Outbreak Response Bureau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A006E-C594-466C-BCBE-4496AED2A4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04010" y="4899990"/>
            <a:ext cx="9144000" cy="3667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October 30, 2020</a:t>
            </a:r>
          </a:p>
        </p:txBody>
      </p:sp>
    </p:spTree>
    <p:extLst>
      <p:ext uri="{BB962C8B-B14F-4D97-AF65-F5344CB8AC3E}">
        <p14:creationId xmlns:p14="http://schemas.microsoft.com/office/powerpoint/2010/main" val="3964148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45DDC-C771-4567-8D87-1EE5EB44B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07CDB-01D6-41B3-AFD6-1EF0EE55D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DAA6B-03F4-487B-98B0-34E909F20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131DBB-2F48-44CB-A8F4-D5FFF600E3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78A523-78F7-43C9-A59D-FC394CD10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33" y="343855"/>
            <a:ext cx="10264549" cy="590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62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A17116-5B0D-4F62-B42F-B7DE1A6C6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MMWR October 26, 2020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84C07C-7DFE-45C5-8944-75B5530AC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9995" y="2617751"/>
            <a:ext cx="10071652" cy="3635413"/>
          </a:xfrm>
        </p:spPr>
        <p:txBody>
          <a:bodyPr>
            <a:normAutofit/>
          </a:bodyPr>
          <a:lstStyle/>
          <a:p>
            <a:pPr algn="l"/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89F5C-846D-4DC4-A9FE-52D8D5DDD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8FAD28-91EF-4F2C-9F13-D3E298681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408" y="1703668"/>
            <a:ext cx="9640957" cy="39730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C06D35-F01F-4EB9-9D6A-F6D0D2C0C27A}"/>
              </a:ext>
            </a:extLst>
          </p:cNvPr>
          <p:cNvSpPr txBox="1"/>
          <p:nvPr/>
        </p:nvSpPr>
        <p:spPr>
          <a:xfrm>
            <a:off x="1124974" y="5927895"/>
            <a:ext cx="73713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https://www.cdc.gov/mmwr/volumes/69/wr/mm6943e3.htm?s_cid=mm6943e3_w</a:t>
            </a:r>
            <a:r>
              <a:rPr lang="en-US" sz="1200" dirty="0"/>
              <a:t> (accessed 10.26.2020)</a:t>
            </a:r>
          </a:p>
        </p:txBody>
      </p:sp>
    </p:spTree>
    <p:extLst>
      <p:ext uri="{BB962C8B-B14F-4D97-AF65-F5344CB8AC3E}">
        <p14:creationId xmlns:p14="http://schemas.microsoft.com/office/powerpoint/2010/main" val="3182696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A17116-5B0D-4F62-B42F-B7DE1A6C6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MMWR October 26, 2020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84C07C-7DFE-45C5-8944-75B5530AC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9995" y="2617751"/>
            <a:ext cx="10071652" cy="3635413"/>
          </a:xfrm>
        </p:spPr>
        <p:txBody>
          <a:bodyPr>
            <a:normAutofit/>
          </a:bodyPr>
          <a:lstStyle/>
          <a:p>
            <a:pPr algn="l"/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89F5C-846D-4DC4-A9FE-52D8D5DDD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12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C06D35-F01F-4EB9-9D6A-F6D0D2C0C27A}"/>
              </a:ext>
            </a:extLst>
          </p:cNvPr>
          <p:cNvSpPr txBox="1"/>
          <p:nvPr/>
        </p:nvSpPr>
        <p:spPr>
          <a:xfrm>
            <a:off x="1124974" y="5927895"/>
            <a:ext cx="73713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 err="1">
                <a:solidFill>
                  <a:srgbClr val="000000"/>
                </a:solidFill>
                <a:effectLst/>
                <a:latin typeface="Open Sans"/>
              </a:rPr>
              <a:t>Kambhampati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Open Sans"/>
              </a:rPr>
              <a:t> AK, O’Halloran AC, Whitaker M, et al. COVID-19–Associated Hospitalizations Among Health Care Personnel — COVID-NET, 13 States, March 1–May 31, 2020. MMWR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Open Sans"/>
              </a:rPr>
              <a:t>Morb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Open Sans"/>
              </a:rPr>
              <a:t> Mortal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Open Sans"/>
              </a:rPr>
              <a:t>Wkly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Open Sans"/>
              </a:rPr>
              <a:t> Rep.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Open Sans"/>
              </a:rPr>
              <a:t>ePub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Open Sans"/>
              </a:rPr>
              <a:t>: 26 October 2020. DOI: </a:t>
            </a:r>
            <a:r>
              <a:rPr lang="en-US" sz="1200" b="0" i="0" u="none" strike="noStrike" dirty="0">
                <a:solidFill>
                  <a:srgbClr val="075290"/>
                </a:solidFill>
                <a:effectLst/>
                <a:latin typeface="Open Sans"/>
                <a:hlinkClick r:id="rId3"/>
              </a:rPr>
              <a:t>http://dx.doi.org/10.15585/mmwr.mm6943e3</a:t>
            </a:r>
            <a:r>
              <a:rPr lang="en-US" sz="1200" b="0" i="0" u="none" strike="noStrike" dirty="0">
                <a:solidFill>
                  <a:srgbClr val="075290"/>
                </a:solidFill>
                <a:effectLst/>
                <a:latin typeface="Open Sans"/>
              </a:rPr>
              <a:t> </a:t>
            </a:r>
            <a:r>
              <a:rPr lang="en-US" sz="1200" b="0" i="0" u="none" strike="noStrike" dirty="0">
                <a:effectLst/>
                <a:latin typeface="Open Sans"/>
              </a:rPr>
              <a:t>(accessed 10.26.2020)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28FDFC-9042-4327-8097-73113FE8E1D5}"/>
              </a:ext>
            </a:extLst>
          </p:cNvPr>
          <p:cNvSpPr txBox="1"/>
          <p:nvPr/>
        </p:nvSpPr>
        <p:spPr>
          <a:xfrm>
            <a:off x="1016000" y="1768995"/>
            <a:ext cx="1059815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Open Sans"/>
              </a:rPr>
              <a:t>During March 1–May 31, 2020, HCP accounted for approximately 6% of adults hospitalized with COVID-19 for whom HCP status was documented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Open Sans"/>
              </a:rPr>
              <a:t>The median age of hospitalized HCP (49 years) was substantially lower than that previously reported for hospitalized adults (62 years) </a:t>
            </a:r>
            <a:endParaRPr lang="en-US" sz="2000" dirty="0">
              <a:solidFill>
                <a:srgbClr val="000000"/>
              </a:solidFill>
              <a:latin typeface="Open Sans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Open Sans"/>
              </a:rPr>
              <a:t>More than two thirds (67.4%) of HCP hospitalized with COVID-19 were generally expected to have direct patient contact, and over one third (36.3%) were in nursing-related occupations.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Open Sans"/>
              </a:rPr>
              <a:t>Approximately 90% of hospitalized HCP reported at least one underlying condition, with obesity being the most common and reported for over two thirds (72.5%) of patients.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Open Sans"/>
              </a:rPr>
              <a:t>A high proportion of hospitalized HCP had indications of severe disease: approximately one in four were admitted to an ICU, and approximately 4% died.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03647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A17116-5B0D-4F62-B42F-B7DE1A6C6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MMWR October 26, 2020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84C07C-7DFE-45C5-8944-75B5530AC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9995" y="2617751"/>
            <a:ext cx="10071652" cy="3635413"/>
          </a:xfrm>
        </p:spPr>
        <p:txBody>
          <a:bodyPr>
            <a:normAutofit/>
          </a:bodyPr>
          <a:lstStyle/>
          <a:p>
            <a:pPr algn="l"/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89F5C-846D-4DC4-A9FE-52D8D5DDD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13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C06D35-F01F-4EB9-9D6A-F6D0D2C0C27A}"/>
              </a:ext>
            </a:extLst>
          </p:cNvPr>
          <p:cNvSpPr txBox="1"/>
          <p:nvPr/>
        </p:nvSpPr>
        <p:spPr>
          <a:xfrm>
            <a:off x="1080524" y="6329155"/>
            <a:ext cx="73713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 err="1">
                <a:solidFill>
                  <a:srgbClr val="000000"/>
                </a:solidFill>
                <a:effectLst/>
                <a:latin typeface="Open Sans"/>
              </a:rPr>
              <a:t>Kambhampati</a:t>
            </a:r>
            <a:r>
              <a:rPr lang="en-US" sz="800" b="0" i="0" dirty="0">
                <a:solidFill>
                  <a:srgbClr val="000000"/>
                </a:solidFill>
                <a:effectLst/>
                <a:latin typeface="Open Sans"/>
              </a:rPr>
              <a:t> AK, O’Halloran AC, Whitaker M, et al. COVID-19–Associated Hospitalizations Among Health Care Personnel — COVID-NET, 13 States, March 1–May 31, 2020. MMWR </a:t>
            </a:r>
            <a:r>
              <a:rPr lang="en-US" sz="800" b="0" i="0" dirty="0" err="1">
                <a:solidFill>
                  <a:srgbClr val="000000"/>
                </a:solidFill>
                <a:effectLst/>
                <a:latin typeface="Open Sans"/>
              </a:rPr>
              <a:t>Morb</a:t>
            </a:r>
            <a:r>
              <a:rPr lang="en-US" sz="800" b="0" i="0" dirty="0">
                <a:solidFill>
                  <a:srgbClr val="000000"/>
                </a:solidFill>
                <a:effectLst/>
                <a:latin typeface="Open Sans"/>
              </a:rPr>
              <a:t> Mortal </a:t>
            </a:r>
            <a:r>
              <a:rPr lang="en-US" sz="800" b="0" i="0" dirty="0" err="1">
                <a:solidFill>
                  <a:srgbClr val="000000"/>
                </a:solidFill>
                <a:effectLst/>
                <a:latin typeface="Open Sans"/>
              </a:rPr>
              <a:t>Wkly</a:t>
            </a:r>
            <a:r>
              <a:rPr lang="en-US" sz="800" b="0" i="0" dirty="0">
                <a:solidFill>
                  <a:srgbClr val="000000"/>
                </a:solidFill>
                <a:effectLst/>
                <a:latin typeface="Open Sans"/>
              </a:rPr>
              <a:t> Rep. </a:t>
            </a:r>
            <a:r>
              <a:rPr lang="en-US" sz="800" b="0" i="0" dirty="0" err="1">
                <a:solidFill>
                  <a:srgbClr val="000000"/>
                </a:solidFill>
                <a:effectLst/>
                <a:latin typeface="Open Sans"/>
              </a:rPr>
              <a:t>ePub</a:t>
            </a:r>
            <a:r>
              <a:rPr lang="en-US" sz="800" b="0" i="0" dirty="0">
                <a:solidFill>
                  <a:srgbClr val="000000"/>
                </a:solidFill>
                <a:effectLst/>
                <a:latin typeface="Open Sans"/>
              </a:rPr>
              <a:t>: 26 October 2020. DOI: </a:t>
            </a:r>
            <a:r>
              <a:rPr lang="en-US" sz="800" b="0" i="0" u="none" strike="noStrike" dirty="0">
                <a:solidFill>
                  <a:srgbClr val="075290"/>
                </a:solidFill>
                <a:effectLst/>
                <a:latin typeface="Open Sans"/>
                <a:hlinkClick r:id="rId3"/>
              </a:rPr>
              <a:t>http://dx.doi.org/10.15585/mmwr.mm6943e3</a:t>
            </a:r>
            <a:r>
              <a:rPr lang="en-US" sz="800" b="0" i="0" u="none" strike="noStrike" dirty="0">
                <a:solidFill>
                  <a:srgbClr val="075290"/>
                </a:solidFill>
                <a:effectLst/>
                <a:latin typeface="Open Sans"/>
              </a:rPr>
              <a:t> </a:t>
            </a:r>
            <a:r>
              <a:rPr lang="en-US" sz="800" b="0" i="0" u="none" strike="noStrike" dirty="0">
                <a:effectLst/>
                <a:latin typeface="Open Sans"/>
              </a:rPr>
              <a:t>(accessed 10.26.2020)</a:t>
            </a:r>
            <a:endParaRPr lang="en-US" sz="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075266-942B-419E-A7E2-084270B97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21" y="191628"/>
            <a:ext cx="9019839" cy="613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54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A17116-5B0D-4F62-B42F-B7DE1A6C6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Webinar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84C07C-7DFE-45C5-8944-75B5530AC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9995" y="2617751"/>
            <a:ext cx="10071652" cy="36354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Engaging Infection Control Q&amp;A Event</a:t>
            </a:r>
            <a:b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with AMA and CDC</a:t>
            </a:r>
          </a:p>
          <a:p>
            <a:pPr marL="0" indent="0" algn="ctr">
              <a:buNone/>
            </a:pP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Thursday, October 29 </a:t>
            </a:r>
            <a:r>
              <a:rPr lang="en-US" dirty="0">
                <a:solidFill>
                  <a:srgbClr val="222222"/>
                </a:solidFill>
                <a:latin typeface="Roboto"/>
              </a:rPr>
              <a:t> 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1:00 PM ET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endParaRPr lang="en-US" b="0" i="0" dirty="0">
              <a:solidFill>
                <a:srgbClr val="222222"/>
              </a:solidFill>
              <a:effectLst/>
              <a:latin typeface="Roboto"/>
            </a:endParaRPr>
          </a:p>
          <a:p>
            <a:pPr marL="0" indent="0" algn="l">
              <a:buNone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American Medical Association (AMA) President Dr. Susan R. Bailey hosts CDC’s Dr. Mike Bell for a kickoff event for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hlinkClick r:id="rId3"/>
              </a:rPr>
              <a:t>Project Firstline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- CDC’s new national training collaborative for infection control.  </a:t>
            </a:r>
          </a:p>
          <a:p>
            <a:pPr marL="0" indent="0" algn="ctr">
              <a:buNone/>
            </a:pP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hlinkClick r:id="rId4"/>
              </a:rPr>
              <a:t>Register here</a:t>
            </a:r>
            <a:endParaRPr lang="en-US" sz="2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89F5C-846D-4DC4-A9FE-52D8D5DDD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9DBCCF3-8AE6-4B50-98DA-B6BB18ACFE8C}"/>
              </a:ext>
            </a:extLst>
          </p:cNvPr>
          <p:cNvGraphicFramePr>
            <a:graphicFrameLocks noGrp="1"/>
          </p:cNvGraphicFramePr>
          <p:nvPr/>
        </p:nvGraphicFramePr>
        <p:xfrm>
          <a:off x="2894012" y="1807203"/>
          <a:ext cx="3571875" cy="548640"/>
        </p:xfrm>
        <a:graphic>
          <a:graphicData uri="http://schemas.openxmlformats.org/drawingml/2006/table">
            <a:tbl>
              <a:tblPr/>
              <a:tblGrid>
                <a:gridCol w="3571875">
                  <a:extLst>
                    <a:ext uri="{9D8B030D-6E8A-4147-A177-3AD203B41FA5}">
                      <a16:colId xmlns:a16="http://schemas.microsoft.com/office/drawing/2014/main" val="5319668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7847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429402"/>
                  </a:ext>
                </a:extLst>
              </a:tr>
            </a:tbl>
          </a:graphicData>
        </a:graphic>
      </p:graphicFrame>
      <p:pic>
        <p:nvPicPr>
          <p:cNvPr id="1025" name="Picture 1" descr="Project Firstline Infection Control Training">
            <a:hlinkClick r:id="rId3"/>
            <a:extLst>
              <a:ext uri="{FF2B5EF4-FFF2-40B4-BE49-F238E27FC236}">
                <a16:creationId xmlns:a16="http://schemas.microsoft.com/office/drawing/2014/main" id="{A3AE1515-C1C2-4536-81B5-81EED2669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1775912"/>
            <a:ext cx="71437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172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E18E7-086B-4EBF-8E83-953CB974A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Guidance for Safe Fall Holidays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D94E2-D236-496B-851D-97BC55C9E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D6858-F36B-4BE5-AD5C-DB439D4D3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612AC5-7B86-44EF-8557-2410463FFD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5CE77-462E-4103-B9BE-F924A1C2F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07" y="1666516"/>
            <a:ext cx="10817781" cy="317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85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Holiday Celebrations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2148" y="1825624"/>
            <a:ext cx="10071652" cy="5032375"/>
          </a:xfrm>
        </p:spPr>
        <p:txBody>
          <a:bodyPr>
            <a:normAutofit/>
          </a:bodyPr>
          <a:lstStyle/>
          <a:p>
            <a:r>
              <a:rPr lang="en-US" dirty="0"/>
              <a:t>Risk of virus spread risk at holiday celebrations</a:t>
            </a:r>
          </a:p>
          <a:p>
            <a:pPr lvl="1"/>
            <a:r>
              <a:rPr lang="en-US" dirty="0"/>
              <a:t>Community levels of  COVID</a:t>
            </a:r>
          </a:p>
          <a:p>
            <a:pPr lvl="1"/>
            <a:r>
              <a:rPr lang="en-US" dirty="0"/>
              <a:t>Location of the gathering (indoor riskier than outdoor)</a:t>
            </a:r>
          </a:p>
          <a:p>
            <a:pPr lvl="1"/>
            <a:r>
              <a:rPr lang="en-US" dirty="0"/>
              <a:t>Duration of gathering (longer riskier than shorter)</a:t>
            </a:r>
          </a:p>
          <a:p>
            <a:pPr lvl="1"/>
            <a:r>
              <a:rPr lang="en-US" dirty="0"/>
              <a:t>Number of people at the gathering (smaller is safer than large)</a:t>
            </a:r>
          </a:p>
          <a:p>
            <a:pPr lvl="1"/>
            <a:r>
              <a:rPr lang="en-US" dirty="0"/>
              <a:t>Location attendees are traveling from ( hosting local is less risky than wide geographic spread)</a:t>
            </a:r>
          </a:p>
          <a:p>
            <a:pPr lvl="1"/>
            <a:r>
              <a:rPr lang="en-US" dirty="0"/>
              <a:t>Attendee behavior (Masking and distancing can reduce risk)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https://www.cdc.gov/coronavirus/2019-ncov/daily-life-coping/holidays.html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34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87" y="596349"/>
            <a:ext cx="12074013" cy="994949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People who should not attend in-person holiday celebrations</a:t>
            </a:r>
            <a:br>
              <a:rPr lang="en-US" b="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People with or exposed to COVID-19</a:t>
            </a:r>
            <a:br>
              <a:rPr lang="en-US" dirty="0"/>
            </a:br>
            <a:r>
              <a:rPr lang="en-US" dirty="0"/>
              <a:t>Do not host or participate in any in-person festivities if you or anyone in your household</a:t>
            </a:r>
          </a:p>
          <a:p>
            <a:pPr lvl="1"/>
            <a:r>
              <a:rPr lang="en-US" dirty="0"/>
              <a:t>Has been diagnosed with COVID-19 and has </a:t>
            </a:r>
            <a:r>
              <a:rPr lang="en-US" u="sng" dirty="0">
                <a:hlinkClick r:id="rId2"/>
              </a:rPr>
              <a:t>not met the criteria for when it is safe to be around others</a:t>
            </a:r>
            <a:endParaRPr lang="en-US" dirty="0"/>
          </a:p>
          <a:p>
            <a:pPr lvl="1"/>
            <a:r>
              <a:rPr lang="en-US" dirty="0"/>
              <a:t>Has </a:t>
            </a:r>
            <a:r>
              <a:rPr lang="en-US" u="sng" dirty="0">
                <a:hlinkClick r:id="rId3"/>
              </a:rPr>
              <a:t>symptoms of COVID-19</a:t>
            </a:r>
            <a:endParaRPr lang="en-US" dirty="0"/>
          </a:p>
          <a:p>
            <a:pPr lvl="1"/>
            <a:r>
              <a:rPr lang="en-US" dirty="0"/>
              <a:t>Is waiting for COVID-19 </a:t>
            </a:r>
            <a:r>
              <a:rPr lang="en-US" u="sng" dirty="0">
                <a:hlinkClick r:id="rId4"/>
              </a:rPr>
              <a:t>viral test</a:t>
            </a:r>
            <a:r>
              <a:rPr lang="en-US" dirty="0"/>
              <a:t> results</a:t>
            </a:r>
          </a:p>
          <a:p>
            <a:pPr lvl="1"/>
            <a:r>
              <a:rPr lang="en-US" dirty="0"/>
              <a:t>May have been </a:t>
            </a:r>
            <a:r>
              <a:rPr lang="en-US" u="sng" dirty="0">
                <a:hlinkClick r:id="rId5"/>
              </a:rPr>
              <a:t>exposed to someone with COVID-19 in the last 14 days</a:t>
            </a:r>
            <a:endParaRPr lang="en-US" dirty="0"/>
          </a:p>
          <a:p>
            <a:r>
              <a:rPr lang="en-US" b="1" dirty="0"/>
              <a:t>People at increased risk for severe illness</a:t>
            </a:r>
            <a:br>
              <a:rPr lang="en-US" dirty="0"/>
            </a:br>
            <a:r>
              <a:rPr lang="en-US" dirty="0"/>
              <a:t>If you are at </a:t>
            </a:r>
            <a:r>
              <a:rPr lang="en-US" u="sng" dirty="0">
                <a:hlinkClick r:id="rId6"/>
              </a:rPr>
              <a:t>increased risk of severe illness</a:t>
            </a:r>
            <a:r>
              <a:rPr lang="en-US" dirty="0"/>
              <a:t> from COVID-19, or live or work with someone at increased risk of severe illness, you should</a:t>
            </a:r>
          </a:p>
          <a:p>
            <a:pPr lvl="1"/>
            <a:r>
              <a:rPr lang="en-US" dirty="0"/>
              <a:t>Avoid in-person gatherings with people who do not live in your household</a:t>
            </a:r>
          </a:p>
          <a:p>
            <a:pPr lvl="1"/>
            <a:r>
              <a:rPr lang="en-US" dirty="0"/>
              <a:t>Avoid larger gatherings and consider attending activities that pose lower risk (as described throughout this page) if you decide to attend an in-person gathering with people who do not live in your household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45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86" y="533851"/>
            <a:ext cx="12018814" cy="499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52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89" y="258764"/>
            <a:ext cx="11395221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41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Agenda 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423F0F17-B5DA-004F-8EFE-172BCD600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49" y="1910227"/>
            <a:ext cx="6063198" cy="4351338"/>
          </a:xfrm>
        </p:spPr>
        <p:txBody>
          <a:bodyPr>
            <a:normAutofit/>
          </a:bodyPr>
          <a:lstStyle/>
          <a:p>
            <a:r>
              <a:rPr lang="en-US" dirty="0"/>
              <a:t>Review current situation of COVID-19</a:t>
            </a:r>
          </a:p>
          <a:p>
            <a:r>
              <a:rPr lang="en-US" dirty="0"/>
              <a:t>Hospitalizations in HCP</a:t>
            </a:r>
          </a:p>
          <a:p>
            <a:r>
              <a:rPr lang="en-US" dirty="0"/>
              <a:t>Holiday Celebrations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s://globalbiodefense.com/wp-content/uploads/2020/02/novel-coronavirus-covid-19-sars-cov-2-1024x8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647" y="1782501"/>
            <a:ext cx="5807353" cy="494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08968" y="1455795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Droid Serif"/>
              </a:rPr>
              <a:t>Picture Courtesy of NIAID-RML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12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BB4C3-FC6C-4B0E-A586-0CB80AEB9EA8}"/>
              </a:ext>
            </a:extLst>
          </p:cNvPr>
          <p:cNvSpPr txBox="1"/>
          <p:nvPr/>
        </p:nvSpPr>
        <p:spPr>
          <a:xfrm>
            <a:off x="537186" y="2601007"/>
            <a:ext cx="11083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Email : mdh.ipcovid@Maryland.gov </a:t>
            </a:r>
          </a:p>
        </p:txBody>
      </p:sp>
    </p:spTree>
    <p:extLst>
      <p:ext uri="{BB962C8B-B14F-4D97-AF65-F5344CB8AC3E}">
        <p14:creationId xmlns:p14="http://schemas.microsoft.com/office/powerpoint/2010/main" val="448033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85" y="158371"/>
            <a:ext cx="8868071" cy="1681315"/>
          </a:xfrm>
        </p:spPr>
        <p:txBody>
          <a:bodyPr/>
          <a:lstStyle/>
          <a:p>
            <a:r>
              <a:rPr lang="en-US" dirty="0"/>
              <a:t>COVID-19 Global Situation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E10553-1BA8-479F-B650-72E6347D7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0" y="1508746"/>
            <a:ext cx="11522439" cy="50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3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US: COVID-19 Case Rate per 100,000 in the last 7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32CC44-1754-455F-BF7A-CA6C9D23B48E}"/>
              </a:ext>
            </a:extLst>
          </p:cNvPr>
          <p:cNvSpPr txBox="1"/>
          <p:nvPr/>
        </p:nvSpPr>
        <p:spPr>
          <a:xfrm>
            <a:off x="8614717" y="4789490"/>
            <a:ext cx="3448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563C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https://www.cdc.gov/coronavirus/2019-ncov/cases-updates/cases-in-us.html</a:t>
            </a:r>
            <a:r>
              <a:rPr lang="en-US" dirty="0"/>
              <a:t>   Accessed 10/30/2020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F20F712-20B8-41B6-872C-B54BFCD7D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6801" y="1673373"/>
            <a:ext cx="3920369" cy="2705101"/>
          </a:xfrm>
        </p:spPr>
        <p:txBody>
          <a:bodyPr/>
          <a:lstStyle/>
          <a:p>
            <a:r>
              <a:rPr lang="en-US" dirty="0"/>
              <a:t>Total Cases: 8,834,393</a:t>
            </a:r>
          </a:p>
          <a:p>
            <a:pPr lvl="1"/>
            <a:r>
              <a:rPr lang="en-US" dirty="0"/>
              <a:t>New 81,599</a:t>
            </a:r>
          </a:p>
          <a:p>
            <a:r>
              <a:rPr lang="en-US" dirty="0"/>
              <a:t>Total Deaths: 227,045</a:t>
            </a:r>
          </a:p>
          <a:p>
            <a:pPr lvl="1"/>
            <a:r>
              <a:rPr lang="en-US" dirty="0"/>
              <a:t>New 1,060</a:t>
            </a:r>
            <a:endParaRPr lang="en-US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/>
            <a:endParaRPr lang="en-US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0DF4B6-3550-41D2-9A80-42996EC74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26" y="1591298"/>
            <a:ext cx="7166473" cy="550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98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DC6B0-9A80-4C83-941D-5B77B6AAB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Number of Cases Reported in the USA, by 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1E453-9CF9-4B89-8372-DB3160623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3437A-33CC-44BE-B224-7E0EA214BB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4B82CA-233E-4897-A524-D484484F3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7F4116-9F77-4EF8-8CBF-596E16B55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62" y="1646052"/>
            <a:ext cx="11751876" cy="415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8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D4B5C-5356-4659-B8E6-4BD2A7E1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37" y="596349"/>
            <a:ext cx="10515600" cy="994949"/>
          </a:xfrm>
        </p:spPr>
        <p:txBody>
          <a:bodyPr/>
          <a:lstStyle/>
          <a:p>
            <a:r>
              <a:rPr lang="en-US" dirty="0"/>
              <a:t>Maryland: COVID-19 Cases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13527-FAFF-41F7-87BA-840492DD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4986" y="-563159"/>
            <a:ext cx="5347014" cy="15122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http://health.maryland.gov/coronavirus</a:t>
            </a:r>
            <a:endParaRPr lang="en-US" sz="2400" dirty="0"/>
          </a:p>
          <a:p>
            <a:pPr marL="0" indent="0">
              <a:buNone/>
            </a:pPr>
            <a:r>
              <a:rPr lang="en-US" sz="1800" i="1" dirty="0"/>
              <a:t>Data current as of 10/30/2020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F44BC-4DEB-4FDE-A32A-02506982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27D753-1FAD-4730-90E7-BD9CC53892B5}"/>
              </a:ext>
            </a:extLst>
          </p:cNvPr>
          <p:cNvSpPr txBox="1"/>
          <p:nvPr/>
        </p:nvSpPr>
        <p:spPr>
          <a:xfrm>
            <a:off x="537186" y="1874728"/>
            <a:ext cx="47152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Cases</a:t>
            </a:r>
            <a:r>
              <a:rPr lang="en-US" dirty="0"/>
              <a:t>: </a:t>
            </a:r>
            <a:r>
              <a:rPr lang="en-US" sz="2800" dirty="0"/>
              <a:t>144,314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927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Deaths: 3,990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10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Hospitalizations: 17,023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Current: 513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Total tests performed: 3,389,678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 rate: 12.8 per 100,000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D4D96B-42BC-4AB7-AF66-9BA673903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1416" y="1532371"/>
            <a:ext cx="6963573" cy="395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75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73F52-A584-4654-88C6-0383F917A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BFDD4-5F73-4871-A755-0FA75079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306AB2-B0D4-4D98-8A67-06D3CEB258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CC3840-9750-4D09-AEAA-1849BB190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FE61F90-E548-4A33-A341-5BA5E8E60506}"/>
              </a:ext>
            </a:extLst>
          </p:cNvPr>
          <p:cNvSpPr txBox="1">
            <a:spLocks/>
          </p:cNvSpPr>
          <p:nvPr/>
        </p:nvSpPr>
        <p:spPr>
          <a:xfrm>
            <a:off x="678712" y="681037"/>
            <a:ext cx="10515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5A6B1E-3725-4AEE-979E-595A244605D2}"/>
              </a:ext>
            </a:extLst>
          </p:cNvPr>
          <p:cNvSpPr txBox="1"/>
          <p:nvPr/>
        </p:nvSpPr>
        <p:spPr>
          <a:xfrm>
            <a:off x="1871331" y="6358357"/>
            <a:ext cx="459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https://coronavirus.maryland.gov/</a:t>
            </a:r>
            <a:r>
              <a:rPr lang="en-US" dirty="0"/>
              <a:t> 10/30/2020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0BBDFB-2E3D-4627-99C1-8A37C9609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24" y="239709"/>
            <a:ext cx="11062242" cy="593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62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9461B-BBD7-4017-B2D9-16D5C0859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921E7-461B-4A74-8623-2AC6DACB6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798B2-BCA3-4F20-B988-1375E47CA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E7B4FD-5E64-4B56-94D2-06B4933146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75FD15-BED7-4C57-8478-529F7C898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583" y="179459"/>
            <a:ext cx="12455660" cy="625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49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Volume and % Positivity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8541A5-4DBB-412E-A0A1-3C2A899E9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642236-5FC0-4E0C-B412-980A50674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78757"/>
            <a:ext cx="8877300" cy="518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95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DH Pallett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spe:Receivers xmlns:spe="http://schemas.microsoft.com/sharepoint/event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243C363007F4F827DB51D02034FC2" ma:contentTypeVersion="22" ma:contentTypeDescription="Create a new document." ma:contentTypeScope="" ma:versionID="6f4aa861c22db5f2b4eb9d2bf30076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3d4e8e4bb62dc9630bd01492c2b5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60882F-E1B9-4A56-BC8F-4AD3531B9158}"/>
</file>

<file path=customXml/itemProps2.xml><?xml version="1.0" encoding="utf-8"?>
<ds:datastoreItem xmlns:ds="http://schemas.openxmlformats.org/officeDocument/2006/customXml" ds:itemID="{0C4ED671-E099-438D-A501-97A4EE26223B}"/>
</file>

<file path=customXml/itemProps3.xml><?xml version="1.0" encoding="utf-8"?>
<ds:datastoreItem xmlns:ds="http://schemas.openxmlformats.org/officeDocument/2006/customXml" ds:itemID="{762CDD4F-4F4D-4D22-A51E-DBD6D0BED963}"/>
</file>

<file path=customXml/itemProps4.xml><?xml version="1.0" encoding="utf-8"?>
<ds:datastoreItem xmlns:ds="http://schemas.openxmlformats.org/officeDocument/2006/customXml" ds:itemID="{3DD7C2C5-C0A6-43B7-8D04-A0CBBF0C1B57}"/>
</file>

<file path=docProps/app.xml><?xml version="1.0" encoding="utf-8"?>
<Properties xmlns="http://schemas.openxmlformats.org/officeDocument/2006/extended-properties" xmlns:vt="http://schemas.openxmlformats.org/officeDocument/2006/docPropsVTypes">
  <TotalTime>16608</TotalTime>
  <Words>828</Words>
  <Application>Microsoft Office PowerPoint</Application>
  <PresentationFormat>Widescreen</PresentationFormat>
  <Paragraphs>100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Droid Serif</vt:lpstr>
      <vt:lpstr>Open Sans</vt:lpstr>
      <vt:lpstr>Roboto</vt:lpstr>
      <vt:lpstr>Office Theme</vt:lpstr>
      <vt:lpstr>Maryland Situation Update on  Coronavirus Disease (COVID-19) for BHA</vt:lpstr>
      <vt:lpstr>Call Agenda </vt:lpstr>
      <vt:lpstr>COVID-19 Global Situation Summary</vt:lpstr>
      <vt:lpstr>US: COVID-19 Case Rate per 100,000 in the last 7 days</vt:lpstr>
      <vt:lpstr>Number of Cases Reported in the USA, by Day</vt:lpstr>
      <vt:lpstr>Maryland: COVID-19 Cases </vt:lpstr>
      <vt:lpstr>PowerPoint Presentation</vt:lpstr>
      <vt:lpstr>PowerPoint Presentation</vt:lpstr>
      <vt:lpstr>Testing Volume and % Positivity</vt:lpstr>
      <vt:lpstr>PowerPoint Presentation</vt:lpstr>
      <vt:lpstr>MMWR October 26, 2020</vt:lpstr>
      <vt:lpstr>MMWR October 26, 2020</vt:lpstr>
      <vt:lpstr>MMWR October 26, 2020</vt:lpstr>
      <vt:lpstr>Webinar</vt:lpstr>
      <vt:lpstr>Guidance for Safe Fall Holidays</vt:lpstr>
      <vt:lpstr>Holiday Celebrations</vt:lpstr>
      <vt:lpstr>People who should not attend in-person holiday celebrations 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Maureen C. Regan -MDH-</dc:creator>
  <cp:lastModifiedBy>Rebecca Perlmutter</cp:lastModifiedBy>
  <cp:revision>643</cp:revision>
  <cp:lastPrinted>2020-02-04T16:27:31Z</cp:lastPrinted>
  <dcterms:created xsi:type="dcterms:W3CDTF">2018-02-09T13:05:01Z</dcterms:created>
  <dcterms:modified xsi:type="dcterms:W3CDTF">2020-10-30T12:44:20Z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0x0101006FA243C363007F4F827DB51D02034FC2</vt:lpwstr>
  </property>
  <property fmtid="{D5CDD505-2E9C-101B-9397-08002B2CF9AE}" pid="3" name="_dlc_DocIdItemGuid">
    <vt:lpwstr>232aceb8-6873-4a30-b389-aaf3321523a8</vt:lpwstr>
  </property>
</Properties>
</file>