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313" r:id="rId3"/>
    <p:sldId id="1264" r:id="rId4"/>
    <p:sldId id="1265" r:id="rId5"/>
    <p:sldId id="1259" r:id="rId6"/>
    <p:sldId id="1260" r:id="rId7"/>
    <p:sldId id="1280" r:id="rId8"/>
    <p:sldId id="1261" r:id="rId9"/>
    <p:sldId id="1268" r:id="rId10"/>
    <p:sldId id="1269" r:id="rId11"/>
    <p:sldId id="1270" r:id="rId12"/>
    <p:sldId id="1272" r:id="rId13"/>
    <p:sldId id="1271" r:id="rId14"/>
    <p:sldId id="1273" r:id="rId15"/>
    <p:sldId id="1262" r:id="rId16"/>
    <p:sldId id="1289" r:id="rId17"/>
    <p:sldId id="1274" r:id="rId18"/>
    <p:sldId id="1291" r:id="rId19"/>
    <p:sldId id="1292" r:id="rId20"/>
    <p:sldId id="1293" r:id="rId21"/>
    <p:sldId id="1294" r:id="rId22"/>
    <p:sldId id="1295" r:id="rId23"/>
    <p:sldId id="1296" r:id="rId24"/>
    <p:sldId id="1298" r:id="rId25"/>
    <p:sldId id="1300" r:id="rId26"/>
    <p:sldId id="1297" r:id="rId27"/>
    <p:sldId id="1299" r:id="rId28"/>
    <p:sldId id="1233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Perlmutter" initials="RP" lastIdx="2" clrIdx="0">
    <p:extLst>
      <p:ext uri="{19B8F6BF-5375-455C-9EA6-DF929625EA0E}">
        <p15:presenceInfo xmlns:p15="http://schemas.microsoft.com/office/powerpoint/2012/main" userId="S-1-5-21-3319432526-1753839183-2002525808-78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810"/>
    <a:srgbClr val="F94DE0"/>
    <a:srgbClr val="C40E3E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68" autoAdjust="0"/>
    <p:restoredTop sz="87350" autoAdjust="0"/>
  </p:normalViewPr>
  <p:slideViewPr>
    <p:cSldViewPr snapToGrid="0" snapToObjects="1">
      <p:cViewPr varScale="1">
        <p:scale>
          <a:sx n="63" d="100"/>
          <a:sy n="63" d="100"/>
        </p:scale>
        <p:origin x="16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80779F-2152-C84C-A2C2-FD36C5CC5AAE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68579C-EAC7-0B4D-AE5F-5E3A5B26F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0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1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63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60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9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139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42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13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61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52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896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021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771F8B-A6AA-4C49-A351-1C54F3623C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r="1406"/>
          <a:stretch/>
        </p:blipFill>
        <p:spPr>
          <a:xfrm>
            <a:off x="0" y="-314075"/>
            <a:ext cx="12192000" cy="74861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960F7A-981E-2849-A4A6-FFB20B3D6491}"/>
              </a:ext>
            </a:extLst>
          </p:cNvPr>
          <p:cNvSpPr/>
          <p:nvPr userDrawn="1"/>
        </p:nvSpPr>
        <p:spPr>
          <a:xfrm>
            <a:off x="0" y="1705295"/>
            <a:ext cx="12192000" cy="426883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FB37E-432E-7A4F-B863-4B75CE2DB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61"/>
          <a:stretch/>
        </p:blipFill>
        <p:spPr>
          <a:xfrm>
            <a:off x="-610" y="1701110"/>
            <a:ext cx="12191998" cy="10542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69780-856D-8549-AC32-E37E32DB0D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1"/>
          <a:stretch/>
        </p:blipFill>
        <p:spPr>
          <a:xfrm>
            <a:off x="-612" y="5953810"/>
            <a:ext cx="12192000" cy="609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033F58-E2FE-0347-BD76-12FAE70FF602}"/>
              </a:ext>
            </a:extLst>
          </p:cNvPr>
          <p:cNvSpPr/>
          <p:nvPr userDrawn="1"/>
        </p:nvSpPr>
        <p:spPr>
          <a:xfrm>
            <a:off x="-612" y="1806530"/>
            <a:ext cx="12192612" cy="414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C1CAE-181F-AE45-82F8-A14FDE7962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94" y="2645487"/>
            <a:ext cx="9144000" cy="133856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B1C7E-8E53-164B-8983-F17A52825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10379"/>
            <a:ext cx="9144000" cy="38762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name, title, office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8BAC13-88FE-C64F-96CA-64033FB21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777462"/>
            <a:ext cx="9144000" cy="36671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40E3E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337298-74C7-D143-9804-A644D0613C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76" y="266296"/>
            <a:ext cx="1636624" cy="13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5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AD7A-692D-214C-B1E6-40FF2519F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19F98-A45F-E94A-B7CD-C1136BEA9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C9E59-65FE-C340-86D6-CB887586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4878ACEC-C273-FC42-8FF0-6A137603AC86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54028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64AD5-665A-C744-89D9-40F741E5C75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136C4-AA83-DE43-BE00-E228E3F2B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193CF-F9DC-B44A-A876-F2CFF654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784700B9-E3D3-064D-B1E6-41202D9F58D4}"/>
              </a:ext>
            </a:extLst>
          </p:cNvPr>
          <p:cNvCxnSpPr>
            <a:cxnSpLocks/>
          </p:cNvCxnSpPr>
          <p:nvPr userDrawn="1"/>
        </p:nvCxnSpPr>
        <p:spPr>
          <a:xfrm>
            <a:off x="9263518" y="365125"/>
            <a:ext cx="0" cy="5246535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647689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789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F195-B40D-0E4C-B1D2-11C6A5EE0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349"/>
            <a:ext cx="10515600" cy="99494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71D74-B903-E740-B842-E2BB1355D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8" y="1825625"/>
            <a:ext cx="10071652" cy="4351338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B431-9F66-664E-9CD0-ED4F8EA2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186" y="6253165"/>
            <a:ext cx="543338" cy="365125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4DEA67-6A4F-9649-A24B-C40F247C0A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4583" y="362022"/>
            <a:ext cx="10469217" cy="343659"/>
          </a:xfrm>
        </p:spPr>
        <p:txBody>
          <a:bodyPr>
            <a:noAutofit/>
          </a:bodyPr>
          <a:lstStyle>
            <a:lvl1pPr marL="0" indent="0">
              <a:buNone/>
              <a:defRPr sz="22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C09A3890-68F3-4E4F-B626-7285D1AA940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65534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2F32DB1-E964-D44B-9D97-3CEFD7EBC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4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Intro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A0465EC-8468-8947-A27C-8FA981D39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5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94E87B3F-A490-CE4B-89E0-18FC29BB5205}"/>
              </a:ext>
            </a:extLst>
          </p:cNvPr>
          <p:cNvCxnSpPr>
            <a:cxnSpLocks/>
          </p:cNvCxnSpPr>
          <p:nvPr userDrawn="1"/>
        </p:nvCxnSpPr>
        <p:spPr>
          <a:xfrm>
            <a:off x="1610139" y="4225063"/>
            <a:ext cx="10581861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79640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2FD7-958A-0C45-B087-7DDC509F8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793A9-78D0-DB44-9842-DF34C4F56F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850A2-0FAF-1F4F-9CFE-2458DCD4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973325D0-1E67-7343-83E5-FA2188290DAA}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463"/>
            <a:ext cx="113601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88751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AF1C-2FEF-6242-ABE9-7D70C8595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26BE8-82C8-4142-AE0F-CE6E9BD0A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758" y="1825625"/>
            <a:ext cx="483704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5BAE-18FF-7744-943F-AF451994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D9767-8F21-2644-BB12-1DA08EE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83DE70EB-F425-BB4F-89B5-AA119946A7DC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69545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95656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DC57-EA5D-8A44-945E-B158D952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C1A9C-F576-4A47-A383-5DE1DD2F6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3EC18-C9B1-7F4B-BFEA-54F523EF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A4D5A-5DB2-484D-88C8-A024BBC26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C890A-252B-B348-84D8-D857DB0A8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C7B4F-6D0B-904C-9885-7CB0869B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hape 99">
            <a:extLst>
              <a:ext uri="{FF2B5EF4-FFF2-40B4-BE49-F238E27FC236}">
                <a16:creationId xmlns:a16="http://schemas.microsoft.com/office/drawing/2014/main" id="{66AD6D74-344E-A54C-9A0C-D9987DFF375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47946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2EC0-F0AE-9445-A41E-5C87D776F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3625D-A756-7F49-AB3B-3B19F7CA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hape 99">
            <a:extLst>
              <a:ext uri="{FF2B5EF4-FFF2-40B4-BE49-F238E27FC236}">
                <a16:creationId xmlns:a16="http://schemas.microsoft.com/office/drawing/2014/main" id="{D1908872-F504-B444-82AE-1560204653B7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906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62F8-D10B-E844-A683-3AF7FD77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C8119-9F97-154F-8D0D-877CCDE6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595C8-2E13-E74D-B6BC-3FE67DB6A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8E6BD-2C0D-0948-8CA6-F12956A0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D27140A5-E15E-BD46-8584-067F29D9D83D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89433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E29B-A727-0242-95D3-50DD382BC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02107-0DCE-174F-BD90-B7DDBC0C3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27ABF-7140-B846-BA0A-AD8307DE4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C0212-3F5D-924C-8A51-77A9A144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E4F1C8B1-B262-B54D-A9C0-F0135C46D574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19030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54C78-7612-7841-8168-3168267A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BDA34-773B-E24F-9795-67AB0AAA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E610F-F9D8-EA47-B076-18F52BB0C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8810" y="6231917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3610A-5E58-E749-8E27-85C5693283B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170" y="5846548"/>
            <a:ext cx="2391950" cy="69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maryland.gov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oronavirus.maryland.gov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maryland.gov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.cdc.gov/covid-data-tracker/#vaccination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coronavirus.maryland.gov/#Vaccin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ronavirus.maryland.gov/#Vaccin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.cdc.gov/covid-data-tracker/#variant-proportions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vidlink.maryland.gov/content/vaccine/govax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need-extra-precautions/people-with-medical-conditions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need-extra-precautions/people-with-medical-conditions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19.who.in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19.who.in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ases-updates/cases-in-u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ovid.cdc.gov/covid-data-tracker/#trends_dailytrendscas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.cdc.gov/covid-data-tracker/#county-view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.maryland.gov/coronaviru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maryland.go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75A1-2517-744F-9A8B-57E30E174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9347"/>
            <a:ext cx="9144000" cy="1629551"/>
          </a:xfrm>
        </p:spPr>
        <p:txBody>
          <a:bodyPr>
            <a:normAutofit fontScale="90000"/>
          </a:bodyPr>
          <a:lstStyle/>
          <a:p>
            <a:r>
              <a:rPr lang="en-US" dirty="0"/>
              <a:t>Maryland Situation Update on </a:t>
            </a:r>
            <a:br>
              <a:rPr lang="en-US" dirty="0"/>
            </a:br>
            <a:r>
              <a:rPr lang="en-US" dirty="0"/>
              <a:t>Coronavirus Disease (COVID-19)</a:t>
            </a:r>
            <a:br>
              <a:rPr lang="en-US" dirty="0"/>
            </a:br>
            <a:r>
              <a:rPr lang="en-US" dirty="0"/>
              <a:t>for BHA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DE056D8-945A-4B48-A18A-58091677B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9722"/>
            <a:ext cx="9144000" cy="1169437"/>
          </a:xfrm>
        </p:spPr>
        <p:txBody>
          <a:bodyPr>
            <a:normAutofit/>
          </a:bodyPr>
          <a:lstStyle/>
          <a:p>
            <a:pPr lvl="0"/>
            <a:r>
              <a:rPr lang="en-US" sz="2100" dirty="0"/>
              <a:t>Maryland Department of Health</a:t>
            </a:r>
          </a:p>
          <a:p>
            <a:pPr lvl="0"/>
            <a:r>
              <a:rPr lang="en-US" sz="2100" dirty="0"/>
              <a:t>Infectious Disease Epidemiology and Outbreak Response Bureau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A006E-C594-466C-BCBE-4496AED2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04010" y="4899990"/>
            <a:ext cx="9144000" cy="3667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October 1, 2021</a:t>
            </a:r>
          </a:p>
        </p:txBody>
      </p:sp>
    </p:spTree>
    <p:extLst>
      <p:ext uri="{BB962C8B-B14F-4D97-AF65-F5344CB8AC3E}">
        <p14:creationId xmlns:p14="http://schemas.microsoft.com/office/powerpoint/2010/main" val="396414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1013-C25B-4B88-82FD-46D4F267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Maryland: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A36DF-0936-44C4-A227-E151DF84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6DAE23-609F-4C1B-9BD4-55258CEB15B7}"/>
              </a:ext>
            </a:extLst>
          </p:cNvPr>
          <p:cNvSpPr txBox="1">
            <a:spLocks/>
          </p:cNvSpPr>
          <p:nvPr/>
        </p:nvSpPr>
        <p:spPr>
          <a:xfrm>
            <a:off x="1193413" y="6575832"/>
            <a:ext cx="5503048" cy="2821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https://coronavirus.maryland.gov/</a:t>
            </a:r>
            <a:r>
              <a:rPr lang="en-US" sz="1400" dirty="0"/>
              <a:t>, accessed 10/1/21</a:t>
            </a: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6200B8-A897-41B7-8244-7DE1D2376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30" y="1334752"/>
            <a:ext cx="8503353" cy="492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43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Maryland: COVID-19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6DAE23-609F-4C1B-9BD4-55258CEB15B7}"/>
              </a:ext>
            </a:extLst>
          </p:cNvPr>
          <p:cNvSpPr txBox="1">
            <a:spLocks/>
          </p:cNvSpPr>
          <p:nvPr/>
        </p:nvSpPr>
        <p:spPr>
          <a:xfrm>
            <a:off x="1216542" y="6328974"/>
            <a:ext cx="5594488" cy="498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2"/>
              </a:rPr>
              <a:t>https://coronavirus.maryland.gov/</a:t>
            </a:r>
            <a:r>
              <a:rPr lang="en-US" sz="1400" dirty="0"/>
              <a:t>, accessed 10/1/21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334407-E6F8-41CF-8F17-5C1578444533}"/>
              </a:ext>
            </a:extLst>
          </p:cNvPr>
          <p:cNvSpPr txBox="1"/>
          <p:nvPr/>
        </p:nvSpPr>
        <p:spPr>
          <a:xfrm>
            <a:off x="10406742" y="3215183"/>
            <a:ext cx="164374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9/17/21:</a:t>
            </a:r>
            <a:r>
              <a:rPr lang="en-US" dirty="0">
                <a:solidFill>
                  <a:srgbClr val="D1F810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20.3 </a:t>
            </a:r>
            <a:r>
              <a:rPr lang="en-US" dirty="0"/>
              <a:t>per 100k</a:t>
            </a:r>
          </a:p>
          <a:p>
            <a:endParaRPr lang="en-US" dirty="0"/>
          </a:p>
          <a:p>
            <a:r>
              <a:rPr lang="en-US" dirty="0"/>
              <a:t>Low:  6/24/21 at</a:t>
            </a:r>
            <a:r>
              <a:rPr lang="en-US" dirty="0">
                <a:solidFill>
                  <a:srgbClr val="00B050"/>
                </a:solidFill>
              </a:rPr>
              <a:t> 0.90 </a:t>
            </a:r>
            <a:r>
              <a:rPr lang="en-US" dirty="0"/>
              <a:t>per 100K</a:t>
            </a:r>
          </a:p>
          <a:p>
            <a:endParaRPr lang="en-US" dirty="0"/>
          </a:p>
          <a:p>
            <a:r>
              <a:rPr lang="en-US" sz="1600" dirty="0"/>
              <a:t>High: 1/12/21 at </a:t>
            </a:r>
            <a:r>
              <a:rPr lang="en-US" sz="1600" b="1" dirty="0">
                <a:solidFill>
                  <a:srgbClr val="FF0000"/>
                </a:solidFill>
              </a:rPr>
              <a:t>53.39</a:t>
            </a:r>
            <a:r>
              <a:rPr lang="en-US" sz="1600" dirty="0"/>
              <a:t> per 100k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9BCD79-A5EA-414C-8AD6-8B5F5F9BA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86" y="1464449"/>
            <a:ext cx="8484894" cy="489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09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1013-C25B-4B88-82FD-46D4F267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Maryland: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A36DF-0936-44C4-A227-E151DF84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6DAE23-609F-4C1B-9BD4-55258CEB15B7}"/>
              </a:ext>
            </a:extLst>
          </p:cNvPr>
          <p:cNvSpPr txBox="1">
            <a:spLocks/>
          </p:cNvSpPr>
          <p:nvPr/>
        </p:nvSpPr>
        <p:spPr>
          <a:xfrm>
            <a:off x="1208325" y="6329365"/>
            <a:ext cx="5785982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https://coronavirus.maryland.gov/</a:t>
            </a:r>
            <a:r>
              <a:rPr lang="en-US" sz="1400" dirty="0"/>
              <a:t>, accessed 10/1/21</a:t>
            </a: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BC2D13-82DA-44AF-B520-E674D2F55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86" y="1591298"/>
            <a:ext cx="8338590" cy="459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56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1013-C25B-4B88-82FD-46D4F267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Maryland: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A36DF-0936-44C4-A227-E151DF84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6DAE23-609F-4C1B-9BD4-55258CEB15B7}"/>
              </a:ext>
            </a:extLst>
          </p:cNvPr>
          <p:cNvSpPr txBox="1">
            <a:spLocks/>
          </p:cNvSpPr>
          <p:nvPr/>
        </p:nvSpPr>
        <p:spPr>
          <a:xfrm>
            <a:off x="1544595" y="6369279"/>
            <a:ext cx="5594488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https://coronavirus.maryland.gov/</a:t>
            </a:r>
            <a:r>
              <a:rPr lang="en-US" sz="1400" dirty="0"/>
              <a:t>, accessed  10/1/21</a:t>
            </a: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FF2722-52E6-409B-9371-AD72B37C0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56" y="1667498"/>
            <a:ext cx="7583620" cy="444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74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1013-C25B-4B88-82FD-46D4F267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US: COVID-19 Vaccinations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A36DF-0936-44C4-A227-E151DF84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6DAE23-609F-4C1B-9BD4-55258CEB15B7}"/>
              </a:ext>
            </a:extLst>
          </p:cNvPr>
          <p:cNvSpPr txBox="1">
            <a:spLocks/>
          </p:cNvSpPr>
          <p:nvPr/>
        </p:nvSpPr>
        <p:spPr>
          <a:xfrm>
            <a:off x="1080524" y="6498203"/>
            <a:ext cx="6694716" cy="255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https://covid.cdc.gov/covid-data-tracker/#vaccinations</a:t>
            </a:r>
            <a:r>
              <a:rPr lang="en-US" sz="1400" dirty="0"/>
              <a:t> accessed 10/1/21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26DACF-B1D5-40DB-B650-F60B3DCB4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17" y="1440007"/>
            <a:ext cx="6850634" cy="4387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156EAF-71DB-44FD-A518-C8FF2691E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057" y="1440008"/>
            <a:ext cx="4422991" cy="435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76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1CDEB-3EAF-4C88-978F-9566F258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 Vaccine Dashboard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48631-154D-4C8C-A6FA-2CFD86BA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344B1-BB34-4095-9050-7C8C6AE4F3AE}"/>
              </a:ext>
            </a:extLst>
          </p:cNvPr>
          <p:cNvSpPr txBox="1"/>
          <p:nvPr/>
        </p:nvSpPr>
        <p:spPr>
          <a:xfrm>
            <a:off x="1160837" y="6343433"/>
            <a:ext cx="7172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https://coronavirus.maryland.gov/#Vaccine</a:t>
            </a:r>
            <a:r>
              <a:rPr lang="en-US" dirty="0"/>
              <a:t> accessed 10/1/2021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171BF-4280-4B75-8898-962F75133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86" y="1591298"/>
            <a:ext cx="11142750" cy="403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61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A43587-F917-44A8-A2DA-3EDC852F8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69" y="2212092"/>
            <a:ext cx="11737444" cy="37362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F34572-037A-4F47-B9FE-8A4BE9B8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Percent of age groups with at least one dose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FBB5E4D-D4A5-4C60-A9A1-8F1E51D4D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97494" y="1384058"/>
            <a:ext cx="1833170" cy="139371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B1EE6-4AC5-44CC-90CB-F617A30B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D520DE-84E4-4F85-85AA-EE2AC83C90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93A1A0-D542-45D4-ABE6-77E6BE0A9642}"/>
              </a:ext>
            </a:extLst>
          </p:cNvPr>
          <p:cNvSpPr txBox="1"/>
          <p:nvPr/>
        </p:nvSpPr>
        <p:spPr>
          <a:xfrm>
            <a:off x="1694688" y="6311312"/>
            <a:ext cx="530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https://coronavirus.maryland.gov/#Vaccine</a:t>
            </a:r>
            <a:r>
              <a:rPr lang="en-US" dirty="0"/>
              <a:t> 10/1/2021</a:t>
            </a:r>
          </a:p>
        </p:txBody>
      </p:sp>
    </p:spTree>
    <p:extLst>
      <p:ext uri="{BB962C8B-B14F-4D97-AF65-F5344CB8AC3E}">
        <p14:creationId xmlns:p14="http://schemas.microsoft.com/office/powerpoint/2010/main" val="4025216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40675" y="5900161"/>
            <a:ext cx="2332936" cy="64084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6939" y="675589"/>
            <a:ext cx="39763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alibri"/>
                <a:cs typeface="Calibri"/>
              </a:rPr>
              <a:t>US: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Delta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40" dirty="0">
                <a:latin typeface="Calibri"/>
                <a:cs typeface="Calibri"/>
              </a:rPr>
              <a:t>Variant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8961119" y="542976"/>
            <a:ext cx="2768727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https://covid.cdc.gov/covid-data-tracker/#variant-proportions </a:t>
            </a:r>
            <a:r>
              <a:rPr sz="1800" spc="-39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Accessed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 10/1</a:t>
            </a:r>
            <a:r>
              <a:rPr sz="1800" dirty="0">
                <a:latin typeface="Calibri"/>
                <a:cs typeface="Calibri"/>
              </a:rPr>
              <a:t>/21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61119" y="2330958"/>
            <a:ext cx="2933828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r>
              <a:rPr lang="en-US" sz="1750" dirty="0">
                <a:latin typeface="Calibri"/>
                <a:cs typeface="Calibri"/>
              </a:rPr>
              <a:t>Delta 99.1%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7BF3A1-8B2C-4169-8F73-B468BC217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53" y="0"/>
            <a:ext cx="8395150" cy="618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65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28C53F-8E43-4ADF-BD8C-48E2C6C71A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ACIP Recommendations for Pfizer Boosters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5EACD-89E7-41CF-B24A-34934AF486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253163"/>
            <a:ext cx="544513" cy="365125"/>
          </a:xfrm>
        </p:spPr>
        <p:txBody>
          <a:bodyPr/>
          <a:lstStyle/>
          <a:p>
            <a:fld id="{D275CE6D-5C38-C543-B8AD-F8110668FDF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543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AEED2-52C2-46FB-AE8F-650F3CF24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Pfizer COVID-19 Vaccine Booster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01A69-9F1B-4F0A-8A20-FA88B0698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Booster doses should not distract from our most important focus of primary vaccination in the United States and around the world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These recommendations only apply to people who previously received a Pfizer-BioNTech primary series 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Everyone is still considered fully vaccinated two weeks after their second dose in a 2-shot series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D5F79-A25E-4024-89D1-31428A4E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454DD8-D373-4E8C-BD5B-2451D04C8D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BF77F3-F84D-4788-915C-D3D16EDB58B8}"/>
              </a:ext>
            </a:extLst>
          </p:cNvPr>
          <p:cNvSpPr txBox="1"/>
          <p:nvPr/>
        </p:nvSpPr>
        <p:spPr>
          <a:xfrm>
            <a:off x="808855" y="6411290"/>
            <a:ext cx="8061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https://www.cdc.gov/media/releases/2021/p0924-booster-recommendations-.html</a:t>
            </a:r>
          </a:p>
        </p:txBody>
      </p:sp>
    </p:spTree>
    <p:extLst>
      <p:ext uri="{BB962C8B-B14F-4D97-AF65-F5344CB8AC3E}">
        <p14:creationId xmlns:p14="http://schemas.microsoft.com/office/powerpoint/2010/main" val="3635036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Agenda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23F0F17-B5DA-004F-8EFE-172BCD60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49" y="1910227"/>
            <a:ext cx="6063198" cy="4351338"/>
          </a:xfrm>
        </p:spPr>
        <p:txBody>
          <a:bodyPr>
            <a:normAutofit/>
          </a:bodyPr>
          <a:lstStyle/>
          <a:p>
            <a:r>
              <a:rPr lang="en-US" dirty="0"/>
              <a:t>Epi summary</a:t>
            </a:r>
          </a:p>
          <a:p>
            <a:r>
              <a:rPr lang="en-US" dirty="0"/>
              <a:t>COVID-19 Booster updates</a:t>
            </a:r>
          </a:p>
          <a:p>
            <a:r>
              <a:rPr lang="en-US" dirty="0"/>
              <a:t>Schools and Mask Policies</a:t>
            </a:r>
          </a:p>
          <a:p>
            <a:r>
              <a:rPr lang="en-US" dirty="0"/>
              <a:t>Q and A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52C39F-CDBC-4FB6-98AF-A00F106C2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601" y="2666576"/>
            <a:ext cx="5581650" cy="2047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F7509F-05A4-4891-A18D-BA81AB02A88D}"/>
              </a:ext>
            </a:extLst>
          </p:cNvPr>
          <p:cNvSpPr txBox="1"/>
          <p:nvPr/>
        </p:nvSpPr>
        <p:spPr>
          <a:xfrm>
            <a:off x="6766784" y="2343410"/>
            <a:ext cx="6103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https://covidlink.maryland.gov/content/vaccine/govax/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12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E1C32-41E6-4887-A12D-0192397D2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Pfizer COVID-19 Vaccine Booster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13A1-0C6B-424D-B5EB-44093F15A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CDC recommends that the following groups 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should 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receive a booster shot of Pfizer-BioNTech’s COVID-19 Vaccine at least 6 months after completing their Pfizer-BioNTech primary series (i.e., the first 2 doses of a COVID-19 vaccine):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people aged 65 years and older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residents aged 18 years and older in long-term care settings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people aged 50–64 years with </a:t>
            </a:r>
            <a:r>
              <a:rPr lang="en-US" b="0" i="0" u="sng" dirty="0">
                <a:solidFill>
                  <a:srgbClr val="075290"/>
                </a:solidFill>
                <a:effectLst/>
                <a:latin typeface="Open Sans" panose="020B0606030504020204" pitchFamily="34" charset="0"/>
                <a:hlinkClick r:id="rId2"/>
              </a:rPr>
              <a:t>underlying medical conditions</a:t>
            </a: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028A4-4FD9-4997-AD0C-27DC35E69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6CDD37-033E-4334-9F0F-6EAADB0D94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ACIP Recommendations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95309F-B8D9-4612-8007-FCAC16235031}"/>
              </a:ext>
            </a:extLst>
          </p:cNvPr>
          <p:cNvSpPr txBox="1"/>
          <p:nvPr/>
        </p:nvSpPr>
        <p:spPr>
          <a:xfrm>
            <a:off x="1282148" y="6261651"/>
            <a:ext cx="706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https://www.cdc.gov/coronavirus/2019-ncov/vaccines/booster-shot.html</a:t>
            </a:r>
          </a:p>
        </p:txBody>
      </p:sp>
    </p:spTree>
    <p:extLst>
      <p:ext uri="{BB962C8B-B14F-4D97-AF65-F5344CB8AC3E}">
        <p14:creationId xmlns:p14="http://schemas.microsoft.com/office/powerpoint/2010/main" val="2379694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91708-569C-4FAD-AB31-6FADE75ED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Pfizer COVID-19 Vaccine Booster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0B70D-CA8F-44F8-A93F-2010D6E82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CDC also recommends that the following groups 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may 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receive a booster shot of Pfizer-BioNTech’s COVID-19 Vaccine at least 6 months after completing their Pfizer-BioNTech primary series, based on their individual benefits and risks: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people aged 18–49 years with </a:t>
            </a:r>
            <a:r>
              <a:rPr lang="en-US" b="0" i="0" u="sng" dirty="0">
                <a:solidFill>
                  <a:srgbClr val="075290"/>
                </a:solidFill>
                <a:effectLst/>
                <a:latin typeface="Open Sans" panose="020B0606030504020204" pitchFamily="34" charset="0"/>
                <a:hlinkClick r:id="rId2"/>
              </a:rPr>
              <a:t>underlying medical conditions</a:t>
            </a: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people aged 18–64 years at increased risk for COVID-19 exposure and transmission because of occupational or institutional setting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9BF61-E237-4FF9-9C7F-E79AAFC22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FD3946-A63A-4F38-A09F-6CE2888B9A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ACIP Recommendations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59A521-0721-45B0-B255-D325F211E53A}"/>
              </a:ext>
            </a:extLst>
          </p:cNvPr>
          <p:cNvSpPr txBox="1"/>
          <p:nvPr/>
        </p:nvSpPr>
        <p:spPr>
          <a:xfrm>
            <a:off x="1080524" y="6361629"/>
            <a:ext cx="706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https://www.cdc.gov/coronavirus/2019-ncov/vaccines/booster-shot.html</a:t>
            </a:r>
          </a:p>
        </p:txBody>
      </p:sp>
    </p:spTree>
    <p:extLst>
      <p:ext uri="{BB962C8B-B14F-4D97-AF65-F5344CB8AC3E}">
        <p14:creationId xmlns:p14="http://schemas.microsoft.com/office/powerpoint/2010/main" val="1666868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A6810-672E-4093-A286-66A22BCA5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Occupational and Institutional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E3E39-57D9-43C1-BCAB-7CEBDAEF5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First responders (healthcare workers, firefighters, police, congregate care staff)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Education staff (teachers, support staff, daycare workers)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Food and agriculture workers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Manufacturing workers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Corrections workers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U.S. Postal Service workers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Public transit workers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Grocery store workers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*List could be updated in the future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06C44-DB36-42A0-AA87-75F74366C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3327B7-4290-4BE8-83AE-03DEDAA402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BD5734-AAA4-4EFA-B27F-37EA390D3641}"/>
              </a:ext>
            </a:extLst>
          </p:cNvPr>
          <p:cNvSpPr txBox="1"/>
          <p:nvPr/>
        </p:nvSpPr>
        <p:spPr>
          <a:xfrm>
            <a:off x="1282148" y="6311312"/>
            <a:ext cx="706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https://www.cdc.gov/coronavirus/2019-ncov/vaccines/booster-shot.html</a:t>
            </a:r>
          </a:p>
        </p:txBody>
      </p:sp>
    </p:spTree>
    <p:extLst>
      <p:ext uri="{BB962C8B-B14F-4D97-AF65-F5344CB8AC3E}">
        <p14:creationId xmlns:p14="http://schemas.microsoft.com/office/powerpoint/2010/main" val="3039480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0E909-8AEA-4707-BBEF-76C957D46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Unresolved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A39F9-072A-43EC-8A0C-D3E254FE3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Boosters for </a:t>
            </a:r>
            <a:r>
              <a:rPr lang="en-US" dirty="0" err="1"/>
              <a:t>Moderna</a:t>
            </a:r>
            <a:r>
              <a:rPr lang="en-US" dirty="0"/>
              <a:t> and Janssen</a:t>
            </a:r>
          </a:p>
          <a:p>
            <a:r>
              <a:rPr lang="en-US" dirty="0"/>
              <a:t>“Mix and Match” vaccination strategies</a:t>
            </a:r>
          </a:p>
          <a:p>
            <a:r>
              <a:rPr lang="en-US" dirty="0"/>
              <a:t>Boosters for broader populations</a:t>
            </a:r>
          </a:p>
          <a:p>
            <a:r>
              <a:rPr lang="en-US" dirty="0"/>
              <a:t>Boosters for immunocompromised individuals (i.e. boosters 6 months after the 3</a:t>
            </a:r>
            <a:r>
              <a:rPr lang="en-US" baseline="30000" dirty="0"/>
              <a:t>rd</a:t>
            </a:r>
            <a:r>
              <a:rPr lang="en-US" dirty="0"/>
              <a:t> dose)</a:t>
            </a:r>
          </a:p>
          <a:p>
            <a:r>
              <a:rPr lang="en-US" dirty="0"/>
              <a:t>Frequency or need for recurrent boosters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DC8F1-25CA-4A0B-ACFA-6A3A19DD8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8FB215-E92C-40CD-AFCF-6D692F9EE5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48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Association Between School Outbreaks and Mask Use Policies</a:t>
            </a:r>
          </a:p>
        </p:txBody>
      </p:sp>
    </p:spTree>
    <p:extLst>
      <p:ext uri="{BB962C8B-B14F-4D97-AF65-F5344CB8AC3E}">
        <p14:creationId xmlns:p14="http://schemas.microsoft.com/office/powerpoint/2010/main" val="965573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COVID-19–Related School Closures and Learning Modality Changes — United States, August 1–September 17, 2021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(96%) public and private schools have remained open for full in-person learning.</a:t>
            </a:r>
          </a:p>
          <a:p>
            <a:r>
              <a:rPr lang="en-US" dirty="0"/>
              <a:t> However, an estimated 1,800 schools have had school closures attributable to COVID-19 outbreaks, affecting the education and well-being of 933,000 students. </a:t>
            </a:r>
          </a:p>
          <a:p>
            <a:r>
              <a:rPr lang="en-US" dirty="0"/>
              <a:t>To prevent COVID-19 outbreaks in schools, CDC recommends multicomponent prevention strategies, including vaccination, universal indoor masking, screening testing, and physical distancing.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 flipH="1">
            <a:off x="808855" y="6301859"/>
            <a:ext cx="880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https://www.cdc.gov/mmwr/volumes/70/wr/mm7039e2.htm?s_cid=mm7039e2_w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701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855" y="850349"/>
            <a:ext cx="10515600" cy="994949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Association Between K–12 School Mask Policies and School-Associated COVID-19 Outbreaks — Maricopa and Pima Counties, Arizona, July–August 2021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148" y="2371725"/>
            <a:ext cx="10071652" cy="38052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Analysis of 999 schools in Arizona with differing mask policies, open for in person learning between July 15</a:t>
            </a:r>
            <a:r>
              <a:rPr lang="en-US" baseline="30000" dirty="0"/>
              <a:t>th</a:t>
            </a:r>
            <a:r>
              <a:rPr lang="en-US" dirty="0"/>
              <a:t> and August 31st</a:t>
            </a:r>
          </a:p>
          <a:p>
            <a:pPr lvl="1"/>
            <a:r>
              <a:rPr lang="en-US" dirty="0"/>
              <a:t>210 had early  mask requirements</a:t>
            </a:r>
          </a:p>
          <a:p>
            <a:pPr lvl="1"/>
            <a:r>
              <a:rPr lang="en-US" dirty="0"/>
              <a:t>309 had late mask requirement</a:t>
            </a:r>
          </a:p>
          <a:p>
            <a:pPr lvl="1"/>
            <a:r>
              <a:rPr lang="en-US" dirty="0"/>
              <a:t>480 had no mask requirement</a:t>
            </a:r>
          </a:p>
          <a:p>
            <a:r>
              <a:rPr lang="en-US" dirty="0"/>
              <a:t>The odds of a school-associated COVID-19 outbreak in schools with no mask requirement were 3.5 times higher than those in schools with an early mask requirement</a:t>
            </a:r>
          </a:p>
          <a:p>
            <a:r>
              <a:rPr lang="en-US" dirty="0"/>
              <a:t>CDC recommends universal indoor masking in K–12 schools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5359" y="6205538"/>
            <a:ext cx="8044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https://www.cdc.gov/mmwr/volumes/70/wr/mm7039e1.htm?s_cid=mm7039e1_w</a:t>
            </a:r>
          </a:p>
        </p:txBody>
      </p:sp>
    </p:spTree>
    <p:extLst>
      <p:ext uri="{BB962C8B-B14F-4D97-AF65-F5344CB8AC3E}">
        <p14:creationId xmlns:p14="http://schemas.microsoft.com/office/powerpoint/2010/main" val="21685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Pediatric COVID-19 Cases in Counties With and Without School Mask Requirements — United States, July 1–September 4, 2021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Counties without school mask requirements experienced larger increases in pediatric COVID-19 case rates after the start of school compared with counties that had school mask requirements  (p&lt;0.001). </a:t>
            </a:r>
          </a:p>
          <a:p>
            <a:r>
              <a:rPr lang="en-US" dirty="0"/>
              <a:t>The average change from week −1 (1–7 days before the start of school) to week 1 (7–13 days after the start of school) for counties with school mask requirements (16.32 cases per 100,000 children and adolescents aged &lt;18 years per day) was 18.53 cases per 100,000 per day lower than the average change for counties without school mask requirements (34.85 per 100,000 per day) (p&lt;0.001). </a:t>
            </a:r>
          </a:p>
          <a:p>
            <a:r>
              <a:rPr lang="en-US" dirty="0"/>
              <a:t>After controlling for covariates, school mask requirements remained associated with lower daily case rates of pediatric COVID-19 (β = −1.31; 95% confidence interval = −1.51 to −1.11) (p&lt;0.001).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4583" y="6506133"/>
            <a:ext cx="8044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https://www.cdc.gov/mmwr/volumes/70/wr/mm7039e3.htm?s_cid=mm7039e3_w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514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B93DF4-326D-4D1E-B8A6-B01B54133E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3B67B-A236-4141-A57E-5B7295C398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5983" y="4255260"/>
            <a:ext cx="9562838" cy="1867244"/>
          </a:xfrm>
        </p:spPr>
        <p:txBody>
          <a:bodyPr/>
          <a:lstStyle/>
          <a:p>
            <a:r>
              <a:rPr lang="en-US" dirty="0"/>
              <a:t>mdh.ipcovid@maryland.gov</a:t>
            </a:r>
          </a:p>
        </p:txBody>
      </p:sp>
    </p:spTree>
    <p:extLst>
      <p:ext uri="{BB962C8B-B14F-4D97-AF65-F5344CB8AC3E}">
        <p14:creationId xmlns:p14="http://schemas.microsoft.com/office/powerpoint/2010/main" val="1432847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9B062-A3BF-472A-907F-C161587E7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746" y="329979"/>
            <a:ext cx="8515350" cy="1325563"/>
          </a:xfrm>
        </p:spPr>
        <p:txBody>
          <a:bodyPr/>
          <a:lstStyle/>
          <a:p>
            <a:r>
              <a:rPr lang="en-US" dirty="0"/>
              <a:t>Worldwide: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8A5EA-AD8B-49B9-9CDE-6B86B685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4E5693C-1BE4-469C-8524-15D12714AADB}"/>
              </a:ext>
            </a:extLst>
          </p:cNvPr>
          <p:cNvSpPr txBox="1">
            <a:spLocks/>
          </p:cNvSpPr>
          <p:nvPr/>
        </p:nvSpPr>
        <p:spPr>
          <a:xfrm>
            <a:off x="5308301" y="6552942"/>
            <a:ext cx="6346513" cy="305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https://covid19.who.int/ </a:t>
            </a:r>
            <a:r>
              <a:rPr lang="en-US" sz="1200" dirty="0"/>
              <a:t>accessed 10/1/21</a:t>
            </a:r>
            <a:endParaRPr lang="en-US" sz="1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FDBDA4-4265-4D34-AF10-F716061D9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810" y="1859144"/>
            <a:ext cx="8992379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2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9B062-A3BF-472A-907F-C161587E7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746" y="329979"/>
            <a:ext cx="8515350" cy="1325563"/>
          </a:xfrm>
        </p:spPr>
        <p:txBody>
          <a:bodyPr/>
          <a:lstStyle/>
          <a:p>
            <a:r>
              <a:rPr lang="en-US" dirty="0"/>
              <a:t>Worldwide: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8A5EA-AD8B-49B9-9CDE-6B86B685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4E5693C-1BE4-469C-8524-15D12714AADB}"/>
              </a:ext>
            </a:extLst>
          </p:cNvPr>
          <p:cNvSpPr txBox="1">
            <a:spLocks/>
          </p:cNvSpPr>
          <p:nvPr/>
        </p:nvSpPr>
        <p:spPr>
          <a:xfrm>
            <a:off x="7768380" y="1126692"/>
            <a:ext cx="6169351" cy="2552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https://covid19.who.int/ </a:t>
            </a:r>
            <a:r>
              <a:rPr lang="en-US" sz="1200" dirty="0"/>
              <a:t>accessed 10/1/21</a:t>
            </a:r>
            <a:endParaRPr lang="en-US" sz="1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D1CDDD-6C4D-4550-924A-BA24740EA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42" y="1539044"/>
            <a:ext cx="10814716" cy="513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5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 Case Counts and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2CC44-1754-455F-BF7A-CA6C9D23B48E}"/>
              </a:ext>
            </a:extLst>
          </p:cNvPr>
          <p:cNvSpPr txBox="1"/>
          <p:nvPr/>
        </p:nvSpPr>
        <p:spPr>
          <a:xfrm>
            <a:off x="1080524" y="5644065"/>
            <a:ext cx="7491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https://www.cdc.gov/coronavirus/2019-ncov/cases-updates/cases-in-us.html</a:t>
            </a:r>
            <a:r>
              <a:rPr lang="en-US" dirty="0"/>
              <a:t>   10/1/2021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48947A-988C-424A-903B-E5AADDDFE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52" y="1712516"/>
            <a:ext cx="10515600" cy="283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40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C6B0-9A80-4C83-941D-5B77B6AA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Number of Cases Reported in the USA, by 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1E453-9CF9-4B89-8372-DB316062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3437A-33CC-44BE-B224-7E0EA214BB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7C1C61-CE6D-4645-A607-3D921C54ABB5}"/>
              </a:ext>
            </a:extLst>
          </p:cNvPr>
          <p:cNvSpPr txBox="1"/>
          <p:nvPr/>
        </p:nvSpPr>
        <p:spPr>
          <a:xfrm>
            <a:off x="1792" y="6464684"/>
            <a:ext cx="10939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https://covid.cdc.gov/covid-data-tracker/#trends_dailytrendscases</a:t>
            </a:r>
            <a:r>
              <a:rPr lang="en-US" dirty="0"/>
              <a:t> Updated 10/1/2021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475962-214D-401B-8762-6B9522091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F48BFC-F72C-46B8-AF8C-D140E1F09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55" y="1359419"/>
            <a:ext cx="8563348" cy="507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27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994B2-7314-401E-94CC-CCF74A214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Transmission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EC969-1870-4D79-AA5D-55EA78D9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995CF1-4E55-49AC-A504-92FE94DE64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3895" y="573221"/>
            <a:ext cx="10469217" cy="343659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88E0ED-0087-4737-9F86-AA7A94B1D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393" y="6116685"/>
            <a:ext cx="5621207" cy="6380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DD1F06-12ED-4F97-90E0-EDB201200109}"/>
              </a:ext>
            </a:extLst>
          </p:cNvPr>
          <p:cNvSpPr txBox="1"/>
          <p:nvPr/>
        </p:nvSpPr>
        <p:spPr>
          <a:xfrm>
            <a:off x="8818880" y="1801685"/>
            <a:ext cx="284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https://covid.cdc.gov/covid-data-tracker/#county-view</a:t>
            </a:r>
            <a:r>
              <a:rPr lang="en-US" dirty="0"/>
              <a:t> 10/1/2021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C0CEA8-997D-44B1-8F82-393F23B98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8" y="1825625"/>
            <a:ext cx="845926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C08102-7F20-4ECD-949A-AEB6D6B8B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524" y="2026973"/>
            <a:ext cx="6860692" cy="351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79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4B5C-5356-4659-B8E6-4BD2A7E1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37" y="596349"/>
            <a:ext cx="10515600" cy="994949"/>
          </a:xfrm>
        </p:spPr>
        <p:txBody>
          <a:bodyPr/>
          <a:lstStyle/>
          <a:p>
            <a:r>
              <a:rPr lang="en-US" dirty="0"/>
              <a:t>Maryland: COVID-19 Cases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3527-FAFF-41F7-87BA-840492DD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986" y="-563159"/>
            <a:ext cx="5347014" cy="15122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http://health.maryland.gov/coronavirus</a:t>
            </a:r>
            <a:endParaRPr lang="en-US" sz="2400" dirty="0"/>
          </a:p>
          <a:p>
            <a:pPr marL="0" indent="0">
              <a:buNone/>
            </a:pPr>
            <a:r>
              <a:rPr lang="en-US" sz="1800" i="1" dirty="0"/>
              <a:t>Data current as of  10/1/2021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F44BC-4DEB-4FDE-A32A-02506982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7D753-1FAD-4730-90E7-BD9CC53892B5}"/>
              </a:ext>
            </a:extLst>
          </p:cNvPr>
          <p:cNvSpPr txBox="1"/>
          <p:nvPr/>
        </p:nvSpPr>
        <p:spPr>
          <a:xfrm>
            <a:off x="341600" y="1721629"/>
            <a:ext cx="5378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Cases: 533,870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1,530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Deaths: 10,229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17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Hospitalizations: 48,715</a:t>
            </a:r>
          </a:p>
          <a:p>
            <a:pPr lvl="1"/>
            <a:r>
              <a:rPr lang="en-US" sz="2800" dirty="0"/>
              <a:t>Current: 776 (down 21)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 rate: 20.7 per 100,000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Percent Positivity:  4.09%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B903B1-B352-4568-96CD-84D1E29F9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087" y="1600042"/>
            <a:ext cx="6819886" cy="358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81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1013-C25B-4B88-82FD-46D4F267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Maryland: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A36DF-0936-44C4-A227-E151DF84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6DAE23-609F-4C1B-9BD4-55258CEB15B7}"/>
              </a:ext>
            </a:extLst>
          </p:cNvPr>
          <p:cNvSpPr txBox="1">
            <a:spLocks/>
          </p:cNvSpPr>
          <p:nvPr/>
        </p:nvSpPr>
        <p:spPr>
          <a:xfrm>
            <a:off x="7110552" y="997817"/>
            <a:ext cx="6350524" cy="365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https://coronavirus.maryland.gov/</a:t>
            </a:r>
            <a:r>
              <a:rPr lang="en-US" sz="1400" dirty="0"/>
              <a:t>, accessed 10/1/21</a:t>
            </a: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A9B045-7F16-4E1C-9824-522B637B2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54" y="1593470"/>
            <a:ext cx="8603369" cy="498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13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C156CF-A5B4-47D4-B8B3-5F9AC69C128F}"/>
</file>

<file path=customXml/itemProps2.xml><?xml version="1.0" encoding="utf-8"?>
<ds:datastoreItem xmlns:ds="http://schemas.openxmlformats.org/officeDocument/2006/customXml" ds:itemID="{A41735DA-7F68-4189-83B6-BB8F43E770F7}"/>
</file>

<file path=customXml/itemProps3.xml><?xml version="1.0" encoding="utf-8"?>
<ds:datastoreItem xmlns:ds="http://schemas.openxmlformats.org/officeDocument/2006/customXml" ds:itemID="{1FF71767-B6FE-45EA-8E1D-9DB761FD539D}"/>
</file>

<file path=docProps/app.xml><?xml version="1.0" encoding="utf-8"?>
<Properties xmlns="http://schemas.openxmlformats.org/officeDocument/2006/extended-properties" xmlns:vt="http://schemas.openxmlformats.org/officeDocument/2006/docPropsVTypes">
  <TotalTime>29745</TotalTime>
  <Words>1220</Words>
  <Application>Microsoft Office PowerPoint</Application>
  <PresentationFormat>Widescreen</PresentationFormat>
  <Paragraphs>151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Georgia</vt:lpstr>
      <vt:lpstr>Open Sans</vt:lpstr>
      <vt:lpstr>Times New Roman</vt:lpstr>
      <vt:lpstr>Office Theme</vt:lpstr>
      <vt:lpstr>Maryland Situation Update on  Coronavirus Disease (COVID-19) for BHA</vt:lpstr>
      <vt:lpstr>Call Agenda </vt:lpstr>
      <vt:lpstr>Worldwide: COVID-19</vt:lpstr>
      <vt:lpstr>Worldwide: COVID-19</vt:lpstr>
      <vt:lpstr>US Case Counts and Rates</vt:lpstr>
      <vt:lpstr>Number of Cases Reported in the USA, by Day</vt:lpstr>
      <vt:lpstr>Community Transmission</vt:lpstr>
      <vt:lpstr>Maryland: COVID-19 Cases </vt:lpstr>
      <vt:lpstr>Maryland: COVID-19</vt:lpstr>
      <vt:lpstr>Maryland: COVID-19</vt:lpstr>
      <vt:lpstr>Maryland: COVID-19</vt:lpstr>
      <vt:lpstr>Maryland: COVID-19</vt:lpstr>
      <vt:lpstr>Maryland: COVID-19</vt:lpstr>
      <vt:lpstr>US: COVID-19 Vaccinations</vt:lpstr>
      <vt:lpstr>Maryland Vaccine Dashboard</vt:lpstr>
      <vt:lpstr>Percent of age groups with at least one dose</vt:lpstr>
      <vt:lpstr>US: Delta Variant</vt:lpstr>
      <vt:lpstr>PowerPoint Presentation</vt:lpstr>
      <vt:lpstr>Pfizer COVID-19 Vaccine Booster</vt:lpstr>
      <vt:lpstr>Pfizer COVID-19 Vaccine Booster</vt:lpstr>
      <vt:lpstr>Pfizer COVID-19 Vaccine Booster</vt:lpstr>
      <vt:lpstr>Occupational and Institutional Setting</vt:lpstr>
      <vt:lpstr>Unresolved Issues</vt:lpstr>
      <vt:lpstr>PowerPoint Presentation</vt:lpstr>
      <vt:lpstr>COVID-19–Related School Closures and Learning Modality Changes — United States, August 1–September 17, 2021 </vt:lpstr>
      <vt:lpstr>Association Between K–12 School Mask Policies and School-Associated COVID-19 Outbreaks — Maricopa and Pima Counties, Arizona, July–August 2021 </vt:lpstr>
      <vt:lpstr>Pediatric COVID-19 Cases in Counties With and Without School Mask Requirements — United States, July 1–September 4, 2021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C. Regan -MDH-</dc:creator>
  <cp:lastModifiedBy>Rebecca Perlmutter</cp:lastModifiedBy>
  <cp:revision>949</cp:revision>
  <cp:lastPrinted>2020-02-04T16:27:31Z</cp:lastPrinted>
  <dcterms:created xsi:type="dcterms:W3CDTF">2018-02-09T13:05:01Z</dcterms:created>
  <dcterms:modified xsi:type="dcterms:W3CDTF">2021-10-01T12:40:52Z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</Properties>
</file>