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sldIdLst>
    <p:sldId id="256" r:id="rId2"/>
    <p:sldId id="313" r:id="rId3"/>
    <p:sldId id="339" r:id="rId4"/>
    <p:sldId id="340" r:id="rId5"/>
    <p:sldId id="674" r:id="rId6"/>
    <p:sldId id="342" r:id="rId7"/>
    <p:sldId id="374" r:id="rId8"/>
    <p:sldId id="681" r:id="rId9"/>
    <p:sldId id="634" r:id="rId10"/>
    <p:sldId id="682" r:id="rId11"/>
    <p:sldId id="683" r:id="rId12"/>
    <p:sldId id="684" r:id="rId13"/>
    <p:sldId id="690" r:id="rId14"/>
    <p:sldId id="691" r:id="rId15"/>
    <p:sldId id="692" r:id="rId16"/>
    <p:sldId id="693" r:id="rId17"/>
    <p:sldId id="695" r:id="rId18"/>
    <p:sldId id="694" r:id="rId19"/>
    <p:sldId id="274" r:id="rId2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becca Perlmutter" initials="RP" lastIdx="1" clrIdx="0">
    <p:extLst>
      <p:ext uri="{19B8F6BF-5375-455C-9EA6-DF929625EA0E}">
        <p15:presenceInfo xmlns:p15="http://schemas.microsoft.com/office/powerpoint/2012/main" userId="S-1-5-21-3319432526-1753839183-2002525808-785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F810"/>
    <a:srgbClr val="F94DE0"/>
    <a:srgbClr val="C40E3E"/>
    <a:srgbClr val="98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068" autoAdjust="0"/>
    <p:restoredTop sz="87350" autoAdjust="0"/>
  </p:normalViewPr>
  <p:slideViewPr>
    <p:cSldViewPr snapToGrid="0" snapToObjects="1">
      <p:cViewPr varScale="1">
        <p:scale>
          <a:sx n="72" d="100"/>
          <a:sy n="72" d="100"/>
        </p:scale>
        <p:origin x="138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Relationship Id="rId27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C80779F-2152-C84C-A2C2-FD36C5CC5AAE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368579C-EAC7-0B4D-AE5F-5E3A5B26F7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601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8579C-EAC7-0B4D-AE5F-5E3A5B26F7D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517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8579C-EAC7-0B4D-AE5F-5E3A5B26F7D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5984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8579C-EAC7-0B4D-AE5F-5E3A5B26F7D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7086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8579C-EAC7-0B4D-AE5F-5E3A5B26F7D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7963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8579C-EAC7-0B4D-AE5F-5E3A5B26F7D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3668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8579C-EAC7-0B4D-AE5F-5E3A5B26F7D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13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1771F8B-A6AA-4C49-A351-1C54F3623C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3" r="1406"/>
          <a:stretch/>
        </p:blipFill>
        <p:spPr>
          <a:xfrm>
            <a:off x="0" y="-314075"/>
            <a:ext cx="12192000" cy="748614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A960F7A-981E-2849-A4A6-FFB20B3D6491}"/>
              </a:ext>
            </a:extLst>
          </p:cNvPr>
          <p:cNvSpPr/>
          <p:nvPr userDrawn="1"/>
        </p:nvSpPr>
        <p:spPr>
          <a:xfrm>
            <a:off x="0" y="1705295"/>
            <a:ext cx="12192000" cy="4268835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C7FB37E-432E-7A4F-B863-4B75CE2DBB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261"/>
          <a:stretch/>
        </p:blipFill>
        <p:spPr>
          <a:xfrm>
            <a:off x="-610" y="1701110"/>
            <a:ext cx="12191998" cy="105420"/>
          </a:xfrm>
          <a:prstGeom prst="rect">
            <a:avLst/>
          </a:prstGeom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EC69780-856D-8549-AC32-E37E32DB0D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281"/>
          <a:stretch/>
        </p:blipFill>
        <p:spPr>
          <a:xfrm>
            <a:off x="-612" y="5953810"/>
            <a:ext cx="12192000" cy="6095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F033F58-E2FE-0347-BD76-12FAE70FF602}"/>
              </a:ext>
            </a:extLst>
          </p:cNvPr>
          <p:cNvSpPr/>
          <p:nvPr userDrawn="1"/>
        </p:nvSpPr>
        <p:spPr>
          <a:xfrm>
            <a:off x="-612" y="1806530"/>
            <a:ext cx="12192612" cy="41472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EC1CAE-181F-AE45-82F8-A14FDE79628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3694" y="2645487"/>
            <a:ext cx="9144000" cy="1338567"/>
          </a:xfrm>
        </p:spPr>
        <p:txBody>
          <a:bodyPr anchor="b">
            <a:norm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B1C7E-8E53-164B-8983-F17A528253E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210379"/>
            <a:ext cx="9144000" cy="387626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rgbClr val="C40E3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presenter name, title, office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B8BAC13-88FE-C64F-96CA-64033FB21D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24000" y="4777462"/>
            <a:ext cx="9144000" cy="366713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C40E3E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1337298-74C7-D143-9804-A644D0613C8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076" y="266296"/>
            <a:ext cx="1636624" cy="1321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150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8AD7A-692D-214C-B1E6-40FF2519FA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819F98-A45F-E94A-B7CD-C1136BEA9F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7C9E59-65FE-C340-86D6-CB8875869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t>‹#›</a:t>
            </a:fld>
            <a:endParaRPr lang="en-US"/>
          </a:p>
        </p:txBody>
      </p:sp>
      <p:cxnSp>
        <p:nvCxnSpPr>
          <p:cNvPr id="5" name="Shape 99">
            <a:extLst>
              <a:ext uri="{FF2B5EF4-FFF2-40B4-BE49-F238E27FC236}">
                <a16:creationId xmlns:a16="http://schemas.microsoft.com/office/drawing/2014/main" id="{4878ACEC-C273-FC42-8FF0-6A137603AC86}"/>
              </a:ext>
            </a:extLst>
          </p:cNvPr>
          <p:cNvCxnSpPr>
            <a:cxnSpLocks/>
          </p:cNvCxnSpPr>
          <p:nvPr userDrawn="1"/>
        </p:nvCxnSpPr>
        <p:spPr>
          <a:xfrm>
            <a:off x="983837" y="1582071"/>
            <a:ext cx="11208163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1540285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4A64AD5-665A-C744-89D9-40F741E5C759}"/>
              </a:ext>
            </a:extLst>
          </p:cNvPr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4136C4-AA83-DE43-BE00-E228E3F2BD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3193CF-F9DC-B44A-A876-F2CFF6544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t>‹#›</a:t>
            </a:fld>
            <a:endParaRPr lang="en-US"/>
          </a:p>
        </p:txBody>
      </p:sp>
      <p:cxnSp>
        <p:nvCxnSpPr>
          <p:cNvPr id="5" name="Shape 99">
            <a:extLst>
              <a:ext uri="{FF2B5EF4-FFF2-40B4-BE49-F238E27FC236}">
                <a16:creationId xmlns:a16="http://schemas.microsoft.com/office/drawing/2014/main" id="{784700B9-E3D3-064D-B1E6-41202D9F58D4}"/>
              </a:ext>
            </a:extLst>
          </p:cNvPr>
          <p:cNvCxnSpPr>
            <a:cxnSpLocks/>
          </p:cNvCxnSpPr>
          <p:nvPr userDrawn="1"/>
        </p:nvCxnSpPr>
        <p:spPr>
          <a:xfrm>
            <a:off x="9263518" y="365125"/>
            <a:ext cx="0" cy="5246535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3647689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9F195-B40D-0E4C-B1D2-11C6A5EE0C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96349"/>
            <a:ext cx="10515600" cy="994949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871D74-B903-E740-B842-E2BB1355DB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2148" y="1825625"/>
            <a:ext cx="10071652" cy="4351338"/>
          </a:xfrm>
        </p:spPr>
        <p:txBody>
          <a:bodyPr/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9AB431-9F66-664E-9CD0-ED4F8EA2F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7186" y="6253165"/>
            <a:ext cx="543338" cy="365125"/>
          </a:xfrm>
        </p:spPr>
        <p:txBody>
          <a:bodyPr/>
          <a:lstStyle>
            <a:lvl1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275CE6D-5C38-C543-B8AD-F8110668FDF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F4DEA67-6A4F-9649-A24B-C40F247C0A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4583" y="362022"/>
            <a:ext cx="10469217" cy="343659"/>
          </a:xfrm>
        </p:spPr>
        <p:txBody>
          <a:bodyPr>
            <a:noAutofit/>
          </a:bodyPr>
          <a:lstStyle>
            <a:lvl1pPr marL="0" indent="0">
              <a:buNone/>
              <a:defRPr sz="2200" i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Chapter Reference: Title</a:t>
            </a:r>
          </a:p>
        </p:txBody>
      </p:sp>
      <p:cxnSp>
        <p:nvCxnSpPr>
          <p:cNvPr id="7" name="Shape 99">
            <a:extLst>
              <a:ext uri="{FF2B5EF4-FFF2-40B4-BE49-F238E27FC236}">
                <a16:creationId xmlns:a16="http://schemas.microsoft.com/office/drawing/2014/main" id="{C09A3890-68F3-4E4F-B626-7285D1AA9403}"/>
              </a:ext>
            </a:extLst>
          </p:cNvPr>
          <p:cNvCxnSpPr>
            <a:cxnSpLocks/>
          </p:cNvCxnSpPr>
          <p:nvPr userDrawn="1"/>
        </p:nvCxnSpPr>
        <p:spPr>
          <a:xfrm>
            <a:off x="983837" y="1469337"/>
            <a:ext cx="11208163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655342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62F32DB1-E964-D44B-9D97-3CEFD7EBC5E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10139" y="3575637"/>
            <a:ext cx="10581860" cy="569913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4000" i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Chapter Intro</a:t>
            </a:r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2A0465EC-8468-8947-A27C-8FA981D39BF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10138" y="4162495"/>
            <a:ext cx="10581861" cy="764217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55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Chapter Title</a:t>
            </a:r>
          </a:p>
        </p:txBody>
      </p:sp>
      <p:cxnSp>
        <p:nvCxnSpPr>
          <p:cNvPr id="7" name="Shape 99">
            <a:extLst>
              <a:ext uri="{FF2B5EF4-FFF2-40B4-BE49-F238E27FC236}">
                <a16:creationId xmlns:a16="http://schemas.microsoft.com/office/drawing/2014/main" id="{94E87B3F-A490-CE4B-89E0-18FC29BB5205}"/>
              </a:ext>
            </a:extLst>
          </p:cNvPr>
          <p:cNvCxnSpPr>
            <a:cxnSpLocks/>
          </p:cNvCxnSpPr>
          <p:nvPr userDrawn="1"/>
        </p:nvCxnSpPr>
        <p:spPr>
          <a:xfrm>
            <a:off x="1610139" y="4225063"/>
            <a:ext cx="10581861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2796408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B2FD7-958A-0C45-B087-7DDC509F8C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D793A9-78D0-DB44-9842-DF34C4F56FC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9850A2-0FAF-1F4F-9CFE-2458DCD44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t>‹#›</a:t>
            </a:fld>
            <a:endParaRPr lang="en-US"/>
          </a:p>
        </p:txBody>
      </p:sp>
      <p:cxnSp>
        <p:nvCxnSpPr>
          <p:cNvPr id="5" name="Shape 99">
            <a:extLst>
              <a:ext uri="{FF2B5EF4-FFF2-40B4-BE49-F238E27FC236}">
                <a16:creationId xmlns:a16="http://schemas.microsoft.com/office/drawing/2014/main" id="{973325D0-1E67-7343-83E5-FA2188290DAA}"/>
              </a:ext>
            </a:extLst>
          </p:cNvPr>
          <p:cNvCxnSpPr>
            <a:cxnSpLocks/>
          </p:cNvCxnSpPr>
          <p:nvPr userDrawn="1"/>
        </p:nvCxnSpPr>
        <p:spPr>
          <a:xfrm>
            <a:off x="831850" y="4589463"/>
            <a:ext cx="11360150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3887514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FAF1C-2FEF-6242-ABE9-7D70C8595B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026BE8-82C8-4142-AE0F-CE6E9BD0AD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82758" y="1825625"/>
            <a:ext cx="4837042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BD5BAE-18FF-7744-943F-AF45199498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AD9767-8F21-2644-BB12-1DA08EE14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hape 99">
            <a:extLst>
              <a:ext uri="{FF2B5EF4-FFF2-40B4-BE49-F238E27FC236}">
                <a16:creationId xmlns:a16="http://schemas.microsoft.com/office/drawing/2014/main" id="{83DE70EB-F425-BB4F-89B5-AA119946A7DC}"/>
              </a:ext>
            </a:extLst>
          </p:cNvPr>
          <p:cNvCxnSpPr>
            <a:cxnSpLocks/>
          </p:cNvCxnSpPr>
          <p:nvPr userDrawn="1"/>
        </p:nvCxnSpPr>
        <p:spPr>
          <a:xfrm>
            <a:off x="983837" y="1569545"/>
            <a:ext cx="11208163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2956567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7DC57-EA5D-8A44-945E-B158D9524D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5C1A9C-F576-4A47-A383-5DE1DD2F6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93EC18-C9B1-7F4B-BFEA-54F523EF74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2A4D5A-5DB2-484D-88C8-A024BBC26A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4C890A-252B-B348-84D8-D857DB0A8D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30C7B4F-6D0B-904C-9885-7CB0869B0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hape 99">
            <a:extLst>
              <a:ext uri="{FF2B5EF4-FFF2-40B4-BE49-F238E27FC236}">
                <a16:creationId xmlns:a16="http://schemas.microsoft.com/office/drawing/2014/main" id="{66AD6D74-344E-A54C-9A0C-D9987DFF3753}"/>
              </a:ext>
            </a:extLst>
          </p:cNvPr>
          <p:cNvCxnSpPr>
            <a:cxnSpLocks/>
          </p:cNvCxnSpPr>
          <p:nvPr userDrawn="1"/>
        </p:nvCxnSpPr>
        <p:spPr>
          <a:xfrm>
            <a:off x="983837" y="1469337"/>
            <a:ext cx="11208163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3479465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F2EC0-F0AE-9445-A41E-5C87D776FB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83625D-A756-7F49-AB3B-3B19F7CAA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4" name="Shape 99">
            <a:extLst>
              <a:ext uri="{FF2B5EF4-FFF2-40B4-BE49-F238E27FC236}">
                <a16:creationId xmlns:a16="http://schemas.microsoft.com/office/drawing/2014/main" id="{D1908872-F504-B444-82AE-1560204653B7}"/>
              </a:ext>
            </a:extLst>
          </p:cNvPr>
          <p:cNvCxnSpPr>
            <a:cxnSpLocks/>
          </p:cNvCxnSpPr>
          <p:nvPr userDrawn="1"/>
        </p:nvCxnSpPr>
        <p:spPr>
          <a:xfrm>
            <a:off x="983837" y="1582071"/>
            <a:ext cx="11208163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2090653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862F8-D10B-E844-A683-3AF7FD775A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2C8119-9F97-154F-8D0D-877CCDE63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A595C8-2E13-E74D-B6BC-3FE67DB6AC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58E6BD-2C0D-0948-8CA6-F12956A02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hape 99">
            <a:extLst>
              <a:ext uri="{FF2B5EF4-FFF2-40B4-BE49-F238E27FC236}">
                <a16:creationId xmlns:a16="http://schemas.microsoft.com/office/drawing/2014/main" id="{D27140A5-E15E-BD46-8584-067F29D9D83D}"/>
              </a:ext>
            </a:extLst>
          </p:cNvPr>
          <p:cNvCxnSpPr>
            <a:cxnSpLocks/>
          </p:cNvCxnSpPr>
          <p:nvPr userDrawn="1"/>
        </p:nvCxnSpPr>
        <p:spPr>
          <a:xfrm>
            <a:off x="839788" y="2069926"/>
            <a:ext cx="3932237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894337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8E29B-A727-0242-95D3-50DD382BCE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502107-0DCE-174F-BD90-B7DDBC0C3C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D27ABF-7140-B846-BA0A-AD8307DE4A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1C0212-3F5D-924C-8A51-77A9A1441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hape 99">
            <a:extLst>
              <a:ext uri="{FF2B5EF4-FFF2-40B4-BE49-F238E27FC236}">
                <a16:creationId xmlns:a16="http://schemas.microsoft.com/office/drawing/2014/main" id="{E4F1C8B1-B262-B54D-A9C0-F0135C46D574}"/>
              </a:ext>
            </a:extLst>
          </p:cNvPr>
          <p:cNvCxnSpPr>
            <a:cxnSpLocks/>
          </p:cNvCxnSpPr>
          <p:nvPr userDrawn="1"/>
        </p:nvCxnSpPr>
        <p:spPr>
          <a:xfrm>
            <a:off x="839788" y="2069926"/>
            <a:ext cx="3932237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3190300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754C78-7612-7841-8168-3168267AD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5739"/>
            <a:ext cx="10515600" cy="9949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BDA34-773B-E24F-9795-67AB0AAAF6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FE610F-F9D8-EA47-B076-18F52BB0C4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38810" y="6231917"/>
            <a:ext cx="4439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275CE6D-5C38-C543-B8AD-F8110668FDF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73610A-5E58-E749-8E27-85C5693283B4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2170" y="5846548"/>
            <a:ext cx="2391950" cy="695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322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coronavirus/2019-ncov/cases-updates/cases-in-us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health.maryland.gov/coronaviru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oronavirus.maryland.gov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175A1-2517-744F-9A8B-57E30E174F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9347"/>
            <a:ext cx="9144000" cy="1629551"/>
          </a:xfrm>
        </p:spPr>
        <p:txBody>
          <a:bodyPr>
            <a:normAutofit fontScale="90000"/>
          </a:bodyPr>
          <a:lstStyle/>
          <a:p>
            <a:r>
              <a:rPr lang="en-US" dirty="0"/>
              <a:t>Maryland Situation Update on </a:t>
            </a:r>
            <a:br>
              <a:rPr lang="en-US" dirty="0"/>
            </a:br>
            <a:r>
              <a:rPr lang="en-US" dirty="0"/>
              <a:t>Coronavirus Disease (COVID-19)</a:t>
            </a:r>
            <a:br>
              <a:rPr lang="en-US" dirty="0"/>
            </a:br>
            <a:r>
              <a:rPr lang="en-US" dirty="0"/>
              <a:t>for BHA</a:t>
            </a: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CDE056D8-945A-4B48-A18A-58091677BC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99722"/>
            <a:ext cx="9144000" cy="1169437"/>
          </a:xfrm>
        </p:spPr>
        <p:txBody>
          <a:bodyPr>
            <a:normAutofit/>
          </a:bodyPr>
          <a:lstStyle/>
          <a:p>
            <a:pPr lvl="0"/>
            <a:r>
              <a:rPr lang="en-US" sz="2100" dirty="0"/>
              <a:t>Maryland Department of Health</a:t>
            </a:r>
          </a:p>
          <a:p>
            <a:pPr lvl="0"/>
            <a:r>
              <a:rPr lang="en-US" sz="2100" dirty="0"/>
              <a:t>Infectious Disease Epidemiology and Outbreak Response Bureau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BA006E-C594-466C-BCBE-4496AED2A4B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04010" y="4899990"/>
            <a:ext cx="9144000" cy="36671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October 16, 2020</a:t>
            </a:r>
          </a:p>
        </p:txBody>
      </p:sp>
    </p:spTree>
    <p:extLst>
      <p:ext uri="{BB962C8B-B14F-4D97-AF65-F5344CB8AC3E}">
        <p14:creationId xmlns:p14="http://schemas.microsoft.com/office/powerpoint/2010/main" val="39641488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9461B-BBD7-4017-B2D9-16D5C0859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3921E7-461B-4A74-8623-2AC6DACB66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5798B2-BCA3-4F20-B988-1375E47CA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E7B4FD-5E64-4B56-94D2-06B4933146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CE9362-E885-4BE8-9A09-683957A22A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789" y="362022"/>
            <a:ext cx="10838741" cy="6219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1492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CB31C75-B839-4518-9AEE-F74B72DE0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Influenza, COVID, and Undiagnosed Respiratory Illness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4ECFBB-1222-4F9F-B598-26011FE24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5585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524" y="177658"/>
            <a:ext cx="7886700" cy="1325563"/>
          </a:xfrm>
        </p:spPr>
        <p:txBody>
          <a:bodyPr/>
          <a:lstStyle/>
          <a:p>
            <a:r>
              <a:rPr lang="en-US" dirty="0"/>
              <a:t>Symptomatic Individuals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E1A8-99A0-BE4B-B404-CE990ED5FA0C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Test for both influenza and COVID-19</a:t>
            </a:r>
          </a:p>
          <a:p>
            <a:pPr lvl="1"/>
            <a:r>
              <a:rPr lang="en-US" dirty="0"/>
              <a:t>Rapid flu test</a:t>
            </a:r>
          </a:p>
          <a:p>
            <a:pPr lvl="1"/>
            <a:r>
              <a:rPr lang="en-US" dirty="0"/>
              <a:t>COVID-19 PCR</a:t>
            </a:r>
          </a:p>
          <a:p>
            <a:r>
              <a:rPr lang="en-US" dirty="0"/>
              <a:t>Isolate/exclude from work/ exclude from in-person visits until test results come back</a:t>
            </a:r>
          </a:p>
          <a:p>
            <a:r>
              <a:rPr lang="en-US" dirty="0"/>
              <a:t>For residential setting, isolate in a private room</a:t>
            </a:r>
          </a:p>
          <a:p>
            <a:pPr lvl="1"/>
            <a:r>
              <a:rPr lang="en-US" dirty="0"/>
              <a:t>Staff should  wear mask,  eye protection, gown, and gloves if coming into direct contact with the patient</a:t>
            </a:r>
          </a:p>
        </p:txBody>
      </p:sp>
    </p:spTree>
    <p:extLst>
      <p:ext uri="{BB962C8B-B14F-4D97-AF65-F5344CB8AC3E}">
        <p14:creationId xmlns:p14="http://schemas.microsoft.com/office/powerpoint/2010/main" val="17936393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happens if staff tests 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524" y="1455244"/>
            <a:ext cx="10634398" cy="493792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03617" y="6206994"/>
            <a:ext cx="8003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https://phpa.health.maryland.gov/IDEHASharedDocuments/Respiratory-outbreak-guidance_October-2020_FINAL.pdf</a:t>
            </a:r>
          </a:p>
        </p:txBody>
      </p:sp>
    </p:spTree>
    <p:extLst>
      <p:ext uri="{BB962C8B-B14F-4D97-AF65-F5344CB8AC3E}">
        <p14:creationId xmlns:p14="http://schemas.microsoft.com/office/powerpoint/2010/main" val="13192524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happens if residents test…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0524" y="1337959"/>
            <a:ext cx="8047382" cy="522441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0624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happens if residents test…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7541" y="1457765"/>
            <a:ext cx="10071653" cy="9184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2147" y="2333853"/>
            <a:ext cx="9942443" cy="4454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9541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Isolation and </a:t>
            </a:r>
            <a:r>
              <a:rPr lang="en-US" dirty="0" err="1"/>
              <a:t>Cohorting</a:t>
            </a:r>
            <a:r>
              <a:rPr lang="en-US" dirty="0"/>
              <a:t> Respiratory Illness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524" y="1591298"/>
            <a:ext cx="10685666" cy="419511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1642" y="6455096"/>
            <a:ext cx="11228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https://phpa.health.maryland.gov/IDEHASharedDocuments/Respiratory-outbreak-guidance_October-2020_FINAL.pdf</a:t>
            </a:r>
          </a:p>
        </p:txBody>
      </p:sp>
    </p:spTree>
    <p:extLst>
      <p:ext uri="{BB962C8B-B14F-4D97-AF65-F5344CB8AC3E}">
        <p14:creationId xmlns:p14="http://schemas.microsoft.com/office/powerpoint/2010/main" val="9945502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Behavioral  Health – Specific Guidance</a:t>
            </a:r>
          </a:p>
        </p:txBody>
      </p:sp>
    </p:spTree>
    <p:extLst>
      <p:ext uri="{BB962C8B-B14F-4D97-AF65-F5344CB8AC3E}">
        <p14:creationId xmlns:p14="http://schemas.microsoft.com/office/powerpoint/2010/main" val="33688842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would you like to see addressed?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Testing</a:t>
            </a:r>
          </a:p>
          <a:p>
            <a:r>
              <a:rPr lang="en-US" dirty="0"/>
              <a:t>PPE</a:t>
            </a:r>
          </a:p>
          <a:p>
            <a:r>
              <a:rPr lang="en-US" dirty="0"/>
              <a:t>Resident placement</a:t>
            </a:r>
          </a:p>
          <a:p>
            <a:pPr lvl="1"/>
            <a:r>
              <a:rPr lang="en-US" dirty="0"/>
              <a:t>COVID+</a:t>
            </a:r>
          </a:p>
          <a:p>
            <a:pPr lvl="1"/>
            <a:r>
              <a:rPr lang="en-US" dirty="0"/>
              <a:t>New admits</a:t>
            </a:r>
          </a:p>
          <a:p>
            <a:r>
              <a:rPr lang="en-US" dirty="0"/>
              <a:t>Exclusion criteria for staff</a:t>
            </a:r>
          </a:p>
          <a:p>
            <a:r>
              <a:rPr lang="en-US" dirty="0"/>
              <a:t>What else?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4005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8BB4C3-FC6C-4B0E-A586-0CB80AEB9EA8}"/>
              </a:ext>
            </a:extLst>
          </p:cNvPr>
          <p:cNvSpPr txBox="1"/>
          <p:nvPr/>
        </p:nvSpPr>
        <p:spPr>
          <a:xfrm>
            <a:off x="537186" y="2601007"/>
            <a:ext cx="110833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Email : mdh.ipcovid@Maryland.gov </a:t>
            </a:r>
          </a:p>
        </p:txBody>
      </p:sp>
    </p:spTree>
    <p:extLst>
      <p:ext uri="{BB962C8B-B14F-4D97-AF65-F5344CB8AC3E}">
        <p14:creationId xmlns:p14="http://schemas.microsoft.com/office/powerpoint/2010/main" val="448033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33">
            <a:extLst>
              <a:ext uri="{FF2B5EF4-FFF2-40B4-BE49-F238E27FC236}">
                <a16:creationId xmlns:a16="http://schemas.microsoft.com/office/drawing/2014/main" id="{95068D90-2223-554F-83EB-3DA22DCE4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 Agenda </a:t>
            </a:r>
          </a:p>
        </p:txBody>
      </p:sp>
      <p:sp>
        <p:nvSpPr>
          <p:cNvPr id="35" name="Content Placeholder 34">
            <a:extLst>
              <a:ext uri="{FF2B5EF4-FFF2-40B4-BE49-F238E27FC236}">
                <a16:creationId xmlns:a16="http://schemas.microsoft.com/office/drawing/2014/main" id="{423F0F17-B5DA-004F-8EFE-172BCD600A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449" y="1910227"/>
            <a:ext cx="6063198" cy="4351338"/>
          </a:xfrm>
        </p:spPr>
        <p:txBody>
          <a:bodyPr>
            <a:normAutofit/>
          </a:bodyPr>
          <a:lstStyle/>
          <a:p>
            <a:r>
              <a:rPr lang="en-US" dirty="0"/>
              <a:t>Review current situation of COVID-19</a:t>
            </a:r>
          </a:p>
          <a:p>
            <a:r>
              <a:rPr lang="en-US" dirty="0"/>
              <a:t>Assessing respiratory illness in flu season</a:t>
            </a:r>
          </a:p>
          <a:p>
            <a:r>
              <a:rPr lang="en-US" dirty="0"/>
              <a:t>Guidance documents for BHA /facilities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04A58E-229C-204C-8FFC-82A24FCFF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2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https://globalbiodefense.com/wp-content/uploads/2020/02/novel-coronavirus-covid-19-sars-cov-2-1024x87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647" y="1782501"/>
            <a:ext cx="5807353" cy="4945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8608968" y="1455795"/>
            <a:ext cx="35830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333333"/>
                </a:solidFill>
                <a:latin typeface="Droid Serif"/>
              </a:rPr>
              <a:t>Picture Courtesy of NIAID-RML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4123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33">
            <a:extLst>
              <a:ext uri="{FF2B5EF4-FFF2-40B4-BE49-F238E27FC236}">
                <a16:creationId xmlns:a16="http://schemas.microsoft.com/office/drawing/2014/main" id="{95068D90-2223-554F-83EB-3DA22DCE4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185" y="158371"/>
            <a:ext cx="8868071" cy="1681315"/>
          </a:xfrm>
        </p:spPr>
        <p:txBody>
          <a:bodyPr/>
          <a:lstStyle/>
          <a:p>
            <a:r>
              <a:rPr lang="en-US" dirty="0"/>
              <a:t>COVID-19 Global Situation Summary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04A58E-229C-204C-8FFC-82A24FCFF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3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AA32930-76BC-40FE-B3F5-D5B6264D53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186" y="1228910"/>
            <a:ext cx="10836867" cy="5389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734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US: COVID-19 Case Rate per 100,000 in the last 7 days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E1A8-99A0-BE4B-B404-CE990ED5FA0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32CC44-1754-455F-BF7A-CA6C9D23B48E}"/>
              </a:ext>
            </a:extLst>
          </p:cNvPr>
          <p:cNvSpPr txBox="1"/>
          <p:nvPr/>
        </p:nvSpPr>
        <p:spPr>
          <a:xfrm>
            <a:off x="8325292" y="4789490"/>
            <a:ext cx="32301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https://www.cdc.gov/coronavirus/2019-ncov/cases-updates/cases-in-us.html</a:t>
            </a:r>
            <a:r>
              <a:rPr lang="en-US" dirty="0"/>
              <a:t>   Accessed 10/16/2020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F20F712-20B8-41B6-872C-B54BFCD7D6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7DA965-6987-4E42-8933-99E3641FEB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523" y="1591297"/>
            <a:ext cx="7244769" cy="523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2983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DC6B0-9A80-4C83-941D-5B77B6AAB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Number of Cases Reported in the USA, by Day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F1E453-9CF9-4B89-8372-DB3160623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03437A-33CC-44BE-B224-7E0EA214BB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34B82CA-233E-4897-A524-D484484F31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1C3FCF-4C25-49C0-B112-6683CD2451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020" y="1400700"/>
            <a:ext cx="9537405" cy="54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189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D4B5C-5356-4659-B8E6-4BD2A7E1D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937" y="596349"/>
            <a:ext cx="10515600" cy="994949"/>
          </a:xfrm>
        </p:spPr>
        <p:txBody>
          <a:bodyPr/>
          <a:lstStyle/>
          <a:p>
            <a:r>
              <a:rPr lang="en-US" dirty="0"/>
              <a:t>Maryland: COVID-19 Cases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113527-FAFF-41F7-87BA-840492DDE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4986" y="-563159"/>
            <a:ext cx="5347014" cy="151228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2400" dirty="0">
                <a:hlinkClick r:id="rId3"/>
              </a:rPr>
              <a:t>http://health.maryland.gov/coronavirus</a:t>
            </a:r>
            <a:endParaRPr lang="en-US" sz="2400" dirty="0"/>
          </a:p>
          <a:p>
            <a:pPr marL="0" indent="0">
              <a:buNone/>
            </a:pPr>
            <a:r>
              <a:rPr lang="en-US" sz="1800" i="1" dirty="0"/>
              <a:t>Data current as of 10/16/2020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CF44BC-4DEB-4FDE-A32A-02506982F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E1A8-99A0-BE4B-B404-CE990ED5FA0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27D753-1FAD-4730-90E7-BD9CC53892B5}"/>
              </a:ext>
            </a:extLst>
          </p:cNvPr>
          <p:cNvSpPr txBox="1"/>
          <p:nvPr/>
        </p:nvSpPr>
        <p:spPr>
          <a:xfrm>
            <a:off x="537186" y="1874728"/>
            <a:ext cx="471529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Cases</a:t>
            </a:r>
            <a:r>
              <a:rPr lang="en-US" dirty="0"/>
              <a:t>: </a:t>
            </a:r>
            <a:r>
              <a:rPr lang="en-US" sz="2800" dirty="0"/>
              <a:t>134,329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781 new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Deaths: 3,887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4 new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Hospitalizations: 16,288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Current: 415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Total tests performed: 3,013,107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Total people tested: 1,782,457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1784706-3BD9-44CC-AEAE-B7C6302648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5868" y="1482798"/>
            <a:ext cx="7294558" cy="414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8757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73F52-A584-4654-88C6-0383F917A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1BFDD4-5F73-4871-A755-0FA750791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306AB2-B0D4-4D98-8A67-06D3CEB258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CC3840-9750-4D09-AEAA-1849BB1905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FE61F90-E548-4A33-A341-5BA5E8E60506}"/>
              </a:ext>
            </a:extLst>
          </p:cNvPr>
          <p:cNvSpPr txBox="1">
            <a:spLocks/>
          </p:cNvSpPr>
          <p:nvPr/>
        </p:nvSpPr>
        <p:spPr>
          <a:xfrm>
            <a:off x="678712" y="681037"/>
            <a:ext cx="10515600" cy="9949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183181E-F72C-47A4-B8EF-D2B1D43C2F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224" y="239710"/>
            <a:ext cx="11123427" cy="582196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25A6B1E-3725-4AEE-979E-595A244605D2}"/>
              </a:ext>
            </a:extLst>
          </p:cNvPr>
          <p:cNvSpPr txBox="1"/>
          <p:nvPr/>
        </p:nvSpPr>
        <p:spPr>
          <a:xfrm>
            <a:off x="1871331" y="6358357"/>
            <a:ext cx="4592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https://coronavirus.maryland.gov/</a:t>
            </a:r>
            <a:r>
              <a:rPr lang="en-US" dirty="0"/>
              <a:t> 10/16/2020</a:t>
            </a:r>
          </a:p>
        </p:txBody>
      </p:sp>
    </p:spTree>
    <p:extLst>
      <p:ext uri="{BB962C8B-B14F-4D97-AF65-F5344CB8AC3E}">
        <p14:creationId xmlns:p14="http://schemas.microsoft.com/office/powerpoint/2010/main" val="29208625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45DDC-C771-4567-8D87-1EE5EB44B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507CDB-01D6-41B3-AFD6-1EF0EE55D5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0DAA6B-03F4-487B-98B0-34E909F20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131DBB-2F48-44CB-A8F4-D5FFF600E39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4F9699A-2CF3-421E-96FE-63816389BA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256" y="421526"/>
            <a:ext cx="10374543" cy="5876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6623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Volume and % Positivity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8541A5-4DBB-412E-A0A1-3C2A899E96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7490B6-B50D-4F2B-A740-44F0974029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413" y="1445929"/>
            <a:ext cx="9458392" cy="529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8951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DH Pallette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A243C363007F4F827DB51D02034FC2" ma:contentTypeVersion="22" ma:contentTypeDescription="Create a new document." ma:contentTypeScope="" ma:versionID="6f4aa861c22db5f2b4eb9d2bf300766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83d4e8e4bb62dc9630bd01492c2b58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/>
</file>

<file path=customXml/itemProps1.xml><?xml version="1.0" encoding="utf-8"?>
<ds:datastoreItem xmlns:ds="http://schemas.openxmlformats.org/officeDocument/2006/customXml" ds:itemID="{835273F7-8570-4C1D-BEB3-9FE8198DC03F}"/>
</file>

<file path=customXml/itemProps2.xml><?xml version="1.0" encoding="utf-8"?>
<ds:datastoreItem xmlns:ds="http://schemas.openxmlformats.org/officeDocument/2006/customXml" ds:itemID="{C7F8DC72-07FC-4751-A153-69D6FF6DC675}"/>
</file>

<file path=customXml/itemProps3.xml><?xml version="1.0" encoding="utf-8"?>
<ds:datastoreItem xmlns:ds="http://schemas.openxmlformats.org/officeDocument/2006/customXml" ds:itemID="{8641A7C1-242B-4EE5-906A-C681D93854EE}"/>
</file>

<file path=customXml/itemProps4.xml><?xml version="1.0" encoding="utf-8"?>
<ds:datastoreItem xmlns:ds="http://schemas.openxmlformats.org/officeDocument/2006/customXml" ds:itemID="{3E09EE6B-AC97-4AD8-8EEA-4D5C97425E48}"/>
</file>

<file path=docProps/app.xml><?xml version="1.0" encoding="utf-8"?>
<Properties xmlns="http://schemas.openxmlformats.org/officeDocument/2006/extended-properties" xmlns:vt="http://schemas.openxmlformats.org/officeDocument/2006/docPropsVTypes">
  <TotalTime>15492</TotalTime>
  <Words>342</Words>
  <Application>Microsoft Office PowerPoint</Application>
  <PresentationFormat>Widescreen</PresentationFormat>
  <Paragraphs>75</Paragraphs>
  <Slides>19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Droid Serif</vt:lpstr>
      <vt:lpstr>Office Theme</vt:lpstr>
      <vt:lpstr>Maryland Situation Update on  Coronavirus Disease (COVID-19) for BHA</vt:lpstr>
      <vt:lpstr>Call Agenda </vt:lpstr>
      <vt:lpstr>COVID-19 Global Situation Summary</vt:lpstr>
      <vt:lpstr>US: COVID-19 Case Rate per 100,000 in the last 7 days</vt:lpstr>
      <vt:lpstr>Number of Cases Reported in the USA, by Day</vt:lpstr>
      <vt:lpstr>Maryland: COVID-19 Cases </vt:lpstr>
      <vt:lpstr>PowerPoint Presentation</vt:lpstr>
      <vt:lpstr>PowerPoint Presentation</vt:lpstr>
      <vt:lpstr>Testing Volume and % Positivity</vt:lpstr>
      <vt:lpstr>PowerPoint Presentation</vt:lpstr>
      <vt:lpstr>Influenza, COVID, and Undiagnosed Respiratory Illness</vt:lpstr>
      <vt:lpstr>Symptomatic Individuals</vt:lpstr>
      <vt:lpstr>What happens if staff tests …</vt:lpstr>
      <vt:lpstr>What happens if residents test…</vt:lpstr>
      <vt:lpstr>What happens if residents test…</vt:lpstr>
      <vt:lpstr>Isolation and Cohorting Respiratory Illness</vt:lpstr>
      <vt:lpstr>PowerPoint Presentation</vt:lpstr>
      <vt:lpstr>What would you like to see addressed?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Maureen C. Regan -MDH-</dc:creator>
  <cp:lastModifiedBy>Rebecca Perlmutter</cp:lastModifiedBy>
  <cp:revision>630</cp:revision>
  <cp:lastPrinted>2020-02-04T16:27:31Z</cp:lastPrinted>
  <dcterms:created xsi:type="dcterms:W3CDTF">2018-02-09T13:05:01Z</dcterms:created>
  <dcterms:modified xsi:type="dcterms:W3CDTF">2020-10-16T13:38:20Z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0x0101006FA243C363007F4F827DB51D02034FC2</vt:lpwstr>
  </property>
  <property fmtid="{D5CDD505-2E9C-101B-9397-08002B2CF9AE}" pid="3" name="_dlc_DocIdItemGuid">
    <vt:lpwstr>48c4c8db-c5ea-4fd8-bc42-f29df80fd712</vt:lpwstr>
  </property>
</Properties>
</file>