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313" r:id="rId3"/>
    <p:sldId id="1264" r:id="rId4"/>
    <p:sldId id="1265" r:id="rId5"/>
    <p:sldId id="1259" r:id="rId6"/>
    <p:sldId id="1260" r:id="rId7"/>
    <p:sldId id="1280" r:id="rId8"/>
    <p:sldId id="1261" r:id="rId9"/>
    <p:sldId id="1268" r:id="rId10"/>
    <p:sldId id="1269" r:id="rId11"/>
    <p:sldId id="1270" r:id="rId12"/>
    <p:sldId id="1272" r:id="rId13"/>
    <p:sldId id="1271" r:id="rId14"/>
    <p:sldId id="1273" r:id="rId15"/>
    <p:sldId id="1262" r:id="rId16"/>
    <p:sldId id="1289" r:id="rId17"/>
    <p:sldId id="1274" r:id="rId18"/>
    <p:sldId id="1297" r:id="rId19"/>
    <p:sldId id="1290" r:id="rId20"/>
    <p:sldId id="1291" r:id="rId21"/>
    <p:sldId id="1292" r:id="rId22"/>
    <p:sldId id="1293" r:id="rId23"/>
    <p:sldId id="1294" r:id="rId24"/>
    <p:sldId id="1295" r:id="rId25"/>
    <p:sldId id="1296" r:id="rId26"/>
    <p:sldId id="1233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Perlmutter" initials="RP" lastIdx="2" clrIdx="0">
    <p:extLst>
      <p:ext uri="{19B8F6BF-5375-455C-9EA6-DF929625EA0E}">
        <p15:presenceInfo xmlns:p15="http://schemas.microsoft.com/office/powerpoint/2012/main" userId="S-1-5-21-3319432526-1753839183-2002525808-78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810"/>
    <a:srgbClr val="F94DE0"/>
    <a:srgbClr val="C40E3E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68" autoAdjust="0"/>
    <p:restoredTop sz="87350" autoAdjust="0"/>
  </p:normalViewPr>
  <p:slideViewPr>
    <p:cSldViewPr snapToGrid="0" snapToObjects="1">
      <p:cViewPr varScale="1">
        <p:scale>
          <a:sx n="59" d="100"/>
          <a:sy n="59" d="100"/>
        </p:scale>
        <p:origin x="17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80779F-2152-C84C-A2C2-FD36C5CC5AAE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68579C-EAC7-0B4D-AE5F-5E3A5B26F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0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1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63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60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9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139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42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13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61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52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896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021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771F8B-A6AA-4C49-A351-1C54F3623C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r="1406"/>
          <a:stretch/>
        </p:blipFill>
        <p:spPr>
          <a:xfrm>
            <a:off x="0" y="-314075"/>
            <a:ext cx="12192000" cy="74861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960F7A-981E-2849-A4A6-FFB20B3D6491}"/>
              </a:ext>
            </a:extLst>
          </p:cNvPr>
          <p:cNvSpPr/>
          <p:nvPr userDrawn="1"/>
        </p:nvSpPr>
        <p:spPr>
          <a:xfrm>
            <a:off x="0" y="1705295"/>
            <a:ext cx="12192000" cy="426883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FB37E-432E-7A4F-B863-4B75CE2DB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61"/>
          <a:stretch/>
        </p:blipFill>
        <p:spPr>
          <a:xfrm>
            <a:off x="-610" y="1701110"/>
            <a:ext cx="12191998" cy="10542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69780-856D-8549-AC32-E37E32DB0D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1"/>
          <a:stretch/>
        </p:blipFill>
        <p:spPr>
          <a:xfrm>
            <a:off x="-612" y="5953810"/>
            <a:ext cx="12192000" cy="609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033F58-E2FE-0347-BD76-12FAE70FF602}"/>
              </a:ext>
            </a:extLst>
          </p:cNvPr>
          <p:cNvSpPr/>
          <p:nvPr userDrawn="1"/>
        </p:nvSpPr>
        <p:spPr>
          <a:xfrm>
            <a:off x="-612" y="1806530"/>
            <a:ext cx="12192612" cy="414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C1CAE-181F-AE45-82F8-A14FDE7962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94" y="2645487"/>
            <a:ext cx="9144000" cy="133856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B1C7E-8E53-164B-8983-F17A52825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10379"/>
            <a:ext cx="9144000" cy="38762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name, title, office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8BAC13-88FE-C64F-96CA-64033FB21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777462"/>
            <a:ext cx="9144000" cy="36671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40E3E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337298-74C7-D143-9804-A644D0613C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76" y="266296"/>
            <a:ext cx="1636624" cy="13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5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AD7A-692D-214C-B1E6-40FF2519F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19F98-A45F-E94A-B7CD-C1136BEA9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C9E59-65FE-C340-86D6-CB887586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4878ACEC-C273-FC42-8FF0-6A137603AC86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54028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64AD5-665A-C744-89D9-40F741E5C75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136C4-AA83-DE43-BE00-E228E3F2B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193CF-F9DC-B44A-A876-F2CFF654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784700B9-E3D3-064D-B1E6-41202D9F58D4}"/>
              </a:ext>
            </a:extLst>
          </p:cNvPr>
          <p:cNvCxnSpPr>
            <a:cxnSpLocks/>
          </p:cNvCxnSpPr>
          <p:nvPr userDrawn="1"/>
        </p:nvCxnSpPr>
        <p:spPr>
          <a:xfrm>
            <a:off x="9263518" y="365125"/>
            <a:ext cx="0" cy="5246535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647689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789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F195-B40D-0E4C-B1D2-11C6A5EE0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349"/>
            <a:ext cx="10515600" cy="99494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71D74-B903-E740-B842-E2BB1355D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8" y="1825625"/>
            <a:ext cx="10071652" cy="4351338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B431-9F66-664E-9CD0-ED4F8EA2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186" y="6253165"/>
            <a:ext cx="543338" cy="365125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4DEA67-6A4F-9649-A24B-C40F247C0A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4583" y="362022"/>
            <a:ext cx="10469217" cy="343659"/>
          </a:xfrm>
        </p:spPr>
        <p:txBody>
          <a:bodyPr>
            <a:noAutofit/>
          </a:bodyPr>
          <a:lstStyle>
            <a:lvl1pPr marL="0" indent="0">
              <a:buNone/>
              <a:defRPr sz="22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C09A3890-68F3-4E4F-B626-7285D1AA940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65534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2F32DB1-E964-D44B-9D97-3CEFD7EBC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4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Intro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A0465EC-8468-8947-A27C-8FA981D39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5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94E87B3F-A490-CE4B-89E0-18FC29BB5205}"/>
              </a:ext>
            </a:extLst>
          </p:cNvPr>
          <p:cNvCxnSpPr>
            <a:cxnSpLocks/>
          </p:cNvCxnSpPr>
          <p:nvPr userDrawn="1"/>
        </p:nvCxnSpPr>
        <p:spPr>
          <a:xfrm>
            <a:off x="1610139" y="4225063"/>
            <a:ext cx="10581861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79640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2FD7-958A-0C45-B087-7DDC509F8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793A9-78D0-DB44-9842-DF34C4F56F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850A2-0FAF-1F4F-9CFE-2458DCD4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973325D0-1E67-7343-83E5-FA2188290DAA}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463"/>
            <a:ext cx="113601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88751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AF1C-2FEF-6242-ABE9-7D70C8595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26BE8-82C8-4142-AE0F-CE6E9BD0A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758" y="1825625"/>
            <a:ext cx="483704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5BAE-18FF-7744-943F-AF451994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D9767-8F21-2644-BB12-1DA08EE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83DE70EB-F425-BB4F-89B5-AA119946A7DC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69545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95656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DC57-EA5D-8A44-945E-B158D952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C1A9C-F576-4A47-A383-5DE1DD2F6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3EC18-C9B1-7F4B-BFEA-54F523EF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A4D5A-5DB2-484D-88C8-A024BBC26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C890A-252B-B348-84D8-D857DB0A8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C7B4F-6D0B-904C-9885-7CB0869B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hape 99">
            <a:extLst>
              <a:ext uri="{FF2B5EF4-FFF2-40B4-BE49-F238E27FC236}">
                <a16:creationId xmlns:a16="http://schemas.microsoft.com/office/drawing/2014/main" id="{66AD6D74-344E-A54C-9A0C-D9987DFF375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47946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2EC0-F0AE-9445-A41E-5C87D776F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3625D-A756-7F49-AB3B-3B19F7CA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hape 99">
            <a:extLst>
              <a:ext uri="{FF2B5EF4-FFF2-40B4-BE49-F238E27FC236}">
                <a16:creationId xmlns:a16="http://schemas.microsoft.com/office/drawing/2014/main" id="{D1908872-F504-B444-82AE-1560204653B7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906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62F8-D10B-E844-A683-3AF7FD77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C8119-9F97-154F-8D0D-877CCDE6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595C8-2E13-E74D-B6BC-3FE67DB6A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8E6BD-2C0D-0948-8CA6-F12956A0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D27140A5-E15E-BD46-8584-067F29D9D83D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89433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E29B-A727-0242-95D3-50DD382BC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02107-0DCE-174F-BD90-B7DDBC0C3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27ABF-7140-B846-BA0A-AD8307DE4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C0212-3F5D-924C-8A51-77A9A144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E4F1C8B1-B262-B54D-A9C0-F0135C46D574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19030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54C78-7612-7841-8168-3168267A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BDA34-773B-E24F-9795-67AB0AAA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E610F-F9D8-EA47-B076-18F52BB0C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8810" y="6231917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3610A-5E58-E749-8E27-85C5693283B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170" y="5846548"/>
            <a:ext cx="2391950" cy="69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maryland.gov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oronavirus.maryland.gov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maryland.gov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.cdc.gov/covid-data-tracker/#vaccination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coronavirus.maryland.gov/#Vaccin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coronavirus.maryland.gov/#Vaccin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.cdc.gov/covid-data-tracker/#variant-proportions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vidlink.maryland.gov/content/vaccine/govax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news.com/2021/10/12/a-primer-on-what-we-know-about-mixing-and-matching-covid-vaccines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19.who.in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19.who.in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ases-updates/cases-in-u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ovid.cdc.gov/covid-data-tracker/#trends_dailytrendscas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.cdc.gov/covid-data-tracker/#county-view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.maryland.gov/coronaviru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maryland.go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75A1-2517-744F-9A8B-57E30E174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9347"/>
            <a:ext cx="9144000" cy="1629551"/>
          </a:xfrm>
        </p:spPr>
        <p:txBody>
          <a:bodyPr>
            <a:normAutofit fontScale="90000"/>
          </a:bodyPr>
          <a:lstStyle/>
          <a:p>
            <a:r>
              <a:rPr lang="en-US" dirty="0"/>
              <a:t>Maryland Situation Update on </a:t>
            </a:r>
            <a:br>
              <a:rPr lang="en-US" dirty="0"/>
            </a:br>
            <a:r>
              <a:rPr lang="en-US" dirty="0"/>
              <a:t>Coronavirus Disease (COVID-19)</a:t>
            </a:r>
            <a:br>
              <a:rPr lang="en-US" dirty="0"/>
            </a:br>
            <a:r>
              <a:rPr lang="en-US" dirty="0"/>
              <a:t>for BHA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DE056D8-945A-4B48-A18A-58091677B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9722"/>
            <a:ext cx="9144000" cy="1169437"/>
          </a:xfrm>
        </p:spPr>
        <p:txBody>
          <a:bodyPr>
            <a:normAutofit/>
          </a:bodyPr>
          <a:lstStyle/>
          <a:p>
            <a:pPr lvl="0"/>
            <a:r>
              <a:rPr lang="en-US" sz="2100" dirty="0"/>
              <a:t>Maryland Department of Health</a:t>
            </a:r>
          </a:p>
          <a:p>
            <a:pPr lvl="0"/>
            <a:r>
              <a:rPr lang="en-US" sz="2100" dirty="0"/>
              <a:t>Infectious Disease Epidemiology and Outbreak Response Bureau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A006E-C594-466C-BCBE-4496AED2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04010" y="4899990"/>
            <a:ext cx="9144000" cy="3667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October 15, 2021</a:t>
            </a:r>
          </a:p>
        </p:txBody>
      </p:sp>
    </p:spTree>
    <p:extLst>
      <p:ext uri="{BB962C8B-B14F-4D97-AF65-F5344CB8AC3E}">
        <p14:creationId xmlns:p14="http://schemas.microsoft.com/office/powerpoint/2010/main" val="396414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1013-C25B-4B88-82FD-46D4F267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Maryland: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A36DF-0936-44C4-A227-E151DF84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6DAE23-609F-4C1B-9BD4-55258CEB15B7}"/>
              </a:ext>
            </a:extLst>
          </p:cNvPr>
          <p:cNvSpPr txBox="1">
            <a:spLocks/>
          </p:cNvSpPr>
          <p:nvPr/>
        </p:nvSpPr>
        <p:spPr>
          <a:xfrm>
            <a:off x="1193413" y="6575832"/>
            <a:ext cx="5503048" cy="2821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https://coronavirus.maryland.gov/</a:t>
            </a:r>
            <a:r>
              <a:rPr lang="en-US" sz="1400" dirty="0"/>
              <a:t>, accessed 10/15/21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E6831E-6D0C-4A67-A2ED-8DAEB1D95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56" y="1413066"/>
            <a:ext cx="8566343" cy="502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43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Maryland: COVID-19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6DAE23-609F-4C1B-9BD4-55258CEB15B7}"/>
              </a:ext>
            </a:extLst>
          </p:cNvPr>
          <p:cNvSpPr txBox="1">
            <a:spLocks/>
          </p:cNvSpPr>
          <p:nvPr/>
        </p:nvSpPr>
        <p:spPr>
          <a:xfrm>
            <a:off x="1216542" y="6328974"/>
            <a:ext cx="5594488" cy="498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2"/>
              </a:rPr>
              <a:t>https://coronavirus.maryland.gov/</a:t>
            </a:r>
            <a:r>
              <a:rPr lang="en-US" sz="1400" dirty="0"/>
              <a:t>, accessed 10/15/21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334407-E6F8-41CF-8F17-5C1578444533}"/>
              </a:ext>
            </a:extLst>
          </p:cNvPr>
          <p:cNvSpPr txBox="1"/>
          <p:nvPr/>
        </p:nvSpPr>
        <p:spPr>
          <a:xfrm>
            <a:off x="10406742" y="3215183"/>
            <a:ext cx="164374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10/15/21:</a:t>
            </a:r>
            <a:r>
              <a:rPr lang="en-US" dirty="0">
                <a:solidFill>
                  <a:srgbClr val="D1F810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16.8 </a:t>
            </a:r>
            <a:r>
              <a:rPr lang="en-US" dirty="0"/>
              <a:t>per 100k</a:t>
            </a:r>
          </a:p>
          <a:p>
            <a:endParaRPr lang="en-US" dirty="0"/>
          </a:p>
          <a:p>
            <a:r>
              <a:rPr lang="en-US" dirty="0"/>
              <a:t>Low:  6/24/21 at</a:t>
            </a:r>
            <a:r>
              <a:rPr lang="en-US" dirty="0">
                <a:solidFill>
                  <a:srgbClr val="00B050"/>
                </a:solidFill>
              </a:rPr>
              <a:t> 0.90 </a:t>
            </a:r>
            <a:r>
              <a:rPr lang="en-US" dirty="0"/>
              <a:t>per 100K</a:t>
            </a:r>
          </a:p>
          <a:p>
            <a:endParaRPr lang="en-US" dirty="0"/>
          </a:p>
          <a:p>
            <a:r>
              <a:rPr lang="en-US" sz="1600" dirty="0"/>
              <a:t>High: 1/12/21 at </a:t>
            </a:r>
            <a:r>
              <a:rPr lang="en-US" sz="1600" b="1" dirty="0">
                <a:solidFill>
                  <a:srgbClr val="FF0000"/>
                </a:solidFill>
              </a:rPr>
              <a:t>53.39</a:t>
            </a:r>
            <a:r>
              <a:rPr lang="en-US" sz="1600" dirty="0"/>
              <a:t> per 100k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34396C-3C28-4F60-8FCC-D21CD4AF0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86" y="1490867"/>
            <a:ext cx="7216774" cy="424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09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1013-C25B-4B88-82FD-46D4F267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Maryland: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A36DF-0936-44C4-A227-E151DF84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6DAE23-609F-4C1B-9BD4-55258CEB15B7}"/>
              </a:ext>
            </a:extLst>
          </p:cNvPr>
          <p:cNvSpPr txBox="1">
            <a:spLocks/>
          </p:cNvSpPr>
          <p:nvPr/>
        </p:nvSpPr>
        <p:spPr>
          <a:xfrm>
            <a:off x="1208325" y="6329365"/>
            <a:ext cx="5785982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https://coronavirus.maryland.gov/</a:t>
            </a:r>
            <a:r>
              <a:rPr lang="en-US" sz="1400" dirty="0"/>
              <a:t>, accessed 10/15/21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43F43D-9A5A-43E8-B26D-B553815A2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122" y="1418346"/>
            <a:ext cx="8408878" cy="451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56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1013-C25B-4B88-82FD-46D4F267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Maryland: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A36DF-0936-44C4-A227-E151DF84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6DAE23-609F-4C1B-9BD4-55258CEB15B7}"/>
              </a:ext>
            </a:extLst>
          </p:cNvPr>
          <p:cNvSpPr txBox="1">
            <a:spLocks/>
          </p:cNvSpPr>
          <p:nvPr/>
        </p:nvSpPr>
        <p:spPr>
          <a:xfrm>
            <a:off x="1544595" y="6369279"/>
            <a:ext cx="5594488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https://coronavirus.maryland.gov/</a:t>
            </a:r>
            <a:r>
              <a:rPr lang="en-US" sz="1400" dirty="0"/>
              <a:t>, accessed  10/15/21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4D4CE2-2C47-4071-97F4-F875456F2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094" y="1591298"/>
            <a:ext cx="7917135" cy="466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74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1013-C25B-4B88-82FD-46D4F267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US: COVID-19 Vaccinations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A36DF-0936-44C4-A227-E151DF84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6DAE23-609F-4C1B-9BD4-55258CEB15B7}"/>
              </a:ext>
            </a:extLst>
          </p:cNvPr>
          <p:cNvSpPr txBox="1">
            <a:spLocks/>
          </p:cNvSpPr>
          <p:nvPr/>
        </p:nvSpPr>
        <p:spPr>
          <a:xfrm>
            <a:off x="1080524" y="6498203"/>
            <a:ext cx="6694716" cy="255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https://covid.cdc.gov/covid-data-tracker/#vaccinations</a:t>
            </a:r>
            <a:r>
              <a:rPr lang="en-US" sz="1400" dirty="0"/>
              <a:t> accessed 10/15/21</a:t>
            </a: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63CED6-3A4C-44CE-876E-C9EE19B7F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10" y="1704693"/>
            <a:ext cx="6694715" cy="4227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152ADF-BFE5-45B5-BEB5-B7389B0628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625" y="1643728"/>
            <a:ext cx="4266675" cy="436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76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1CDEB-3EAF-4C88-978F-9566F258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 Vaccine Dashboard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48631-154D-4C8C-A6FA-2CFD86BA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344B1-BB34-4095-9050-7C8C6AE4F3AE}"/>
              </a:ext>
            </a:extLst>
          </p:cNvPr>
          <p:cNvSpPr txBox="1"/>
          <p:nvPr/>
        </p:nvSpPr>
        <p:spPr>
          <a:xfrm>
            <a:off x="1160837" y="6343433"/>
            <a:ext cx="7172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https://coronavirus.maryland.gov/#Vaccine</a:t>
            </a:r>
            <a:r>
              <a:rPr lang="en-US" dirty="0"/>
              <a:t> accessed 10/15/2021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F16E99-D07C-4C00-8118-939E6BC56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86" y="1591298"/>
            <a:ext cx="10816614" cy="386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61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34572-037A-4F47-B9FE-8A4BE9B8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Percent of age groups with at least one dose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B1EE6-4AC5-44CC-90CB-F617A30B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D520DE-84E4-4F85-85AA-EE2AC83C90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93A1A0-D542-45D4-ABE6-77E6BE0A9642}"/>
              </a:ext>
            </a:extLst>
          </p:cNvPr>
          <p:cNvSpPr txBox="1"/>
          <p:nvPr/>
        </p:nvSpPr>
        <p:spPr>
          <a:xfrm>
            <a:off x="1694688" y="6311312"/>
            <a:ext cx="530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https://coronavirus.maryland.gov/#Vaccine</a:t>
            </a:r>
            <a:r>
              <a:rPr lang="en-US" dirty="0"/>
              <a:t> 10/1/2021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5E5563-CC7F-49E2-B1E0-8D0E7F8ED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86" y="1956423"/>
            <a:ext cx="11540503" cy="3776250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245B274-0527-4757-8F42-BCF7AA586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813248" y="3190278"/>
            <a:ext cx="2019366" cy="1618699"/>
          </a:xfrm>
        </p:spPr>
      </p:pic>
    </p:spTree>
    <p:extLst>
      <p:ext uri="{BB962C8B-B14F-4D97-AF65-F5344CB8AC3E}">
        <p14:creationId xmlns:p14="http://schemas.microsoft.com/office/powerpoint/2010/main" val="4025216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40675" y="5900161"/>
            <a:ext cx="2332936" cy="64084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6939" y="675589"/>
            <a:ext cx="39763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alibri"/>
                <a:cs typeface="Calibri"/>
              </a:rPr>
              <a:t>US: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Delta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40" dirty="0">
                <a:latin typeface="Calibri"/>
                <a:cs typeface="Calibri"/>
              </a:rPr>
              <a:t>Variant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8961119" y="542976"/>
            <a:ext cx="2768727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https://covid.cdc.gov/covid-data-tracker/#variant-proportions </a:t>
            </a:r>
            <a:r>
              <a:rPr sz="1800" spc="-39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Accessed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 10/15</a:t>
            </a:r>
            <a:r>
              <a:rPr sz="1800" dirty="0">
                <a:latin typeface="Calibri"/>
                <a:cs typeface="Calibri"/>
              </a:rPr>
              <a:t>/21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58172" y="2971804"/>
            <a:ext cx="2933828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r>
              <a:rPr lang="en-US" sz="1750" dirty="0">
                <a:latin typeface="Calibri"/>
                <a:cs typeface="Calibri"/>
              </a:rPr>
              <a:t>Delta 99.9%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F77BDB-0076-4C5E-984B-15BE86313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54" y="1328050"/>
            <a:ext cx="8351646" cy="561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65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3D012-8485-4A90-9931-34A69A481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Happy First Day of Flu Season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6CB5A-08E8-4C1F-9C66-8DD7FFCA7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BE1A0-0001-4543-98ED-660FC4359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7F19AD-019D-4142-A30A-4F0F7EF5A4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302596-C6AB-413D-BEFB-2CED2A20E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91298"/>
            <a:ext cx="11210314" cy="427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88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National and State Trends in Anxiety and Depression Severity Scores Among Adults During the COVID-19 Pandemic —USA, 2020–2021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Recent studies indicate an increase in the percentage of adults who reported clinically relevant symptoms of anxiety and depression during the COVID-19 pandemic</a:t>
            </a:r>
          </a:p>
          <a:p>
            <a:r>
              <a:rPr lang="en-US" dirty="0"/>
              <a:t>Nationally, the average anxiety severity score increased 13% from August 19–31, 2020, to December 9–21, 2020 (average percent change [APC] per survey wave = 1.5%) and then decreased 26.8% from December 9–21, 2020, to May 26–June 7, 2021 (APC = –3.1%)</a:t>
            </a:r>
          </a:p>
          <a:p>
            <a:r>
              <a:rPr lang="en-US" dirty="0"/>
              <a:t>The average depression severity score increased 14.8% from August 19–31, 2020, to December 9–21, 2020 (APC = 1.7%) and then decreased 24.8% from December 9–21, 2020, to May 26–June 7, 2021 (APC = –2.8%)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80524" y="6253165"/>
            <a:ext cx="8044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https://www.cdc.gov/mmwr/volumes/70/wr/mm7040e3.htm?s_cid=mm7040e3_w</a:t>
            </a:r>
          </a:p>
        </p:txBody>
      </p:sp>
    </p:spTree>
    <p:extLst>
      <p:ext uri="{BB962C8B-B14F-4D97-AF65-F5344CB8AC3E}">
        <p14:creationId xmlns:p14="http://schemas.microsoft.com/office/powerpoint/2010/main" val="43582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Agenda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23F0F17-B5DA-004F-8EFE-172BCD60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49" y="1910227"/>
            <a:ext cx="6063198" cy="4351338"/>
          </a:xfrm>
        </p:spPr>
        <p:txBody>
          <a:bodyPr>
            <a:normAutofit/>
          </a:bodyPr>
          <a:lstStyle/>
          <a:p>
            <a:r>
              <a:rPr lang="en-US" dirty="0"/>
              <a:t>Epi summary</a:t>
            </a:r>
          </a:p>
          <a:p>
            <a:r>
              <a:rPr lang="en-US" dirty="0"/>
              <a:t>Trends in Anxiety and Depression</a:t>
            </a:r>
          </a:p>
          <a:p>
            <a:r>
              <a:rPr lang="en-US" dirty="0"/>
              <a:t>COVID-19 Booster updates</a:t>
            </a:r>
          </a:p>
          <a:p>
            <a:r>
              <a:rPr lang="en-US" dirty="0"/>
              <a:t>Q and A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52C39F-CDBC-4FB6-98AF-A00F106C2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601" y="2666576"/>
            <a:ext cx="5581650" cy="2047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F7509F-05A4-4891-A18D-BA81AB02A88D}"/>
              </a:ext>
            </a:extLst>
          </p:cNvPr>
          <p:cNvSpPr txBox="1"/>
          <p:nvPr/>
        </p:nvSpPr>
        <p:spPr>
          <a:xfrm>
            <a:off x="6766784" y="2343410"/>
            <a:ext cx="6103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https://covidlink.maryland.gov/content/vaccine/govax/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12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8" y="1197183"/>
            <a:ext cx="11448708" cy="493904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13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6847" y="514630"/>
            <a:ext cx="7225561" cy="634337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16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D9C08-A130-4C1C-9267-DEFA9540F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Moderna Booster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68303-3339-4E8E-9BB8-73178A09C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591298"/>
            <a:ext cx="11061700" cy="4585665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1C1C1C"/>
                </a:solidFill>
                <a:effectLst/>
                <a:latin typeface="Baskerville-eText"/>
              </a:rPr>
              <a:t>Vaccines and Related Biological Products Advisory Committee voted 19-to-0 that the Moderna booster should be authorized for these groups at least six months after receiving their second dose. </a:t>
            </a:r>
          </a:p>
          <a:p>
            <a:r>
              <a:rPr lang="en-US" b="0" i="0" dirty="0">
                <a:solidFill>
                  <a:srgbClr val="1C1C1C"/>
                </a:solidFill>
                <a:effectLst/>
                <a:latin typeface="Baskerville-eText"/>
              </a:rPr>
              <a:t>The panel also discussed at what point boosters should be recommended to all adults over 18, saying that at this point it is far too soon to consider the matter.</a:t>
            </a:r>
          </a:p>
          <a:p>
            <a:r>
              <a:rPr lang="en-US" b="0" i="0" dirty="0">
                <a:solidFill>
                  <a:srgbClr val="1C1C1C"/>
                </a:solidFill>
                <a:effectLst/>
                <a:latin typeface="Baskerville-eText"/>
              </a:rPr>
              <a:t> Moderna booster consists of a 50-microgram dose, half the normal dose of the shot.</a:t>
            </a:r>
          </a:p>
          <a:p>
            <a:r>
              <a:rPr lang="en-US" b="0" i="0" dirty="0">
                <a:solidFill>
                  <a:srgbClr val="1C1C1C"/>
                </a:solidFill>
                <a:effectLst/>
                <a:latin typeface="Baskerville-eText"/>
              </a:rPr>
              <a:t>The FDA is not bound by the votes of its advisory committees, which it convenes to ask for guidance, but it generally follows their advice. 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C48E7-0BBA-48FC-B6A9-BC59C5BED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DAFD5B-02A2-4A67-AB49-FE59241C6B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9EB104-7977-455D-88B2-7E763F0A6603}"/>
              </a:ext>
            </a:extLst>
          </p:cNvPr>
          <p:cNvSpPr txBox="1"/>
          <p:nvPr/>
        </p:nvSpPr>
        <p:spPr>
          <a:xfrm>
            <a:off x="292100" y="6112561"/>
            <a:ext cx="8885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https://www.statnews.com/2021/10/14/fda-advisory-panel-unanimously-endorses-modernas-covid-vaccine-booster-for-some-groups/</a:t>
            </a:r>
          </a:p>
        </p:txBody>
      </p:sp>
    </p:spTree>
    <p:extLst>
      <p:ext uri="{BB962C8B-B14F-4D97-AF65-F5344CB8AC3E}">
        <p14:creationId xmlns:p14="http://schemas.microsoft.com/office/powerpoint/2010/main" val="1852727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2095E-29AC-43E6-8FBA-71DA21E2A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Johnson &amp; Johnson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F33F3-4B2E-4B1D-925F-1495C1A24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C1C1C"/>
                </a:solidFill>
                <a:effectLst/>
                <a:latin typeface="Baskerville-eText"/>
              </a:rPr>
              <a:t>On Friday, the FDA advisory committee will meet to discuss data regarding giving a booster shot to all people who have received the Johnson &amp; Johnson Covid vaccine, as well as a study that suggests it might be possible, or even advantageous, to </a:t>
            </a:r>
            <a:r>
              <a:rPr lang="en-US" b="0" i="0" dirty="0">
                <a:solidFill>
                  <a:srgbClr val="1FADB6"/>
                </a:solidFill>
                <a:effectLst/>
                <a:latin typeface="Baskerville-eText"/>
                <a:hlinkClick r:id="rId2"/>
              </a:rPr>
              <a:t>mix and match boosters</a:t>
            </a:r>
            <a:r>
              <a:rPr lang="en-US" b="0" i="0" dirty="0">
                <a:solidFill>
                  <a:srgbClr val="1C1C1C"/>
                </a:solidFill>
                <a:effectLst/>
                <a:latin typeface="Baskerville-eText"/>
              </a:rPr>
              <a:t> of different vaccines.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D2929-9522-452B-9188-00F2B9CC2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9E38A8-3864-4C9E-B885-7E481ECEFA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A56B7-BCA7-46E5-9539-8694C16DA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Heterologous SARS-CoV-2 Booster Vaccination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DF080-9C29-4A7E-88A1-4BEC1444A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Preliminary report on Mix and Match booster doses</a:t>
            </a:r>
          </a:p>
          <a:p>
            <a:r>
              <a:rPr lang="en-US" dirty="0"/>
              <a:t>Homologous boosts provided a wide range of immunogenicity responses, with heterologous boosts providing comparable or higher titers.</a:t>
            </a:r>
          </a:p>
          <a:p>
            <a:r>
              <a:rPr lang="en-US" dirty="0"/>
              <a:t>Reactogenicity and adverse events were similar across booster groups.</a:t>
            </a:r>
          </a:p>
          <a:p>
            <a:r>
              <a:rPr lang="en-US" dirty="0"/>
              <a:t>These data suggest that if a vaccine is approved or authorized as a booster, an immune response will be generated regardless of the primary Covid-19 vaccination regimen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C7208-8795-44A1-831B-1C63D3A7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DC43FA-B3D9-4BD0-AD9D-7ACF7DC5E0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7DB32D-2835-4389-861E-B161B820043F}"/>
              </a:ext>
            </a:extLst>
          </p:cNvPr>
          <p:cNvSpPr txBox="1"/>
          <p:nvPr/>
        </p:nvSpPr>
        <p:spPr>
          <a:xfrm>
            <a:off x="1282148" y="6426200"/>
            <a:ext cx="7299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https://www.medrxiv.org/content/10.1101/2021.10.10.21264827v1.full.pdf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329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AF364-1C37-407A-9ADC-64AE94E18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27670-2F9B-4629-B368-5DB85BFAF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4FA426-30B5-4FF4-A249-2C2089DD4C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D672FF-CD5D-4E83-8A07-4F1A6A74F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24" y="177970"/>
            <a:ext cx="9064014" cy="65020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405C04-4832-4D41-8E98-DEF4B34DC01D}"/>
              </a:ext>
            </a:extLst>
          </p:cNvPr>
          <p:cNvSpPr txBox="1"/>
          <p:nvPr/>
        </p:nvSpPr>
        <p:spPr>
          <a:xfrm>
            <a:off x="10237304" y="4324459"/>
            <a:ext cx="1396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https://www.medrxiv.org/content/10.1101/2021.10.10.21264827v1.full.pdf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A80A3B-FBF5-468F-8BDF-581F00E35694}"/>
              </a:ext>
            </a:extLst>
          </p:cNvPr>
          <p:cNvSpPr txBox="1"/>
          <p:nvPr/>
        </p:nvSpPr>
        <p:spPr>
          <a:xfrm>
            <a:off x="9512300" y="1776229"/>
            <a:ext cx="284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2 | Binding Antibody and Neutralizing Antibody Titers</a:t>
            </a:r>
          </a:p>
        </p:txBody>
      </p:sp>
    </p:spTree>
    <p:extLst>
      <p:ext uri="{BB962C8B-B14F-4D97-AF65-F5344CB8AC3E}">
        <p14:creationId xmlns:p14="http://schemas.microsoft.com/office/powerpoint/2010/main" val="1115751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B93DF4-326D-4D1E-B8A6-B01B54133E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3B67B-A236-4141-A57E-5B7295C398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5983" y="4255260"/>
            <a:ext cx="9562838" cy="1867244"/>
          </a:xfrm>
        </p:spPr>
        <p:txBody>
          <a:bodyPr/>
          <a:lstStyle/>
          <a:p>
            <a:r>
              <a:rPr lang="en-US" dirty="0"/>
              <a:t>mdh.ipcovid@maryland.gov</a:t>
            </a:r>
          </a:p>
        </p:txBody>
      </p:sp>
    </p:spTree>
    <p:extLst>
      <p:ext uri="{BB962C8B-B14F-4D97-AF65-F5344CB8AC3E}">
        <p14:creationId xmlns:p14="http://schemas.microsoft.com/office/powerpoint/2010/main" val="1432847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9B062-A3BF-472A-907F-C161587E7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746" y="329979"/>
            <a:ext cx="8515350" cy="1325563"/>
          </a:xfrm>
        </p:spPr>
        <p:txBody>
          <a:bodyPr/>
          <a:lstStyle/>
          <a:p>
            <a:r>
              <a:rPr lang="en-US" dirty="0"/>
              <a:t>Worldwide: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8A5EA-AD8B-49B9-9CDE-6B86B685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4E5693C-1BE4-469C-8524-15D12714AADB}"/>
              </a:ext>
            </a:extLst>
          </p:cNvPr>
          <p:cNvSpPr txBox="1">
            <a:spLocks/>
          </p:cNvSpPr>
          <p:nvPr/>
        </p:nvSpPr>
        <p:spPr>
          <a:xfrm>
            <a:off x="5308301" y="6552942"/>
            <a:ext cx="6346513" cy="305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https://covid19.who.int/ </a:t>
            </a:r>
            <a:r>
              <a:rPr lang="en-US" sz="1200" dirty="0"/>
              <a:t>accessed 10/15/21</a:t>
            </a:r>
            <a:endParaRPr lang="en-US" sz="1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7BDAD7-A33A-440B-9B08-715F01B4A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80942"/>
            <a:ext cx="11849870" cy="346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2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9B062-A3BF-472A-907F-C161587E7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746" y="329979"/>
            <a:ext cx="8515350" cy="1325563"/>
          </a:xfrm>
        </p:spPr>
        <p:txBody>
          <a:bodyPr/>
          <a:lstStyle/>
          <a:p>
            <a:r>
              <a:rPr lang="en-US" dirty="0"/>
              <a:t>Worldwide: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8A5EA-AD8B-49B9-9CDE-6B86B685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4E5693C-1BE4-469C-8524-15D12714AADB}"/>
              </a:ext>
            </a:extLst>
          </p:cNvPr>
          <p:cNvSpPr txBox="1">
            <a:spLocks/>
          </p:cNvSpPr>
          <p:nvPr/>
        </p:nvSpPr>
        <p:spPr>
          <a:xfrm>
            <a:off x="7768380" y="1126692"/>
            <a:ext cx="6169351" cy="2552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https://covid19.who.int/ </a:t>
            </a:r>
            <a:r>
              <a:rPr lang="en-US" sz="1200" dirty="0"/>
              <a:t>accessed 10/15/21</a:t>
            </a:r>
            <a:endParaRPr lang="en-US" sz="1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94CAA1-5CE5-4BB0-9339-A3B08D926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70" y="1655542"/>
            <a:ext cx="10596030" cy="493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5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 Case Counts and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2CC44-1754-455F-BF7A-CA6C9D23B48E}"/>
              </a:ext>
            </a:extLst>
          </p:cNvPr>
          <p:cNvSpPr txBox="1"/>
          <p:nvPr/>
        </p:nvSpPr>
        <p:spPr>
          <a:xfrm>
            <a:off x="1080524" y="5644065"/>
            <a:ext cx="7491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https://www.cdc.gov/coronavirus/2019-ncov/cases-updates/cases-in-us.html</a:t>
            </a:r>
            <a:r>
              <a:rPr lang="en-US" dirty="0"/>
              <a:t>   10/15/2021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EE4C77-D30E-4D33-A8C4-AAD5552E5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72" y="1591298"/>
            <a:ext cx="11145584" cy="29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40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C6B0-9A80-4C83-941D-5B77B6AA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Number of Cases Reported in the USA, by 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1E453-9CF9-4B89-8372-DB316062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3437A-33CC-44BE-B224-7E0EA214BB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7C1C61-CE6D-4645-A607-3D921C54ABB5}"/>
              </a:ext>
            </a:extLst>
          </p:cNvPr>
          <p:cNvSpPr txBox="1"/>
          <p:nvPr/>
        </p:nvSpPr>
        <p:spPr>
          <a:xfrm>
            <a:off x="1792" y="6464684"/>
            <a:ext cx="10939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https://covid.cdc.gov/covid-data-tracker/#trends_dailytrendscases</a:t>
            </a:r>
            <a:r>
              <a:rPr lang="en-US" dirty="0"/>
              <a:t> Updated 10/15/2021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475962-214D-401B-8762-6B9522091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2ED9D7-5692-4CCC-9379-B937504B4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86" y="1534046"/>
            <a:ext cx="9724414" cy="500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27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994B2-7314-401E-94CC-CCF74A214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Transmission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EC969-1870-4D79-AA5D-55EA78D9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995CF1-4E55-49AC-A504-92FE94DE64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3895" y="573221"/>
            <a:ext cx="10469217" cy="343659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88E0ED-0087-4737-9F86-AA7A94B1D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393" y="6116685"/>
            <a:ext cx="5621207" cy="6380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DD1F06-12ED-4F97-90E0-EDB201200109}"/>
              </a:ext>
            </a:extLst>
          </p:cNvPr>
          <p:cNvSpPr txBox="1"/>
          <p:nvPr/>
        </p:nvSpPr>
        <p:spPr>
          <a:xfrm>
            <a:off x="8818880" y="1801685"/>
            <a:ext cx="284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https://covid.cdc.gov/covid-data-tracker/#county-view</a:t>
            </a:r>
            <a:r>
              <a:rPr lang="en-US" dirty="0"/>
              <a:t> 10/15/2021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C0CEA8-997D-44B1-8F82-393F23B98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8" y="1825625"/>
            <a:ext cx="845926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356891-1AA2-4953-938F-77295553C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524" y="1801685"/>
            <a:ext cx="7593576" cy="402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79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4B5C-5356-4659-B8E6-4BD2A7E1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37" y="596349"/>
            <a:ext cx="10515600" cy="994949"/>
          </a:xfrm>
        </p:spPr>
        <p:txBody>
          <a:bodyPr/>
          <a:lstStyle/>
          <a:p>
            <a:r>
              <a:rPr lang="en-US" dirty="0"/>
              <a:t>Maryland: COVID-19 Cases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3527-FAFF-41F7-87BA-840492DD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986" y="-563159"/>
            <a:ext cx="5347014" cy="15122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http://health.maryland.gov/coronavirus</a:t>
            </a:r>
            <a:endParaRPr lang="en-US" sz="2400" dirty="0"/>
          </a:p>
          <a:p>
            <a:pPr marL="0" indent="0">
              <a:buNone/>
            </a:pPr>
            <a:r>
              <a:rPr lang="en-US" sz="1800" i="1" dirty="0"/>
              <a:t>Data current as of  10/15/2021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F44BC-4DEB-4FDE-A32A-02506982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7D753-1FAD-4730-90E7-BD9CC53892B5}"/>
              </a:ext>
            </a:extLst>
          </p:cNvPr>
          <p:cNvSpPr txBox="1"/>
          <p:nvPr/>
        </p:nvSpPr>
        <p:spPr>
          <a:xfrm>
            <a:off x="341600" y="1721629"/>
            <a:ext cx="5378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Cases: 548,743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1,068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Deaths: 10,450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18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Hospitalizations: 48,715</a:t>
            </a:r>
          </a:p>
          <a:p>
            <a:pPr lvl="1"/>
            <a:r>
              <a:rPr lang="en-US" sz="2800" dirty="0"/>
              <a:t>Current: 729 (down 23)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 rate: 16.8 per 100,000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Percent Positivity:  2.95%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C22C08-902C-4DB0-AEB5-5E60B7F50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757" y="1721629"/>
            <a:ext cx="6833243" cy="358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81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1013-C25B-4B88-82FD-46D4F267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Maryland: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A36DF-0936-44C4-A227-E151DF84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6DAE23-609F-4C1B-9BD4-55258CEB15B7}"/>
              </a:ext>
            </a:extLst>
          </p:cNvPr>
          <p:cNvSpPr txBox="1">
            <a:spLocks/>
          </p:cNvSpPr>
          <p:nvPr/>
        </p:nvSpPr>
        <p:spPr>
          <a:xfrm>
            <a:off x="7110552" y="997817"/>
            <a:ext cx="6350524" cy="365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https://coronavirus.maryland.gov/</a:t>
            </a:r>
            <a:r>
              <a:rPr lang="en-US" sz="1400" dirty="0"/>
              <a:t>, accessed 10/15/21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208156-D1A1-46CA-BBC4-4B97D1CD5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42" y="1362943"/>
            <a:ext cx="9191014" cy="548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13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668D3A-0AC6-4EB0-B715-E3312ECBEF79}"/>
</file>

<file path=customXml/itemProps2.xml><?xml version="1.0" encoding="utf-8"?>
<ds:datastoreItem xmlns:ds="http://schemas.openxmlformats.org/officeDocument/2006/customXml" ds:itemID="{A62B420F-5921-4CC6-B1DC-0B9B6212C6D4}"/>
</file>

<file path=customXml/itemProps3.xml><?xml version="1.0" encoding="utf-8"?>
<ds:datastoreItem xmlns:ds="http://schemas.openxmlformats.org/officeDocument/2006/customXml" ds:itemID="{4309F798-8F11-44C0-96E9-3520F30670C8}"/>
</file>

<file path=docProps/app.xml><?xml version="1.0" encoding="utf-8"?>
<Properties xmlns="http://schemas.openxmlformats.org/officeDocument/2006/extended-properties" xmlns:vt="http://schemas.openxmlformats.org/officeDocument/2006/docPropsVTypes">
  <TotalTime>30037</TotalTime>
  <Words>881</Words>
  <Application>Microsoft Office PowerPoint</Application>
  <PresentationFormat>Widescreen</PresentationFormat>
  <Paragraphs>118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Baskerville-eText</vt:lpstr>
      <vt:lpstr>Calibri</vt:lpstr>
      <vt:lpstr>Georgia</vt:lpstr>
      <vt:lpstr>Times New Roman</vt:lpstr>
      <vt:lpstr>Office Theme</vt:lpstr>
      <vt:lpstr>Maryland Situation Update on  Coronavirus Disease (COVID-19) for BHA</vt:lpstr>
      <vt:lpstr>Call Agenda </vt:lpstr>
      <vt:lpstr>Worldwide: COVID-19</vt:lpstr>
      <vt:lpstr>Worldwide: COVID-19</vt:lpstr>
      <vt:lpstr>US Case Counts and Rates</vt:lpstr>
      <vt:lpstr>Number of Cases Reported in the USA, by Day</vt:lpstr>
      <vt:lpstr>Community Transmission</vt:lpstr>
      <vt:lpstr>Maryland: COVID-19 Cases </vt:lpstr>
      <vt:lpstr>Maryland: COVID-19</vt:lpstr>
      <vt:lpstr>Maryland: COVID-19</vt:lpstr>
      <vt:lpstr>Maryland: COVID-19</vt:lpstr>
      <vt:lpstr>Maryland: COVID-19</vt:lpstr>
      <vt:lpstr>Maryland: COVID-19</vt:lpstr>
      <vt:lpstr>US: COVID-19 Vaccinations</vt:lpstr>
      <vt:lpstr>Maryland Vaccine Dashboard</vt:lpstr>
      <vt:lpstr>Percent of age groups with at least one dose</vt:lpstr>
      <vt:lpstr>US: Delta Variant</vt:lpstr>
      <vt:lpstr>Happy First Day of Flu Season</vt:lpstr>
      <vt:lpstr>National and State Trends in Anxiety and Depression Severity Scores Among Adults During the COVID-19 Pandemic —USA, 2020–2021 </vt:lpstr>
      <vt:lpstr>PowerPoint Presentation</vt:lpstr>
      <vt:lpstr>Boosters</vt:lpstr>
      <vt:lpstr>Moderna Booster</vt:lpstr>
      <vt:lpstr>Johnson &amp; Johnson</vt:lpstr>
      <vt:lpstr>Heterologous SARS-CoV-2 Booster Vaccination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C. Regan -MDH-</dc:creator>
  <cp:lastModifiedBy>Rebecca Perlmutter</cp:lastModifiedBy>
  <cp:revision>963</cp:revision>
  <cp:lastPrinted>2020-02-04T16:27:31Z</cp:lastPrinted>
  <dcterms:created xsi:type="dcterms:W3CDTF">2018-02-09T13:05:01Z</dcterms:created>
  <dcterms:modified xsi:type="dcterms:W3CDTF">2021-10-15T14:26:43Z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</Properties>
</file>