
<file path=[Content_Types].xml><?xml version="1.0" encoding="utf-8"?>
<Types xmlns="http://schemas.openxmlformats.org/package/2006/content-types">
  <Default Extension="pdf" ContentType="application/pdf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16"/>
  </p:notesMasterIdLst>
  <p:sldIdLst>
    <p:sldId id="269" r:id="rId3"/>
    <p:sldId id="270" r:id="rId4"/>
    <p:sldId id="256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58" r:id="rId13"/>
    <p:sldId id="271" r:id="rId14"/>
    <p:sldId id="259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70"/>
    <a:srgbClr val="8B2C51"/>
    <a:srgbClr val="695665"/>
    <a:srgbClr val="495556"/>
    <a:srgbClr val="071E62"/>
    <a:srgbClr val="C0E1AA"/>
    <a:srgbClr val="6D5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70" autoAdjust="0"/>
  </p:normalViewPr>
  <p:slideViewPr>
    <p:cSldViewPr snapToGrid="0" snapToObjects="1">
      <p:cViewPr varScale="1">
        <p:scale>
          <a:sx n="99" d="100"/>
          <a:sy n="99" d="100"/>
        </p:scale>
        <p:origin x="99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AF953-B616-9D47-9E81-69EA33709804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7F119-1CA2-834E-BD49-42942A1D8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7F119-1CA2-834E-BD49-42942A1D8E5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7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7F119-1CA2-834E-BD49-42942A1D8E5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1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 userDrawn="1"/>
        </p:nvSpPr>
        <p:spPr>
          <a:xfrm rot="10800000">
            <a:off x="8473980" y="0"/>
            <a:ext cx="676849" cy="684634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 userDrawn="1"/>
        </p:nvSpPr>
        <p:spPr>
          <a:xfrm rot="10800000" flipV="1">
            <a:off x="7797996" y="0"/>
            <a:ext cx="676849" cy="684634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 userDrawn="1"/>
        </p:nvSpPr>
        <p:spPr>
          <a:xfrm flipV="1">
            <a:off x="7790304" y="677807"/>
            <a:ext cx="676849" cy="684634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 userDrawn="1"/>
        </p:nvSpPr>
        <p:spPr>
          <a:xfrm rot="16200000" flipV="1">
            <a:off x="7117228" y="3893"/>
            <a:ext cx="684634" cy="676849"/>
          </a:xfrm>
          <a:prstGeom prst="rtTriangle">
            <a:avLst/>
          </a:prstGeom>
          <a:solidFill>
            <a:srgbClr val="C0E1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 userDrawn="1"/>
        </p:nvSpPr>
        <p:spPr>
          <a:xfrm rot="5400000" flipV="1">
            <a:off x="7109536" y="681700"/>
            <a:ext cx="684634" cy="676849"/>
          </a:xfrm>
          <a:prstGeom prst="rtTriangle">
            <a:avLst/>
          </a:prstGeom>
          <a:solidFill>
            <a:srgbClr val="C0E1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7121121" y="1353716"/>
            <a:ext cx="676849" cy="684634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 userDrawn="1"/>
        </p:nvSpPr>
        <p:spPr>
          <a:xfrm rot="10800000" flipH="1" flipV="1">
            <a:off x="7791168" y="1353716"/>
            <a:ext cx="676849" cy="684634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 userDrawn="1"/>
        </p:nvSpPr>
        <p:spPr>
          <a:xfrm>
            <a:off x="8473117" y="670979"/>
            <a:ext cx="676849" cy="684634"/>
          </a:xfrm>
          <a:prstGeom prst="rtTriangle">
            <a:avLst/>
          </a:prstGeom>
          <a:solidFill>
            <a:srgbClr val="C0E1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114968" y="4171949"/>
            <a:ext cx="1698832" cy="660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51434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0156" y="281087"/>
            <a:ext cx="6445602" cy="85725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0156" y="927031"/>
            <a:ext cx="6657272" cy="32449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>
                <a:latin typeface="Century Gothic"/>
                <a:cs typeface="Century Gothic"/>
              </a:defRPr>
            </a:lvl1pPr>
            <a:lvl2pPr algn="l">
              <a:defRPr sz="1600">
                <a:latin typeface="Century Gothic"/>
                <a:cs typeface="Century Gothic"/>
              </a:defRPr>
            </a:lvl2pPr>
            <a:lvl3pPr algn="l">
              <a:defRPr sz="1600">
                <a:latin typeface="Century Gothic"/>
                <a:cs typeface="Century Gothic"/>
              </a:defRPr>
            </a:lvl3pPr>
            <a:lvl4pPr algn="l">
              <a:defRPr sz="1600">
                <a:latin typeface="Century Gothic"/>
                <a:cs typeface="Century Gothic"/>
              </a:defRPr>
            </a:lvl4pPr>
            <a:lvl5pPr algn="l">
              <a:defRPr sz="16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rot="10800000">
            <a:off x="8473980" y="0"/>
            <a:ext cx="676849" cy="684634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 userDrawn="1"/>
        </p:nvSpPr>
        <p:spPr>
          <a:xfrm rot="10800000" flipV="1">
            <a:off x="7797996" y="0"/>
            <a:ext cx="676849" cy="684634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 userDrawn="1"/>
        </p:nvSpPr>
        <p:spPr>
          <a:xfrm flipV="1">
            <a:off x="7790304" y="677807"/>
            <a:ext cx="676849" cy="684634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 userDrawn="1"/>
        </p:nvSpPr>
        <p:spPr>
          <a:xfrm rot="16200000" flipV="1">
            <a:off x="7117228" y="3893"/>
            <a:ext cx="684634" cy="676849"/>
          </a:xfrm>
          <a:prstGeom prst="rtTriangle">
            <a:avLst/>
          </a:prstGeom>
          <a:solidFill>
            <a:srgbClr val="C0E1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rot="5400000" flipV="1">
            <a:off x="7109536" y="681700"/>
            <a:ext cx="684634" cy="676849"/>
          </a:xfrm>
          <a:prstGeom prst="rtTriangle">
            <a:avLst/>
          </a:prstGeom>
          <a:solidFill>
            <a:srgbClr val="C0E1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7121121" y="1353716"/>
            <a:ext cx="676849" cy="684634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 userDrawn="1"/>
        </p:nvSpPr>
        <p:spPr>
          <a:xfrm rot="10800000" flipH="1" flipV="1">
            <a:off x="7791168" y="1353716"/>
            <a:ext cx="676849" cy="684634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>
            <a:off x="8473117" y="670979"/>
            <a:ext cx="676849" cy="684634"/>
          </a:xfrm>
          <a:prstGeom prst="rtTriangle">
            <a:avLst/>
          </a:prstGeom>
          <a:solidFill>
            <a:srgbClr val="C0E1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114968" y="4171949"/>
            <a:ext cx="1698832" cy="660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56" y="281087"/>
            <a:ext cx="6445602" cy="85725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156" y="927031"/>
            <a:ext cx="6657272" cy="32449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>
                <a:latin typeface="Century Gothic"/>
                <a:cs typeface="Century Gothic"/>
              </a:defRPr>
            </a:lvl1pPr>
            <a:lvl2pPr algn="l">
              <a:defRPr sz="1600">
                <a:latin typeface="Century Gothic"/>
                <a:cs typeface="Century Gothic"/>
              </a:defRPr>
            </a:lvl2pPr>
            <a:lvl3pPr algn="l">
              <a:defRPr sz="1600">
                <a:latin typeface="Century Gothic"/>
                <a:cs typeface="Century Gothic"/>
              </a:defRPr>
            </a:lvl3pPr>
            <a:lvl4pPr algn="l">
              <a:defRPr sz="1600">
                <a:latin typeface="Century Gothic"/>
                <a:cs typeface="Century Gothic"/>
              </a:defRPr>
            </a:lvl4pPr>
            <a:lvl5pPr algn="l">
              <a:defRPr sz="16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hoto.jpg"/>
          <p:cNvPicPr>
            <a:picLocks noChangeAspect="1"/>
          </p:cNvPicPr>
          <p:nvPr userDrawn="1"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0" y="0"/>
            <a:ext cx="9333778" cy="530858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51434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51434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823512" y="121192"/>
            <a:ext cx="4634687" cy="22482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4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6" r:id="rId4"/>
    <p:sldLayoutId id="214748366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340042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>
            <a:off x="7177" y="2267528"/>
            <a:ext cx="1133836" cy="1131511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 userDrawn="1"/>
        </p:nvSpPr>
        <p:spPr>
          <a:xfrm rot="5400000" flipH="1" flipV="1">
            <a:off x="8340" y="1134044"/>
            <a:ext cx="1131511" cy="1133836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 userDrawn="1"/>
        </p:nvSpPr>
        <p:spPr>
          <a:xfrm rot="5400000" flipH="1" flipV="1">
            <a:off x="1135059" y="2267752"/>
            <a:ext cx="1131511" cy="1133836"/>
          </a:xfrm>
          <a:prstGeom prst="rtTriangle">
            <a:avLst/>
          </a:prstGeom>
          <a:solidFill>
            <a:srgbClr val="0054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rot="10800000" flipH="1">
            <a:off x="2260572" y="2267528"/>
            <a:ext cx="1133836" cy="1131511"/>
          </a:xfrm>
          <a:prstGeom prst="rtTriangle">
            <a:avLst/>
          </a:prstGeom>
          <a:solidFill>
            <a:srgbClr val="0054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 userDrawn="1"/>
        </p:nvSpPr>
        <p:spPr>
          <a:xfrm rot="16200000" flipH="1" flipV="1">
            <a:off x="2268896" y="1134045"/>
            <a:ext cx="1131511" cy="1133836"/>
          </a:xfrm>
          <a:prstGeom prst="rtTriangle">
            <a:avLst/>
          </a:prstGeom>
          <a:solidFill>
            <a:srgbClr val="C0E1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 userDrawn="1"/>
        </p:nvSpPr>
        <p:spPr>
          <a:xfrm flipH="1">
            <a:off x="2260556" y="10857"/>
            <a:ext cx="1133836" cy="1131511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quar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1" y="-1"/>
            <a:ext cx="1139033" cy="11390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4965" y="3787701"/>
            <a:ext cx="2330737" cy="909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sherrie.noonan@maryland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4460A-5919-4B69-AE29-B30CC733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CME Accreditation and Designation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C7DC0-811B-441C-BC1C-46E4A4BC4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156" y="927031"/>
            <a:ext cx="8686682" cy="3244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The activity has been planned and implemented in accordance with the Essential Areas and</a:t>
            </a:r>
          </a:p>
          <a:p>
            <a:pPr marL="0" indent="0">
              <a:buNone/>
            </a:pPr>
            <a:r>
              <a:rPr lang="en-US" sz="1200" dirty="0"/>
              <a:t>of the Accreditation Council for Continuing Medical Education (ACCME) through the</a:t>
            </a:r>
          </a:p>
          <a:p>
            <a:pPr marL="0" indent="0">
              <a:buNone/>
            </a:pPr>
            <a:r>
              <a:rPr lang="en-US" sz="1200" dirty="0"/>
              <a:t>joint </a:t>
            </a:r>
            <a:r>
              <a:rPr lang="en-US" sz="1200" dirty="0" err="1"/>
              <a:t>providership</a:t>
            </a:r>
            <a:r>
              <a:rPr lang="en-US" sz="1200" dirty="0"/>
              <a:t> of MedChi, The Maryland State Medical Society and the Behavioral Health</a:t>
            </a:r>
          </a:p>
          <a:p>
            <a:pPr marL="0" indent="0">
              <a:buNone/>
            </a:pPr>
            <a:r>
              <a:rPr lang="en-US" sz="1200" dirty="0"/>
              <a:t>Administration of the Maryland Department of Health. MedChi is accredited by the ACCME to</a:t>
            </a:r>
          </a:p>
          <a:p>
            <a:pPr marL="0" indent="0">
              <a:buNone/>
            </a:pPr>
            <a:r>
              <a:rPr lang="en-US" sz="1200" dirty="0"/>
              <a:t>provide continuing medical education for physicians. CMEs will be available at no cost, as will</a:t>
            </a:r>
          </a:p>
          <a:p>
            <a:pPr marL="0" indent="0">
              <a:buNone/>
            </a:pPr>
            <a:r>
              <a:rPr lang="en-US" sz="1200" dirty="0"/>
              <a:t>Participant Certificates, which for other disciplines may qualify for CEUs or other continuing</a:t>
            </a:r>
          </a:p>
          <a:p>
            <a:pPr marL="0" indent="0">
              <a:buNone/>
            </a:pPr>
            <a:r>
              <a:rPr lang="en-US" sz="1200" dirty="0"/>
              <a:t>education credit, although these are not approved for CEUs by the Maryland Board of Social</a:t>
            </a:r>
          </a:p>
          <a:p>
            <a:pPr marL="0" indent="0">
              <a:buNone/>
            </a:pPr>
            <a:r>
              <a:rPr lang="en-US" sz="1200" dirty="0"/>
              <a:t>Work Examiners. Participants should check with their certifying organizations to see how these</a:t>
            </a:r>
          </a:p>
          <a:p>
            <a:pPr marL="0" indent="0">
              <a:buNone/>
            </a:pPr>
            <a:r>
              <a:rPr lang="en-US" sz="1200" dirty="0"/>
              <a:t>would apply.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MedChi designates this webinar educational activity for a maximum of 1 AMA PRA Category 1</a:t>
            </a:r>
          </a:p>
          <a:p>
            <a:pPr marL="0" indent="0">
              <a:buNone/>
            </a:pPr>
            <a:r>
              <a:rPr lang="en-US" sz="1200" dirty="0"/>
              <a:t>Credits™. Physicians should claim only the credit commensurate with the extent of their</a:t>
            </a:r>
          </a:p>
          <a:p>
            <a:pPr marL="0" indent="0">
              <a:buNone/>
            </a:pPr>
            <a:r>
              <a:rPr lang="en-US" sz="1200" dirty="0"/>
              <a:t>participation in the activity, as should other disciplines who claim credit for Participant</a:t>
            </a:r>
          </a:p>
          <a:p>
            <a:pPr marL="0" indent="0">
              <a:buNone/>
            </a:pPr>
            <a:r>
              <a:rPr lang="en-US" sz="1200" dirty="0"/>
              <a:t>Certificates. For CME/Participant Certificate questions please contact Sherrie Noonan at</a:t>
            </a:r>
          </a:p>
          <a:p>
            <a:pPr marL="0" indent="0">
              <a:buNone/>
            </a:pPr>
            <a:r>
              <a:rPr lang="en-US" sz="1200" dirty="0">
                <a:hlinkClick r:id="rId2"/>
              </a:rPr>
              <a:t>sherrie.noonan@maryland.gov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Webinars jointly sponsored by the Behavioral Health Administration and MedChi</a:t>
            </a:r>
            <a:endParaRPr lang="en-US" sz="12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986B9B-9F14-4C0A-A400-896141352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921" y="4014840"/>
            <a:ext cx="1182727" cy="957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1370CC-B373-43AF-8198-B7B0EEA19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320" y="4536972"/>
            <a:ext cx="121930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9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425D-3BB2-4CEB-95B6-3CD4883D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Encourage Time-Off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007736-260E-4887-A0ED-21607BF83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052" y="1380802"/>
            <a:ext cx="2792736" cy="2792736"/>
          </a:xfrm>
        </p:spPr>
      </p:pic>
    </p:spTree>
    <p:extLst>
      <p:ext uri="{BB962C8B-B14F-4D97-AF65-F5344CB8AC3E}">
        <p14:creationId xmlns:p14="http://schemas.microsoft.com/office/powerpoint/2010/main" val="81709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have you done to foster a culture of self-care with your teams?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AE1A1-2C16-4EC2-9B6C-BE5C94D476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47664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567" y="0"/>
            <a:ext cx="7725797" cy="521203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tx2"/>
                </a:solidFill>
              </a:rPr>
              <a:t>Kimberly Prescott, SPHR, SHRM-SCP</a:t>
            </a:r>
          </a:p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Founder and President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68424" y="2902693"/>
            <a:ext cx="2331218" cy="91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2400" y="3687239"/>
            <a:ext cx="3987977" cy="106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aseline="30000" dirty="0">
                <a:latin typeface="Century Gothic"/>
                <a:cs typeface="Century Gothic"/>
              </a:rPr>
              <a:t>5305 Village Center Drive, Suite 284 </a:t>
            </a:r>
            <a:br>
              <a:rPr lang="en-US" sz="1600" baseline="30000" dirty="0">
                <a:latin typeface="Century Gothic"/>
                <a:cs typeface="Century Gothic"/>
              </a:rPr>
            </a:br>
            <a:r>
              <a:rPr lang="en-US" sz="1600" baseline="30000" dirty="0">
                <a:latin typeface="Century Gothic"/>
                <a:cs typeface="Century Gothic"/>
              </a:rPr>
              <a:t>Columbia, Maryland 21044 </a:t>
            </a:r>
            <a:br>
              <a:rPr lang="en-US" sz="1600" baseline="30000" dirty="0">
                <a:latin typeface="Century Gothic"/>
                <a:cs typeface="Century Gothic"/>
              </a:rPr>
            </a:br>
            <a:r>
              <a:rPr lang="en-US" sz="1600" baseline="30000" dirty="0">
                <a:latin typeface="Century Gothic"/>
                <a:cs typeface="Century Gothic"/>
              </a:rPr>
              <a:t>(443) 599.9088</a:t>
            </a:r>
            <a:br>
              <a:rPr lang="en-US" sz="1600" baseline="30000" dirty="0">
                <a:latin typeface="Century Gothic"/>
                <a:cs typeface="Century Gothic"/>
              </a:rPr>
            </a:br>
            <a:r>
              <a:rPr lang="en-US" sz="1600" b="1" baseline="30000" dirty="0" err="1">
                <a:latin typeface="Century Gothic"/>
                <a:cs typeface="Century Gothic"/>
              </a:rPr>
              <a:t>www.prescotthr.com</a:t>
            </a:r>
            <a:endParaRPr lang="en-US" sz="1600" b="1" baseline="300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A41C-7567-4CD1-B0F5-620437A4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CME 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ED7E7-91AA-4213-AA0F-99578CD8C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155" y="927031"/>
            <a:ext cx="8065175" cy="39353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Presenters and Planners: Aliya Jones, MD and Steve Whitefield, MD have reported no relevant financial relationships to disclose. Kimberly Prescott, SPHR, SHRM-SCP and Crista Taylor, LCSW have reported no relevant financial relationships to disclose.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MedChi CME Reviewers: The reviewers from the MedChi Committee On Scientific Activities (COSA) for this activity have reported no relevant financial relationships to disclose.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Webinars jointly sponsored by the Behavioral Health Administration and MedChi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4F8FA6BE-402F-4317-B628-1FB2254A10A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860091" y="3384020"/>
            <a:ext cx="1185545" cy="956945"/>
          </a:xfrm>
          <a:prstGeom prst="rect">
            <a:avLst/>
          </a:prstGeom>
          <a:ln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EB82E7-74BD-4B50-AB0E-4AD1DEAEA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42" y="3908111"/>
            <a:ext cx="121930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9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Enhancing Self-Care and Leadership Skills for Health Care Managers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81760B-00FF-414D-8787-9DE4A03F5D4D}"/>
              </a:ext>
            </a:extLst>
          </p:cNvPr>
          <p:cNvSpPr txBox="1"/>
          <p:nvPr/>
        </p:nvSpPr>
        <p:spPr>
          <a:xfrm>
            <a:off x="3823512" y="2802625"/>
            <a:ext cx="37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Kimberly Prescott, SPHR, SHRM-SCP</a:t>
            </a:r>
          </a:p>
          <a:p>
            <a:r>
              <a:rPr lang="en-US" sz="1400" dirty="0">
                <a:solidFill>
                  <a:schemeClr val="bg1"/>
                </a:solidFill>
              </a:rPr>
              <a:t>President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988FA-2D2F-4536-B239-E1D376EA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Oxygen Mask Principle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41AE9E-5F31-415F-B000-70CB46590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3090" y="1258830"/>
            <a:ext cx="5439734" cy="3456045"/>
          </a:xfrm>
        </p:spPr>
      </p:pic>
    </p:spTree>
    <p:extLst>
      <p:ext uri="{BB962C8B-B14F-4D97-AF65-F5344CB8AC3E}">
        <p14:creationId xmlns:p14="http://schemas.microsoft.com/office/powerpoint/2010/main" val="3436893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73E8-F8EB-45C2-B14D-78F555DEF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56" y="216793"/>
            <a:ext cx="6445602" cy="857250"/>
          </a:xfrm>
        </p:spPr>
        <p:txBody>
          <a:bodyPr/>
          <a:lstStyle/>
          <a:p>
            <a:r>
              <a:rPr lang="en-US" dirty="0"/>
              <a:t>Why?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F7A30F-6CAE-4DA2-B66C-07903C027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4695" y="1187174"/>
            <a:ext cx="4916524" cy="2769151"/>
          </a:xfrm>
        </p:spPr>
      </p:pic>
    </p:spTree>
    <p:extLst>
      <p:ext uri="{BB962C8B-B14F-4D97-AF65-F5344CB8AC3E}">
        <p14:creationId xmlns:p14="http://schemas.microsoft.com/office/powerpoint/2010/main" val="407337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1E52E-A7EA-4B7B-B901-BF50AE76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56" y="259656"/>
            <a:ext cx="6445602" cy="857250"/>
          </a:xfrm>
        </p:spPr>
        <p:txBody>
          <a:bodyPr/>
          <a:lstStyle/>
          <a:p>
            <a:r>
              <a:rPr lang="en-US" dirty="0"/>
              <a:t>Remain Calm and Optimistic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AC1B17-F39C-4B83-8260-81C32AB6F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256" y="1022841"/>
            <a:ext cx="2573401" cy="376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3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5D8E-7090-43A8-9838-ABC1989F4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Expectations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CA4E67-1AED-4753-82FD-539C62EE7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929" y="1138337"/>
            <a:ext cx="4904055" cy="3244850"/>
          </a:xfrm>
        </p:spPr>
      </p:pic>
    </p:spTree>
    <p:extLst>
      <p:ext uri="{BB962C8B-B14F-4D97-AF65-F5344CB8AC3E}">
        <p14:creationId xmlns:p14="http://schemas.microsoft.com/office/powerpoint/2010/main" val="15166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49F6B-FB5D-44F9-9570-A5FA61FC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/>
              <a:t>Communicate Clearly (and often)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68CC16-6220-4A1E-9543-C6D304C45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738" y="1585912"/>
            <a:ext cx="4382174" cy="2543175"/>
          </a:xfrm>
        </p:spPr>
      </p:pic>
    </p:spTree>
    <p:extLst>
      <p:ext uri="{BB962C8B-B14F-4D97-AF65-F5344CB8AC3E}">
        <p14:creationId xmlns:p14="http://schemas.microsoft.com/office/powerpoint/2010/main" val="234447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6D67-9723-4B9C-8832-B85E482C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 Thanks and Praise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0A8403-2BA8-4EA7-B7C5-2FAA7275A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849" y="1334294"/>
            <a:ext cx="4330215" cy="3244850"/>
          </a:xfrm>
        </p:spPr>
      </p:pic>
    </p:spTree>
    <p:extLst>
      <p:ext uri="{BB962C8B-B14F-4D97-AF65-F5344CB8AC3E}">
        <p14:creationId xmlns:p14="http://schemas.microsoft.com/office/powerpoint/2010/main" val="1143132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escott 1">
      <a:dk1>
        <a:srgbClr val="58595B"/>
      </a:dk1>
      <a:lt1>
        <a:sysClr val="window" lastClr="FFFFFF"/>
      </a:lt1>
      <a:dk2>
        <a:srgbClr val="071E62"/>
      </a:dk2>
      <a:lt2>
        <a:srgbClr val="14A996"/>
      </a:lt2>
      <a:accent1>
        <a:srgbClr val="005470"/>
      </a:accent1>
      <a:accent2>
        <a:srgbClr val="071E62"/>
      </a:accent2>
      <a:accent3>
        <a:srgbClr val="14A996"/>
      </a:accent3>
      <a:accent4>
        <a:srgbClr val="C0E1AA"/>
      </a:accent4>
      <a:accent5>
        <a:srgbClr val="FFFFFF"/>
      </a:accent5>
      <a:accent6>
        <a:srgbClr val="464B88"/>
      </a:accent6>
      <a:hlink>
        <a:srgbClr val="005470"/>
      </a:hlink>
      <a:folHlink>
        <a:srgbClr val="0054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rescott">
      <a:dk1>
        <a:srgbClr val="58595B"/>
      </a:dk1>
      <a:lt1>
        <a:sysClr val="window" lastClr="FFFFFF"/>
      </a:lt1>
      <a:dk2>
        <a:srgbClr val="071E62"/>
      </a:dk2>
      <a:lt2>
        <a:srgbClr val="14A996"/>
      </a:lt2>
      <a:accent1>
        <a:srgbClr val="0064A4"/>
      </a:accent1>
      <a:accent2>
        <a:srgbClr val="4A1457"/>
      </a:accent2>
      <a:accent3>
        <a:srgbClr val="14A996"/>
      </a:accent3>
      <a:accent4>
        <a:srgbClr val="C0E1AA"/>
      </a:accent4>
      <a:accent5>
        <a:srgbClr val="FFFFFF"/>
      </a:accent5>
      <a:accent6>
        <a:srgbClr val="464B88"/>
      </a:accent6>
      <a:hlink>
        <a:srgbClr val="0064A4"/>
      </a:hlink>
      <a:folHlink>
        <a:srgbClr val="0064A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B2E267-5E54-48FD-9130-1845231184DB}"/>
</file>

<file path=customXml/itemProps2.xml><?xml version="1.0" encoding="utf-8"?>
<ds:datastoreItem xmlns:ds="http://schemas.openxmlformats.org/officeDocument/2006/customXml" ds:itemID="{A574F7C5-CFEB-4DB7-B23F-29633E6F1153}"/>
</file>

<file path=customXml/itemProps3.xml><?xml version="1.0" encoding="utf-8"?>
<ds:datastoreItem xmlns:ds="http://schemas.openxmlformats.org/officeDocument/2006/customXml" ds:itemID="{A0A89249-D7F5-40F1-956B-4964729E6F3E}"/>
</file>

<file path=customXml/itemProps4.xml><?xml version="1.0" encoding="utf-8"?>
<ds:datastoreItem xmlns:ds="http://schemas.openxmlformats.org/officeDocument/2006/customXml" ds:itemID="{A574F7C5-CFEB-4DB7-B23F-29633E6F115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374</Words>
  <Application>Microsoft Office PowerPoint</Application>
  <PresentationFormat>On-screen Show (16:9)</PresentationFormat>
  <Paragraphs>48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Office Theme</vt:lpstr>
      <vt:lpstr>Office Theme</vt:lpstr>
      <vt:lpstr>CME Accreditation and Designation</vt:lpstr>
      <vt:lpstr>CME Disclosures</vt:lpstr>
      <vt:lpstr>Enhancing Self-Care and Leadership Skills for Health Care Managers</vt:lpstr>
      <vt:lpstr>The Oxygen Mask Principle</vt:lpstr>
      <vt:lpstr>Why?</vt:lpstr>
      <vt:lpstr>Remain Calm and Optimistic</vt:lpstr>
      <vt:lpstr>Set Expectations</vt:lpstr>
      <vt:lpstr>Communicate Clearly (and often)</vt:lpstr>
      <vt:lpstr>Give Thanks and Praise</vt:lpstr>
      <vt:lpstr>Encourage Time-Off</vt:lpstr>
      <vt:lpstr>What have you done to foster a culture of self-care with your teams?</vt:lpstr>
      <vt:lpstr>Questions?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bethany</dc:creator>
  <cp:lastModifiedBy>Kimberly Prescott</cp:lastModifiedBy>
  <cp:revision>26</cp:revision>
  <dcterms:created xsi:type="dcterms:W3CDTF">2019-07-24T21:18:11Z</dcterms:created>
  <dcterms:modified xsi:type="dcterms:W3CDTF">2021-04-22T00:59:41Z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</Properties>
</file>