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5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8.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90"/>
  </p:notesMasterIdLst>
  <p:sldIdLst>
    <p:sldId id="256" r:id="rId3"/>
    <p:sldId id="258" r:id="rId4"/>
    <p:sldId id="259" r:id="rId5"/>
    <p:sldId id="418" r:id="rId6"/>
    <p:sldId id="419" r:id="rId7"/>
    <p:sldId id="420" r:id="rId8"/>
    <p:sldId id="263" r:id="rId9"/>
    <p:sldId id="264" r:id="rId10"/>
    <p:sldId id="265" r:id="rId11"/>
    <p:sldId id="266" r:id="rId12"/>
    <p:sldId id="267" r:id="rId13"/>
    <p:sldId id="268" r:id="rId14"/>
    <p:sldId id="269" r:id="rId15"/>
    <p:sldId id="271" r:id="rId16"/>
    <p:sldId id="417" r:id="rId17"/>
    <p:sldId id="272" r:id="rId18"/>
    <p:sldId id="273" r:id="rId19"/>
    <p:sldId id="274" r:id="rId20"/>
    <p:sldId id="275" r:id="rId21"/>
    <p:sldId id="276" r:id="rId22"/>
    <p:sldId id="277" r:id="rId23"/>
    <p:sldId id="725" r:id="rId24"/>
    <p:sldId id="726" r:id="rId25"/>
    <p:sldId id="287" r:id="rId26"/>
    <p:sldId id="299" r:id="rId27"/>
    <p:sldId id="300" r:id="rId28"/>
    <p:sldId id="301" r:id="rId29"/>
    <p:sldId id="302" r:id="rId30"/>
    <p:sldId id="303" r:id="rId31"/>
    <p:sldId id="278" r:id="rId32"/>
    <p:sldId id="286" r:id="rId33"/>
    <p:sldId id="288" r:id="rId34"/>
    <p:sldId id="289" r:id="rId35"/>
    <p:sldId id="279" r:id="rId36"/>
    <p:sldId id="280" r:id="rId37"/>
    <p:sldId id="281" r:id="rId38"/>
    <p:sldId id="282" r:id="rId39"/>
    <p:sldId id="283" r:id="rId40"/>
    <p:sldId id="284" r:id="rId41"/>
    <p:sldId id="285" r:id="rId42"/>
    <p:sldId id="290" r:id="rId43"/>
    <p:sldId id="291" r:id="rId44"/>
    <p:sldId id="292" r:id="rId45"/>
    <p:sldId id="293" r:id="rId46"/>
    <p:sldId id="294" r:id="rId47"/>
    <p:sldId id="295" r:id="rId48"/>
    <p:sldId id="296" r:id="rId49"/>
    <p:sldId id="297" r:id="rId50"/>
    <p:sldId id="298" r:id="rId51"/>
    <p:sldId id="304" r:id="rId52"/>
    <p:sldId id="305" r:id="rId53"/>
    <p:sldId id="306" r:id="rId54"/>
    <p:sldId id="307" r:id="rId55"/>
    <p:sldId id="308" r:id="rId56"/>
    <p:sldId id="309" r:id="rId57"/>
    <p:sldId id="310" r:id="rId58"/>
    <p:sldId id="311" r:id="rId59"/>
    <p:sldId id="724" r:id="rId60"/>
    <p:sldId id="260" r:id="rId61"/>
    <p:sldId id="340" r:id="rId62"/>
    <p:sldId id="257"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Lst>
  <p:sldSz cx="12192000" cy="6858000"/>
  <p:notesSz cx="6858000" cy="9144000"/>
  <p:embeddedFontLst>
    <p:embeddedFont>
      <p:font typeface="Abadi" panose="020B0604020104020204" pitchFamily="34" charset="0"/>
      <p:regular r:id="rId91"/>
    </p:embeddedFont>
    <p:embeddedFont>
      <p:font typeface="Calibri" panose="020F0502020204030204" pitchFamily="34" charset="0"/>
      <p:regular r:id="rId92"/>
      <p:bold r:id="rId93"/>
      <p:italic r:id="rId94"/>
      <p:boldItalic r:id="rId95"/>
    </p:embeddedFont>
    <p:embeddedFont>
      <p:font typeface="Calibri Light" panose="020F0302020204030204" pitchFamily="34" charset="0"/>
      <p:regular r:id="rId96"/>
      <p:italic r:id="rId97"/>
    </p:embeddedFont>
    <p:embeddedFont>
      <p:font typeface="Geo" panose="020B0604020202020204"/>
      <p:regular r:id="rId98"/>
      <p:italic r:id="rId99"/>
    </p:embeddedFont>
    <p:embeddedFont>
      <p:font typeface="Helvetica Neue" panose="020B0604020202020204" charset="0"/>
      <p:regular r:id="rId100"/>
      <p:bold r:id="rId101"/>
      <p:italic r:id="rId102"/>
      <p:boldItalic r:id="rId103"/>
    </p:embeddedFont>
    <p:embeddedFont>
      <p:font typeface="Open Sans" panose="020B0604020202020204" charset="0"/>
      <p:regular r:id="rId104"/>
      <p:bold r:id="rId105"/>
      <p:italic r:id="rId106"/>
      <p:boldItalic r:id="rId107"/>
    </p:embeddedFont>
    <p:embeddedFont>
      <p:font typeface="Proxima Nova" panose="020B0604020202020204" charset="0"/>
      <p:regular r:id="rId108"/>
      <p:bold r:id="rId109"/>
      <p:italic r:id="rId110"/>
      <p:boldItalic r:id="rId111"/>
    </p:embeddedFont>
    <p:embeddedFont>
      <p:font typeface="Quattrocento Sans" panose="020B0604020202020204" charset="0"/>
      <p:regular r:id="rId112"/>
      <p:bold r:id="rId113"/>
      <p:italic r:id="rId114"/>
      <p:boldItalic r:id="rId115"/>
    </p:embeddedFont>
    <p:embeddedFont>
      <p:font typeface="Roboto" panose="020B0604020202020204" charset="0"/>
      <p:regular r:id="rId116"/>
      <p:bold r:id="rId117"/>
      <p:italic r:id="rId118"/>
      <p:boldItalic r:id="rId119"/>
    </p:embeddedFont>
    <p:embeddedFont>
      <p:font typeface="Source Sans Pro" panose="020B0503030403020204" pitchFamily="34"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4" roundtripDataSignature="AMtx7mheztLVMrreFjjcPyHJZ37pMgNv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17" autoAdjust="0"/>
    <p:restoredTop sz="94660"/>
  </p:normalViewPr>
  <p:slideViewPr>
    <p:cSldViewPr snapToGrid="0">
      <p:cViewPr>
        <p:scale>
          <a:sx n="62" d="100"/>
          <a:sy n="62" d="100"/>
        </p:scale>
        <p:origin x="3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7.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22.fntdata"/><Relationship Id="rId16" Type="http://schemas.openxmlformats.org/officeDocument/2006/relationships/slide" Target="slides/slide14.xml"/><Relationship Id="rId107" Type="http://schemas.openxmlformats.org/officeDocument/2006/relationships/font" Target="fonts/font17.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2.fntdata"/><Relationship Id="rId123" Type="http://schemas.openxmlformats.org/officeDocument/2006/relationships/font" Target="fonts/font33.fntdata"/><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3.fntdata"/><Relationship Id="rId118" Type="http://schemas.openxmlformats.org/officeDocument/2006/relationships/font" Target="fonts/font28.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3.fntdata"/><Relationship Id="rId108" Type="http://schemas.openxmlformats.org/officeDocument/2006/relationships/font" Target="fonts/font18.fntdata"/><Relationship Id="rId124" Type="http://customschemas.google.com/relationships/presentationmetadata" Target="metadata"/><Relationship Id="rId129" Type="http://schemas.openxmlformats.org/officeDocument/2006/relationships/customXml" Target="../customXml/item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24.fntdata"/><Relationship Id="rId119" Type="http://schemas.openxmlformats.org/officeDocument/2006/relationships/font" Target="fonts/font2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customXml" Target="../customXml/item2.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9.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7.fntdata"/><Relationship Id="rId104" Type="http://schemas.openxmlformats.org/officeDocument/2006/relationships/font" Target="fonts/font14.fntdata"/><Relationship Id="rId120" Type="http://schemas.openxmlformats.org/officeDocument/2006/relationships/font" Target="fonts/font30.fntdata"/><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20.fntdata"/><Relationship Id="rId115" Type="http://schemas.openxmlformats.org/officeDocument/2006/relationships/font" Target="fonts/font25.fntdata"/><Relationship Id="rId131" Type="http://schemas.openxmlformats.org/officeDocument/2006/relationships/customXml" Target="../customXml/item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0.fntdata"/><Relationship Id="rId105" Type="http://schemas.openxmlformats.org/officeDocument/2006/relationships/font" Target="fonts/font15.fntdata"/><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3.fntdata"/><Relationship Id="rId98" Type="http://schemas.openxmlformats.org/officeDocument/2006/relationships/font" Target="fonts/font8.fntdata"/><Relationship Id="rId121" Type="http://schemas.openxmlformats.org/officeDocument/2006/relationships/font" Target="fonts/font3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6.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2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16.fntdata"/><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122" Type="http://schemas.openxmlformats.org/officeDocument/2006/relationships/font" Target="fonts/font32.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9004D-1F67-46E4-8B9E-3E1A10969887}"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60E225E4-1F45-408B-9643-78FE8BA33C31}">
      <dgm:prSet/>
      <dgm:spPr/>
      <dgm:t>
        <a:bodyPr/>
        <a:lstStyle/>
        <a:p>
          <a:r>
            <a:rPr lang="en-US" sz="1600" b="1" dirty="0"/>
            <a:t>HELP OTHERS</a:t>
          </a:r>
        </a:p>
      </dgm:t>
    </dgm:pt>
    <dgm:pt modelId="{E2610688-BD9F-4425-B58C-FD73221E8760}" type="parTrans" cxnId="{A35B0924-C409-4578-B79D-CBFFF8E2E207}">
      <dgm:prSet/>
      <dgm:spPr/>
      <dgm:t>
        <a:bodyPr/>
        <a:lstStyle/>
        <a:p>
          <a:endParaRPr lang="en-US"/>
        </a:p>
      </dgm:t>
    </dgm:pt>
    <dgm:pt modelId="{707D0EEB-EF63-4F31-B675-317E26DAD980}" type="sibTrans" cxnId="{A35B0924-C409-4578-B79D-CBFFF8E2E207}">
      <dgm:prSet phldrT="1" phldr="0"/>
      <dgm:spPr/>
      <dgm:t>
        <a:bodyPr/>
        <a:lstStyle/>
        <a:p>
          <a:r>
            <a:rPr lang="en-US"/>
            <a:t>1</a:t>
          </a:r>
        </a:p>
      </dgm:t>
    </dgm:pt>
    <dgm:pt modelId="{5D089E42-E7A6-42FA-9378-7D23923B49C2}">
      <dgm:prSet custT="1"/>
      <dgm:spPr/>
      <dgm:t>
        <a:bodyPr/>
        <a:lstStyle/>
        <a:p>
          <a:r>
            <a:rPr lang="en-US" sz="1600" dirty="0"/>
            <a:t>Identify and get comfortable with tools to detect and respond to mental health crises and risk issues (e.g., self-harm)</a:t>
          </a:r>
        </a:p>
      </dgm:t>
    </dgm:pt>
    <dgm:pt modelId="{D9FA139F-1DF8-47D2-9F26-E8956587CE43}" type="parTrans" cxnId="{69768146-2B36-4CE6-9919-DEFD42B5F7EC}">
      <dgm:prSet/>
      <dgm:spPr/>
      <dgm:t>
        <a:bodyPr/>
        <a:lstStyle/>
        <a:p>
          <a:endParaRPr lang="en-US"/>
        </a:p>
      </dgm:t>
    </dgm:pt>
    <dgm:pt modelId="{9923055C-175D-4382-95C3-0603D65B6468}" type="sibTrans" cxnId="{69768146-2B36-4CE6-9919-DEFD42B5F7EC}">
      <dgm:prSet/>
      <dgm:spPr/>
      <dgm:t>
        <a:bodyPr/>
        <a:lstStyle/>
        <a:p>
          <a:endParaRPr lang="en-US"/>
        </a:p>
      </dgm:t>
    </dgm:pt>
    <dgm:pt modelId="{267C698E-327E-4252-A31A-E2D7E43057AD}">
      <dgm:prSet/>
      <dgm:spPr/>
      <dgm:t>
        <a:bodyPr/>
        <a:lstStyle/>
        <a:p>
          <a:r>
            <a:rPr lang="en-US" sz="1600" b="1" dirty="0"/>
            <a:t>HELP YOURSELF  </a:t>
          </a:r>
        </a:p>
      </dgm:t>
    </dgm:pt>
    <dgm:pt modelId="{E162056B-A8BE-4425-A28F-6A5FF61BFBF2}" type="parTrans" cxnId="{460C4981-B2D4-41EC-B974-8CA733B7D982}">
      <dgm:prSet/>
      <dgm:spPr/>
      <dgm:t>
        <a:bodyPr/>
        <a:lstStyle/>
        <a:p>
          <a:endParaRPr lang="en-US"/>
        </a:p>
      </dgm:t>
    </dgm:pt>
    <dgm:pt modelId="{66BCEEC9-9975-4DDE-A49D-A3C09EA73C26}" type="sibTrans" cxnId="{460C4981-B2D4-41EC-B974-8CA733B7D982}">
      <dgm:prSet phldrT="2" phldr="0"/>
      <dgm:spPr/>
      <dgm:t>
        <a:bodyPr/>
        <a:lstStyle/>
        <a:p>
          <a:r>
            <a:rPr lang="en-US"/>
            <a:t>2</a:t>
          </a:r>
        </a:p>
      </dgm:t>
    </dgm:pt>
    <dgm:pt modelId="{6D34301F-DE8C-48B5-A490-1385CD58BE59}">
      <dgm:prSet custT="1"/>
      <dgm:spPr/>
      <dgm:t>
        <a:bodyPr/>
        <a:lstStyle/>
        <a:p>
          <a:r>
            <a:rPr lang="en-US" sz="1600" dirty="0"/>
            <a:t>Learning and adopting several basic mental health self-care techniques that lead to improved emotional self-regulation is vital to our well-being. </a:t>
          </a:r>
        </a:p>
      </dgm:t>
    </dgm:pt>
    <dgm:pt modelId="{F563141E-6A40-4C05-AD39-878BB0CA773C}" type="parTrans" cxnId="{8A94B531-7B4A-49CC-97E4-8604CA94FEC1}">
      <dgm:prSet/>
      <dgm:spPr/>
      <dgm:t>
        <a:bodyPr/>
        <a:lstStyle/>
        <a:p>
          <a:endParaRPr lang="en-US"/>
        </a:p>
      </dgm:t>
    </dgm:pt>
    <dgm:pt modelId="{E59F8899-338A-4EC6-B0F3-46AD05985694}" type="sibTrans" cxnId="{8A94B531-7B4A-49CC-97E4-8604CA94FEC1}">
      <dgm:prSet/>
      <dgm:spPr/>
      <dgm:t>
        <a:bodyPr/>
        <a:lstStyle/>
        <a:p>
          <a:endParaRPr lang="en-US"/>
        </a:p>
      </dgm:t>
    </dgm:pt>
    <dgm:pt modelId="{7B2E0BA0-7CF3-4229-9425-AACE3EFAA0E9}">
      <dgm:prSet/>
      <dgm:spPr/>
      <dgm:t>
        <a:bodyPr/>
        <a:lstStyle/>
        <a:p>
          <a:r>
            <a:rPr lang="en-US" sz="1600" b="1" dirty="0"/>
            <a:t>ENCOURAGE ORGANIZATIONAL CHANGE </a:t>
          </a:r>
        </a:p>
      </dgm:t>
    </dgm:pt>
    <dgm:pt modelId="{B164325B-9BA1-48CC-971A-00A1EEA9FCCD}" type="parTrans" cxnId="{E0135124-C0BB-4C76-9A63-FDD57E7C0CA9}">
      <dgm:prSet/>
      <dgm:spPr/>
      <dgm:t>
        <a:bodyPr/>
        <a:lstStyle/>
        <a:p>
          <a:endParaRPr lang="en-US"/>
        </a:p>
      </dgm:t>
    </dgm:pt>
    <dgm:pt modelId="{2F4B8CB3-87C9-454A-8AB6-011D2574EEE1}" type="sibTrans" cxnId="{E0135124-C0BB-4C76-9A63-FDD57E7C0CA9}">
      <dgm:prSet phldrT="3" phldr="0"/>
      <dgm:spPr/>
      <dgm:t>
        <a:bodyPr/>
        <a:lstStyle/>
        <a:p>
          <a:r>
            <a:rPr lang="en-US"/>
            <a:t>3</a:t>
          </a:r>
        </a:p>
      </dgm:t>
    </dgm:pt>
    <dgm:pt modelId="{90AE8187-2109-4168-AF67-27947747B5C1}">
      <dgm:prSet custT="1"/>
      <dgm:spPr/>
      <dgm:t>
        <a:bodyPr/>
        <a:lstStyle/>
        <a:p>
          <a:r>
            <a:rPr lang="en-US" sz="1600" dirty="0"/>
            <a:t>Responsibility for attending to the mental health needs of HCW must fall not only to the individual but to the institutions that employ them. Organizational solutions are critical.</a:t>
          </a:r>
        </a:p>
      </dgm:t>
    </dgm:pt>
    <dgm:pt modelId="{F0D3BC0C-D280-4C56-81F1-271DCAAD4CBA}" type="parTrans" cxnId="{EBB6069F-A6BC-4BF4-A878-20E6EA9ECF0F}">
      <dgm:prSet/>
      <dgm:spPr/>
      <dgm:t>
        <a:bodyPr/>
        <a:lstStyle/>
        <a:p>
          <a:endParaRPr lang="en-US"/>
        </a:p>
      </dgm:t>
    </dgm:pt>
    <dgm:pt modelId="{83BFA96C-07B8-4362-9474-506DD9215C3C}" type="sibTrans" cxnId="{EBB6069F-A6BC-4BF4-A878-20E6EA9ECF0F}">
      <dgm:prSet/>
      <dgm:spPr/>
      <dgm:t>
        <a:bodyPr/>
        <a:lstStyle/>
        <a:p>
          <a:endParaRPr lang="en-US"/>
        </a:p>
      </dgm:t>
    </dgm:pt>
    <dgm:pt modelId="{0DA6CE10-B9DE-4B00-BF54-C106875FC44A}" type="pres">
      <dgm:prSet presAssocID="{A199004D-1F67-46E4-8B9E-3E1A10969887}" presName="Name0" presStyleCnt="0">
        <dgm:presLayoutVars>
          <dgm:animLvl val="lvl"/>
          <dgm:resizeHandles val="exact"/>
        </dgm:presLayoutVars>
      </dgm:prSet>
      <dgm:spPr/>
    </dgm:pt>
    <dgm:pt modelId="{F89970AD-D4BE-4398-8E09-B297002FA590}" type="pres">
      <dgm:prSet presAssocID="{60E225E4-1F45-408B-9643-78FE8BA33C31}" presName="compositeNode" presStyleCnt="0">
        <dgm:presLayoutVars>
          <dgm:bulletEnabled val="1"/>
        </dgm:presLayoutVars>
      </dgm:prSet>
      <dgm:spPr/>
    </dgm:pt>
    <dgm:pt modelId="{471A7618-F112-43CB-8248-E6255CE37E16}" type="pres">
      <dgm:prSet presAssocID="{60E225E4-1F45-408B-9643-78FE8BA33C31}" presName="bgRect" presStyleLbl="bgAccFollowNode1" presStyleIdx="0" presStyleCnt="3"/>
      <dgm:spPr/>
    </dgm:pt>
    <dgm:pt modelId="{841CB3FC-0B96-4196-99EF-9EAC0F2A134D}" type="pres">
      <dgm:prSet presAssocID="{707D0EEB-EF63-4F31-B675-317E26DAD980}" presName="sibTransNodeCircle" presStyleLbl="alignNode1" presStyleIdx="0" presStyleCnt="6">
        <dgm:presLayoutVars>
          <dgm:chMax val="0"/>
          <dgm:bulletEnabled/>
        </dgm:presLayoutVars>
      </dgm:prSet>
      <dgm:spPr/>
    </dgm:pt>
    <dgm:pt modelId="{0F7FD7CC-F51B-46F3-A1FA-D5B64DB4689E}" type="pres">
      <dgm:prSet presAssocID="{60E225E4-1F45-408B-9643-78FE8BA33C31}" presName="bottomLine" presStyleLbl="alignNode1" presStyleIdx="1" presStyleCnt="6">
        <dgm:presLayoutVars/>
      </dgm:prSet>
      <dgm:spPr/>
    </dgm:pt>
    <dgm:pt modelId="{79146387-B824-45D2-B5E2-76456C04AE8A}" type="pres">
      <dgm:prSet presAssocID="{60E225E4-1F45-408B-9643-78FE8BA33C31}" presName="nodeText" presStyleLbl="bgAccFollowNode1" presStyleIdx="0" presStyleCnt="3">
        <dgm:presLayoutVars>
          <dgm:bulletEnabled val="1"/>
        </dgm:presLayoutVars>
      </dgm:prSet>
      <dgm:spPr/>
    </dgm:pt>
    <dgm:pt modelId="{9BADCD25-2018-4969-93A9-FE2B55F17802}" type="pres">
      <dgm:prSet presAssocID="{707D0EEB-EF63-4F31-B675-317E26DAD980}" presName="sibTrans" presStyleCnt="0"/>
      <dgm:spPr/>
    </dgm:pt>
    <dgm:pt modelId="{471D796F-73AE-426A-BEB3-8AE089E30E38}" type="pres">
      <dgm:prSet presAssocID="{267C698E-327E-4252-A31A-E2D7E43057AD}" presName="compositeNode" presStyleCnt="0">
        <dgm:presLayoutVars>
          <dgm:bulletEnabled val="1"/>
        </dgm:presLayoutVars>
      </dgm:prSet>
      <dgm:spPr/>
    </dgm:pt>
    <dgm:pt modelId="{D81ED2F6-C912-43F0-811B-4E3194C214D0}" type="pres">
      <dgm:prSet presAssocID="{267C698E-327E-4252-A31A-E2D7E43057AD}" presName="bgRect" presStyleLbl="bgAccFollowNode1" presStyleIdx="1" presStyleCnt="3" custLinFactNeighborY="-824"/>
      <dgm:spPr/>
    </dgm:pt>
    <dgm:pt modelId="{17011859-603B-48DC-9851-2E44C0CFE8AA}" type="pres">
      <dgm:prSet presAssocID="{66BCEEC9-9975-4DDE-A49D-A3C09EA73C26}" presName="sibTransNodeCircle" presStyleLbl="alignNode1" presStyleIdx="2" presStyleCnt="6">
        <dgm:presLayoutVars>
          <dgm:chMax val="0"/>
          <dgm:bulletEnabled/>
        </dgm:presLayoutVars>
      </dgm:prSet>
      <dgm:spPr/>
    </dgm:pt>
    <dgm:pt modelId="{4F88533F-243D-4685-8C53-7BDE42B6ECF2}" type="pres">
      <dgm:prSet presAssocID="{267C698E-327E-4252-A31A-E2D7E43057AD}" presName="bottomLine" presStyleLbl="alignNode1" presStyleIdx="3" presStyleCnt="6">
        <dgm:presLayoutVars/>
      </dgm:prSet>
      <dgm:spPr/>
    </dgm:pt>
    <dgm:pt modelId="{CDBFEDC4-D1EF-4AD2-9852-290D03900359}" type="pres">
      <dgm:prSet presAssocID="{267C698E-327E-4252-A31A-E2D7E43057AD}" presName="nodeText" presStyleLbl="bgAccFollowNode1" presStyleIdx="1" presStyleCnt="3">
        <dgm:presLayoutVars>
          <dgm:bulletEnabled val="1"/>
        </dgm:presLayoutVars>
      </dgm:prSet>
      <dgm:spPr/>
    </dgm:pt>
    <dgm:pt modelId="{567662DD-48B7-4DA7-A415-BF1608981CB6}" type="pres">
      <dgm:prSet presAssocID="{66BCEEC9-9975-4DDE-A49D-A3C09EA73C26}" presName="sibTrans" presStyleCnt="0"/>
      <dgm:spPr/>
    </dgm:pt>
    <dgm:pt modelId="{3CAB89DB-9111-446F-A632-5D85132220A1}" type="pres">
      <dgm:prSet presAssocID="{7B2E0BA0-7CF3-4229-9425-AACE3EFAA0E9}" presName="compositeNode" presStyleCnt="0">
        <dgm:presLayoutVars>
          <dgm:bulletEnabled val="1"/>
        </dgm:presLayoutVars>
      </dgm:prSet>
      <dgm:spPr/>
    </dgm:pt>
    <dgm:pt modelId="{067DB5E1-DE11-43D1-BAFA-EDA7A50BBD45}" type="pres">
      <dgm:prSet presAssocID="{7B2E0BA0-7CF3-4229-9425-AACE3EFAA0E9}" presName="bgRect" presStyleLbl="bgAccFollowNode1" presStyleIdx="2" presStyleCnt="3" custLinFactNeighborY="824"/>
      <dgm:spPr/>
    </dgm:pt>
    <dgm:pt modelId="{3E144C71-A8DF-45A1-85B3-B12F257A0346}" type="pres">
      <dgm:prSet presAssocID="{2F4B8CB3-87C9-454A-8AB6-011D2574EEE1}" presName="sibTransNodeCircle" presStyleLbl="alignNode1" presStyleIdx="4" presStyleCnt="6">
        <dgm:presLayoutVars>
          <dgm:chMax val="0"/>
          <dgm:bulletEnabled/>
        </dgm:presLayoutVars>
      </dgm:prSet>
      <dgm:spPr/>
    </dgm:pt>
    <dgm:pt modelId="{8731562C-BACB-4D20-AB6A-046E393E6C8B}" type="pres">
      <dgm:prSet presAssocID="{7B2E0BA0-7CF3-4229-9425-AACE3EFAA0E9}" presName="bottomLine" presStyleLbl="alignNode1" presStyleIdx="5" presStyleCnt="6">
        <dgm:presLayoutVars/>
      </dgm:prSet>
      <dgm:spPr/>
    </dgm:pt>
    <dgm:pt modelId="{29A3A418-9E65-45C9-9B9F-43A12E6F951E}" type="pres">
      <dgm:prSet presAssocID="{7B2E0BA0-7CF3-4229-9425-AACE3EFAA0E9}" presName="nodeText" presStyleLbl="bgAccFollowNode1" presStyleIdx="2" presStyleCnt="3">
        <dgm:presLayoutVars>
          <dgm:bulletEnabled val="1"/>
        </dgm:presLayoutVars>
      </dgm:prSet>
      <dgm:spPr/>
    </dgm:pt>
  </dgm:ptLst>
  <dgm:cxnLst>
    <dgm:cxn modelId="{DEB5F30D-DB59-46FE-A7D2-D82E94461161}" type="presOf" srcId="{6D34301F-DE8C-48B5-A490-1385CD58BE59}" destId="{CDBFEDC4-D1EF-4AD2-9852-290D03900359}" srcOrd="0" destOrd="1" presId="urn:microsoft.com/office/officeart/2016/7/layout/BasicLinearProcessNumbered"/>
    <dgm:cxn modelId="{7317830E-C85B-4A4F-B1D1-CD42DE43035D}" type="presOf" srcId="{5D089E42-E7A6-42FA-9378-7D23923B49C2}" destId="{79146387-B824-45D2-B5E2-76456C04AE8A}" srcOrd="0" destOrd="1" presId="urn:microsoft.com/office/officeart/2016/7/layout/BasicLinearProcessNumbered"/>
    <dgm:cxn modelId="{5644CE19-1A48-4AEB-9E7D-B02421E90EE7}" type="presOf" srcId="{267C698E-327E-4252-A31A-E2D7E43057AD}" destId="{D81ED2F6-C912-43F0-811B-4E3194C214D0}" srcOrd="0" destOrd="0" presId="urn:microsoft.com/office/officeart/2016/7/layout/BasicLinearProcessNumbered"/>
    <dgm:cxn modelId="{9A66BF1B-B591-470B-AF2C-118FCA24BBDB}" type="presOf" srcId="{66BCEEC9-9975-4DDE-A49D-A3C09EA73C26}" destId="{17011859-603B-48DC-9851-2E44C0CFE8AA}" srcOrd="0" destOrd="0" presId="urn:microsoft.com/office/officeart/2016/7/layout/BasicLinearProcessNumbered"/>
    <dgm:cxn modelId="{A35B0924-C409-4578-B79D-CBFFF8E2E207}" srcId="{A199004D-1F67-46E4-8B9E-3E1A10969887}" destId="{60E225E4-1F45-408B-9643-78FE8BA33C31}" srcOrd="0" destOrd="0" parTransId="{E2610688-BD9F-4425-B58C-FD73221E8760}" sibTransId="{707D0EEB-EF63-4F31-B675-317E26DAD980}"/>
    <dgm:cxn modelId="{E0135124-C0BB-4C76-9A63-FDD57E7C0CA9}" srcId="{A199004D-1F67-46E4-8B9E-3E1A10969887}" destId="{7B2E0BA0-7CF3-4229-9425-AACE3EFAA0E9}" srcOrd="2" destOrd="0" parTransId="{B164325B-9BA1-48CC-971A-00A1EEA9FCCD}" sibTransId="{2F4B8CB3-87C9-454A-8AB6-011D2574EEE1}"/>
    <dgm:cxn modelId="{7E11E22C-37F6-407B-BFA5-80C80267E263}" type="presOf" srcId="{267C698E-327E-4252-A31A-E2D7E43057AD}" destId="{CDBFEDC4-D1EF-4AD2-9852-290D03900359}" srcOrd="1" destOrd="0" presId="urn:microsoft.com/office/officeart/2016/7/layout/BasicLinearProcessNumbered"/>
    <dgm:cxn modelId="{8A94B531-7B4A-49CC-97E4-8604CA94FEC1}" srcId="{267C698E-327E-4252-A31A-E2D7E43057AD}" destId="{6D34301F-DE8C-48B5-A490-1385CD58BE59}" srcOrd="0" destOrd="0" parTransId="{F563141E-6A40-4C05-AD39-878BB0CA773C}" sibTransId="{E59F8899-338A-4EC6-B0F3-46AD05985694}"/>
    <dgm:cxn modelId="{306BA539-1430-4656-B501-6E7BD074D75C}" type="presOf" srcId="{707D0EEB-EF63-4F31-B675-317E26DAD980}" destId="{841CB3FC-0B96-4196-99EF-9EAC0F2A134D}" srcOrd="0" destOrd="0" presId="urn:microsoft.com/office/officeart/2016/7/layout/BasicLinearProcessNumbered"/>
    <dgm:cxn modelId="{69768146-2B36-4CE6-9919-DEFD42B5F7EC}" srcId="{60E225E4-1F45-408B-9643-78FE8BA33C31}" destId="{5D089E42-E7A6-42FA-9378-7D23923B49C2}" srcOrd="0" destOrd="0" parTransId="{D9FA139F-1DF8-47D2-9F26-E8956587CE43}" sibTransId="{9923055C-175D-4382-95C3-0603D65B6468}"/>
    <dgm:cxn modelId="{7CA1DA4D-BBE8-4F45-A0B5-AD35E64EBBC2}" type="presOf" srcId="{7B2E0BA0-7CF3-4229-9425-AACE3EFAA0E9}" destId="{067DB5E1-DE11-43D1-BAFA-EDA7A50BBD45}" srcOrd="0" destOrd="0" presId="urn:microsoft.com/office/officeart/2016/7/layout/BasicLinearProcessNumbered"/>
    <dgm:cxn modelId="{68A59970-0DDF-4B6E-96CE-D4C42C5982CB}" type="presOf" srcId="{A199004D-1F67-46E4-8B9E-3E1A10969887}" destId="{0DA6CE10-B9DE-4B00-BF54-C106875FC44A}" srcOrd="0" destOrd="0" presId="urn:microsoft.com/office/officeart/2016/7/layout/BasicLinearProcessNumbered"/>
    <dgm:cxn modelId="{E3B38F55-3453-40C0-8C2F-A52095355937}" type="presOf" srcId="{60E225E4-1F45-408B-9643-78FE8BA33C31}" destId="{471A7618-F112-43CB-8248-E6255CE37E16}" srcOrd="0" destOrd="0" presId="urn:microsoft.com/office/officeart/2016/7/layout/BasicLinearProcessNumbered"/>
    <dgm:cxn modelId="{460C4981-B2D4-41EC-B974-8CA733B7D982}" srcId="{A199004D-1F67-46E4-8B9E-3E1A10969887}" destId="{267C698E-327E-4252-A31A-E2D7E43057AD}" srcOrd="1" destOrd="0" parTransId="{E162056B-A8BE-4425-A28F-6A5FF61BFBF2}" sibTransId="{66BCEEC9-9975-4DDE-A49D-A3C09EA73C26}"/>
    <dgm:cxn modelId="{2583D696-6A76-4AE0-9A85-96547EC60531}" type="presOf" srcId="{60E225E4-1F45-408B-9643-78FE8BA33C31}" destId="{79146387-B824-45D2-B5E2-76456C04AE8A}" srcOrd="1" destOrd="0" presId="urn:microsoft.com/office/officeart/2016/7/layout/BasicLinearProcessNumbered"/>
    <dgm:cxn modelId="{EBB6069F-A6BC-4BF4-A878-20E6EA9ECF0F}" srcId="{7B2E0BA0-7CF3-4229-9425-AACE3EFAA0E9}" destId="{90AE8187-2109-4168-AF67-27947747B5C1}" srcOrd="0" destOrd="0" parTransId="{F0D3BC0C-D280-4C56-81F1-271DCAAD4CBA}" sibTransId="{83BFA96C-07B8-4362-9474-506DD9215C3C}"/>
    <dgm:cxn modelId="{1373B5C8-E446-4B77-AF27-96E021EAF9C2}" type="presOf" srcId="{7B2E0BA0-7CF3-4229-9425-AACE3EFAA0E9}" destId="{29A3A418-9E65-45C9-9B9F-43A12E6F951E}" srcOrd="1" destOrd="0" presId="urn:microsoft.com/office/officeart/2016/7/layout/BasicLinearProcessNumbered"/>
    <dgm:cxn modelId="{246B9ACE-47B1-4DE0-B2AE-E239A0FCAC4A}" type="presOf" srcId="{90AE8187-2109-4168-AF67-27947747B5C1}" destId="{29A3A418-9E65-45C9-9B9F-43A12E6F951E}" srcOrd="0" destOrd="1" presId="urn:microsoft.com/office/officeart/2016/7/layout/BasicLinearProcessNumbered"/>
    <dgm:cxn modelId="{2E9103E9-002A-4E3B-B036-BCCBD513C893}" type="presOf" srcId="{2F4B8CB3-87C9-454A-8AB6-011D2574EEE1}" destId="{3E144C71-A8DF-45A1-85B3-B12F257A0346}" srcOrd="0" destOrd="0" presId="urn:microsoft.com/office/officeart/2016/7/layout/BasicLinearProcessNumbered"/>
    <dgm:cxn modelId="{C317FD28-6246-48B9-8FC0-E2E09A9E2792}" type="presParOf" srcId="{0DA6CE10-B9DE-4B00-BF54-C106875FC44A}" destId="{F89970AD-D4BE-4398-8E09-B297002FA590}" srcOrd="0" destOrd="0" presId="urn:microsoft.com/office/officeart/2016/7/layout/BasicLinearProcessNumbered"/>
    <dgm:cxn modelId="{28B60E9E-20C7-4EA8-BCC4-AE6165FB911B}" type="presParOf" srcId="{F89970AD-D4BE-4398-8E09-B297002FA590}" destId="{471A7618-F112-43CB-8248-E6255CE37E16}" srcOrd="0" destOrd="0" presId="urn:microsoft.com/office/officeart/2016/7/layout/BasicLinearProcessNumbered"/>
    <dgm:cxn modelId="{58BAA4E6-AF76-4C26-AF83-71BC4B5C6AF5}" type="presParOf" srcId="{F89970AD-D4BE-4398-8E09-B297002FA590}" destId="{841CB3FC-0B96-4196-99EF-9EAC0F2A134D}" srcOrd="1" destOrd="0" presId="urn:microsoft.com/office/officeart/2016/7/layout/BasicLinearProcessNumbered"/>
    <dgm:cxn modelId="{B0A6467F-E9FB-432F-8DA3-53C988A012B0}" type="presParOf" srcId="{F89970AD-D4BE-4398-8E09-B297002FA590}" destId="{0F7FD7CC-F51B-46F3-A1FA-D5B64DB4689E}" srcOrd="2" destOrd="0" presId="urn:microsoft.com/office/officeart/2016/7/layout/BasicLinearProcessNumbered"/>
    <dgm:cxn modelId="{0CE3BCAB-9C2D-4508-B18F-E4C58D854FD9}" type="presParOf" srcId="{F89970AD-D4BE-4398-8E09-B297002FA590}" destId="{79146387-B824-45D2-B5E2-76456C04AE8A}" srcOrd="3" destOrd="0" presId="urn:microsoft.com/office/officeart/2016/7/layout/BasicLinearProcessNumbered"/>
    <dgm:cxn modelId="{52C1E6B8-D98D-4982-8AB7-764408B84D18}" type="presParOf" srcId="{0DA6CE10-B9DE-4B00-BF54-C106875FC44A}" destId="{9BADCD25-2018-4969-93A9-FE2B55F17802}" srcOrd="1" destOrd="0" presId="urn:microsoft.com/office/officeart/2016/7/layout/BasicLinearProcessNumbered"/>
    <dgm:cxn modelId="{ACBF6F5B-43E8-4602-8CBF-7C90155A394E}" type="presParOf" srcId="{0DA6CE10-B9DE-4B00-BF54-C106875FC44A}" destId="{471D796F-73AE-426A-BEB3-8AE089E30E38}" srcOrd="2" destOrd="0" presId="urn:microsoft.com/office/officeart/2016/7/layout/BasicLinearProcessNumbered"/>
    <dgm:cxn modelId="{0EB87E35-D63C-4A2C-AC8F-4D39E450C264}" type="presParOf" srcId="{471D796F-73AE-426A-BEB3-8AE089E30E38}" destId="{D81ED2F6-C912-43F0-811B-4E3194C214D0}" srcOrd="0" destOrd="0" presId="urn:microsoft.com/office/officeart/2016/7/layout/BasicLinearProcessNumbered"/>
    <dgm:cxn modelId="{39E56830-768F-4D15-9F15-F7DE65B30A98}" type="presParOf" srcId="{471D796F-73AE-426A-BEB3-8AE089E30E38}" destId="{17011859-603B-48DC-9851-2E44C0CFE8AA}" srcOrd="1" destOrd="0" presId="urn:microsoft.com/office/officeart/2016/7/layout/BasicLinearProcessNumbered"/>
    <dgm:cxn modelId="{39DD6EBE-DF40-45A1-AB57-8C17674208FE}" type="presParOf" srcId="{471D796F-73AE-426A-BEB3-8AE089E30E38}" destId="{4F88533F-243D-4685-8C53-7BDE42B6ECF2}" srcOrd="2" destOrd="0" presId="urn:microsoft.com/office/officeart/2016/7/layout/BasicLinearProcessNumbered"/>
    <dgm:cxn modelId="{F6FAFF86-AD1C-4A4B-83AC-8B7B53EB3897}" type="presParOf" srcId="{471D796F-73AE-426A-BEB3-8AE089E30E38}" destId="{CDBFEDC4-D1EF-4AD2-9852-290D03900359}" srcOrd="3" destOrd="0" presId="urn:microsoft.com/office/officeart/2016/7/layout/BasicLinearProcessNumbered"/>
    <dgm:cxn modelId="{733C1016-0EAC-4337-88C9-5916372DF08A}" type="presParOf" srcId="{0DA6CE10-B9DE-4B00-BF54-C106875FC44A}" destId="{567662DD-48B7-4DA7-A415-BF1608981CB6}" srcOrd="3" destOrd="0" presId="urn:microsoft.com/office/officeart/2016/7/layout/BasicLinearProcessNumbered"/>
    <dgm:cxn modelId="{AB316626-6168-4F3B-8DFE-EFA9D36149FA}" type="presParOf" srcId="{0DA6CE10-B9DE-4B00-BF54-C106875FC44A}" destId="{3CAB89DB-9111-446F-A632-5D85132220A1}" srcOrd="4" destOrd="0" presId="urn:microsoft.com/office/officeart/2016/7/layout/BasicLinearProcessNumbered"/>
    <dgm:cxn modelId="{D41552B0-3E6E-488E-8766-8385C459AA1B}" type="presParOf" srcId="{3CAB89DB-9111-446F-A632-5D85132220A1}" destId="{067DB5E1-DE11-43D1-BAFA-EDA7A50BBD45}" srcOrd="0" destOrd="0" presId="urn:microsoft.com/office/officeart/2016/7/layout/BasicLinearProcessNumbered"/>
    <dgm:cxn modelId="{1B4B47BD-87E5-44AF-B957-AFB6BB6EF41E}" type="presParOf" srcId="{3CAB89DB-9111-446F-A632-5D85132220A1}" destId="{3E144C71-A8DF-45A1-85B3-B12F257A0346}" srcOrd="1" destOrd="0" presId="urn:microsoft.com/office/officeart/2016/7/layout/BasicLinearProcessNumbered"/>
    <dgm:cxn modelId="{0D6F131A-1562-4C6E-9A6E-3E9FBE4129AC}" type="presParOf" srcId="{3CAB89DB-9111-446F-A632-5D85132220A1}" destId="{8731562C-BACB-4D20-AB6A-046E393E6C8B}" srcOrd="2" destOrd="0" presId="urn:microsoft.com/office/officeart/2016/7/layout/BasicLinearProcessNumbered"/>
    <dgm:cxn modelId="{33E3C8E1-0871-494D-A582-38F5457F71EE}" type="presParOf" srcId="{3CAB89DB-9111-446F-A632-5D85132220A1}" destId="{29A3A418-9E65-45C9-9B9F-43A12E6F951E}"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A7618-F112-43CB-8248-E6255CE37E16}">
      <dsp:nvSpPr>
        <dsp:cNvPr id="0" name=""/>
        <dsp:cNvSpPr/>
      </dsp:nvSpPr>
      <dsp:spPr>
        <a:xfrm>
          <a:off x="0" y="0"/>
          <a:ext cx="3286125" cy="41576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kern="1200" dirty="0"/>
            <a:t>HELP OTHERS</a:t>
          </a:r>
        </a:p>
        <a:p>
          <a:pPr marL="171450" lvl="1" indent="-171450" algn="l" defTabSz="711200">
            <a:lnSpc>
              <a:spcPct val="90000"/>
            </a:lnSpc>
            <a:spcBef>
              <a:spcPct val="0"/>
            </a:spcBef>
            <a:spcAft>
              <a:spcPct val="15000"/>
            </a:spcAft>
            <a:buChar char="•"/>
          </a:pPr>
          <a:r>
            <a:rPr lang="en-US" sz="1600" kern="1200" dirty="0"/>
            <a:t>Identify and get comfortable with tools to detect and respond to mental health crises and risk issues (e.g., self-harm)</a:t>
          </a:r>
        </a:p>
      </dsp:txBody>
      <dsp:txXfrm>
        <a:off x="0" y="1579891"/>
        <a:ext cx="3286125" cy="2494565"/>
      </dsp:txXfrm>
    </dsp:sp>
    <dsp:sp modelId="{841CB3FC-0B96-4196-99EF-9EAC0F2A134D}">
      <dsp:nvSpPr>
        <dsp:cNvPr id="0" name=""/>
        <dsp:cNvSpPr/>
      </dsp:nvSpPr>
      <dsp:spPr>
        <a:xfrm>
          <a:off x="1019421" y="415760"/>
          <a:ext cx="1247282" cy="124728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243" tIns="12700" rIns="9724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2081" y="598420"/>
        <a:ext cx="881962" cy="881962"/>
      </dsp:txXfrm>
    </dsp:sp>
    <dsp:sp modelId="{0F7FD7CC-F51B-46F3-A1FA-D5B64DB4689E}">
      <dsp:nvSpPr>
        <dsp:cNvPr id="0" name=""/>
        <dsp:cNvSpPr/>
      </dsp:nvSpPr>
      <dsp:spPr>
        <a:xfrm>
          <a:off x="0" y="4157537"/>
          <a:ext cx="3286125"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1ED2F6-C912-43F0-811B-4E3194C214D0}">
      <dsp:nvSpPr>
        <dsp:cNvPr id="0" name=""/>
        <dsp:cNvSpPr/>
      </dsp:nvSpPr>
      <dsp:spPr>
        <a:xfrm>
          <a:off x="3614737" y="0"/>
          <a:ext cx="3286125" cy="41576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kern="1200" dirty="0"/>
            <a:t>HELP YOURSELF  </a:t>
          </a:r>
        </a:p>
        <a:p>
          <a:pPr marL="171450" lvl="1" indent="-171450" algn="l" defTabSz="711200">
            <a:lnSpc>
              <a:spcPct val="90000"/>
            </a:lnSpc>
            <a:spcBef>
              <a:spcPct val="0"/>
            </a:spcBef>
            <a:spcAft>
              <a:spcPct val="15000"/>
            </a:spcAft>
            <a:buChar char="•"/>
          </a:pPr>
          <a:r>
            <a:rPr lang="en-US" sz="1600" kern="1200" dirty="0"/>
            <a:t>Learning and adopting several basic mental health self-care techniques that lead to improved emotional self-regulation is vital to our well-being. </a:t>
          </a:r>
        </a:p>
      </dsp:txBody>
      <dsp:txXfrm>
        <a:off x="3614737" y="1579891"/>
        <a:ext cx="3286125" cy="2494565"/>
      </dsp:txXfrm>
    </dsp:sp>
    <dsp:sp modelId="{17011859-603B-48DC-9851-2E44C0CFE8AA}">
      <dsp:nvSpPr>
        <dsp:cNvPr id="0" name=""/>
        <dsp:cNvSpPr/>
      </dsp:nvSpPr>
      <dsp:spPr>
        <a:xfrm>
          <a:off x="4634158" y="415760"/>
          <a:ext cx="1247282" cy="124728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243" tIns="12700" rIns="9724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16818" y="598420"/>
        <a:ext cx="881962" cy="881962"/>
      </dsp:txXfrm>
    </dsp:sp>
    <dsp:sp modelId="{4F88533F-243D-4685-8C53-7BDE42B6ECF2}">
      <dsp:nvSpPr>
        <dsp:cNvPr id="0" name=""/>
        <dsp:cNvSpPr/>
      </dsp:nvSpPr>
      <dsp:spPr>
        <a:xfrm>
          <a:off x="3614737" y="4157537"/>
          <a:ext cx="3286125"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7DB5E1-DE11-43D1-BAFA-EDA7A50BBD45}">
      <dsp:nvSpPr>
        <dsp:cNvPr id="0" name=""/>
        <dsp:cNvSpPr/>
      </dsp:nvSpPr>
      <dsp:spPr>
        <a:xfrm>
          <a:off x="7229475" y="0"/>
          <a:ext cx="3286125" cy="41576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kern="1200" dirty="0"/>
            <a:t>ENCOURAGE ORGANIZATIONAL CHANGE </a:t>
          </a:r>
        </a:p>
        <a:p>
          <a:pPr marL="171450" lvl="1" indent="-171450" algn="l" defTabSz="711200">
            <a:lnSpc>
              <a:spcPct val="90000"/>
            </a:lnSpc>
            <a:spcBef>
              <a:spcPct val="0"/>
            </a:spcBef>
            <a:spcAft>
              <a:spcPct val="15000"/>
            </a:spcAft>
            <a:buChar char="•"/>
          </a:pPr>
          <a:r>
            <a:rPr lang="en-US" sz="1600" kern="1200" dirty="0"/>
            <a:t>Responsibility for attending to the mental health needs of HCW must fall not only to the individual but to the institutions that employ them. Organizational solutions are critical.</a:t>
          </a:r>
        </a:p>
      </dsp:txBody>
      <dsp:txXfrm>
        <a:off x="7229475" y="1579891"/>
        <a:ext cx="3286125" cy="2494565"/>
      </dsp:txXfrm>
    </dsp:sp>
    <dsp:sp modelId="{3E144C71-A8DF-45A1-85B3-B12F257A0346}">
      <dsp:nvSpPr>
        <dsp:cNvPr id="0" name=""/>
        <dsp:cNvSpPr/>
      </dsp:nvSpPr>
      <dsp:spPr>
        <a:xfrm>
          <a:off x="8248896" y="415760"/>
          <a:ext cx="1247282" cy="124728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243" tIns="12700" rIns="9724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31556" y="598420"/>
        <a:ext cx="881962" cy="881962"/>
      </dsp:txXfrm>
    </dsp:sp>
    <dsp:sp modelId="{8731562C-BACB-4D20-AB6A-046E393E6C8B}">
      <dsp:nvSpPr>
        <dsp:cNvPr id="0" name=""/>
        <dsp:cNvSpPr/>
      </dsp:nvSpPr>
      <dsp:spPr>
        <a:xfrm>
          <a:off x="7229475" y="4157537"/>
          <a:ext cx="3286125"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place for letting go of expectations, acceptance, mindfulness, flexibility, resilience – we are not and reality have never really been in charge of life, broadly writ.  We have carved out small territtiories for ourselves that we onsider secure and that bring us pleasure, consistency, predictability.  But ultimately, life or the universe or for those who lean towards the soirtuak, god, has again in our age as it has in all ages, shown us how truly small and insiginificant the power of humanity is against the larger forces of the universe.  This is not an excuse to give up.  We are after all creative, powerful beings, programmed to endurea dn problem solve, and it is a wonder that we continue do so in the face of trauma and overhwslm.  There is an important p;ace, however, for acknowledging that even as we shpe security, life hands us uncertainty.  Even as we build our edifices to predictability, life wears them down, sometime sbit by bit as in the slow decrement of aging; and soemtoimes in the tidal wsve of a global pandemic.  In addition to learning all the things that we CAN do, we must equally commit ourselves to acknowledging that there is and will always be much that we cant do, and that learning to make peace with and face with grace this realm of uncertainty and uncpresictability is as powerful an approaching to getting through as is getting up everyuday and undertaking the tasks of survival.  From the beginning as a species, we were intstucted to do and we were instructed to rest.  It is only in rest that we can find a release from fear, the rising of grace.  So today, as a group of professionals intent on serving the world to get through this pandemic, let us gommot to both doing and learning togeterh ands t resting together.</a:t>
            </a:r>
            <a:endParaRPr/>
          </a:p>
          <a:p>
            <a:pPr marL="0" lvl="0" indent="0" algn="l" rtl="0">
              <a:spcBef>
                <a:spcPts val="0"/>
              </a:spcBef>
              <a:spcAft>
                <a:spcPts val="0"/>
              </a:spcAft>
              <a:buNone/>
            </a:pPr>
            <a:endParaRPr/>
          </a:p>
        </p:txBody>
      </p:sp>
      <p:sp>
        <p:nvSpPr>
          <p:cNvPr id="127" name="Google Shape;12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6480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Seeing a surge in new mental health problems as well as exacerbation of existing mh issues, particularly salient is the emotinal and physicl toll on health care workers</a:t>
            </a:r>
            <a:endParaRPr/>
          </a:p>
        </p:txBody>
      </p:sp>
      <p:sp>
        <p:nvSpPr>
          <p:cNvPr id="620" name="Google Shape;62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Process of empthy required in our work makes us vulnerable to being profoundly affected by what we do. As care providers, we generally have big hearts to be in the healthcare field in the first place. This requires a semi-permeable membrane that serves as a shield of sorts - allowing us to remain caring and compassionate while not getting lost and overwhelmed in the other person’s pain and suffering. There is a psychological  cost of caring for others.</a:t>
            </a:r>
            <a:endParaRPr/>
          </a:p>
        </p:txBody>
      </p:sp>
      <p:sp>
        <p:nvSpPr>
          <p:cNvPr id="633" name="Google Shape;633;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Sometimes these terms ar used interchangeably, but actually different, more like close cousins. CF- erosion when unable to recharge, STS- actual shift in worldview that comes from working with trauma survivors (ie, higher empathy in caregiver, less positive worldview), can develop into secondary ptsd symptoms.  Burnout - can occur in any profession, as well as healthcare professions - can have more than one going on simultaneously</a:t>
            </a:r>
            <a:endParaRPr/>
          </a:p>
        </p:txBody>
      </p:sp>
      <p:sp>
        <p:nvSpPr>
          <p:cNvPr id="647" name="Google Shape;647;p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65" name="Google Shape;66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200"/>
              <a:buFont typeface="Calibri"/>
              <a:buNone/>
            </a:pPr>
            <a:endParaRPr/>
          </a:p>
        </p:txBody>
      </p:sp>
      <p:sp>
        <p:nvSpPr>
          <p:cNvPr id="673" name="Google Shape;67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Sleep hygiene matters, you know the basics - practice what you preach! off screens at least 30 min before bed, don’t take phone to bed unless unavoidable with oncall </a:t>
            </a:r>
            <a:endParaRPr/>
          </a:p>
          <a:p>
            <a:pPr marL="0" lvl="0" indent="0" algn="l" rtl="0">
              <a:spcBef>
                <a:spcPts val="0"/>
              </a:spcBef>
              <a:spcAft>
                <a:spcPts val="0"/>
              </a:spcAft>
              <a:buClr>
                <a:schemeClr val="dk1"/>
              </a:buClr>
              <a:buSzPts val="1200"/>
              <a:buFont typeface="Calibri"/>
              <a:buNone/>
            </a:pPr>
            <a:r>
              <a:rPr lang="en-US"/>
              <a:t>Bring good  food with you</a:t>
            </a:r>
            <a:endParaRPr/>
          </a:p>
          <a:p>
            <a:pPr marL="0" lvl="0" indent="0" algn="l" rtl="0">
              <a:spcBef>
                <a:spcPts val="0"/>
              </a:spcBef>
              <a:spcAft>
                <a:spcPts val="0"/>
              </a:spcAft>
              <a:buClr>
                <a:schemeClr val="dk1"/>
              </a:buClr>
              <a:buSzPts val="1200"/>
              <a:buFont typeface="Calibri"/>
              <a:buNone/>
            </a:pPr>
            <a:r>
              <a:rPr lang="en-US"/>
              <a:t>ANY excercise, it all helps!</a:t>
            </a:r>
            <a:endParaRPr/>
          </a:p>
          <a:p>
            <a:pPr marL="0" lvl="0" indent="0" algn="l" rtl="0">
              <a:spcBef>
                <a:spcPts val="0"/>
              </a:spcBef>
              <a:spcAft>
                <a:spcPts val="0"/>
              </a:spcAft>
              <a:buClr>
                <a:schemeClr val="dk1"/>
              </a:buClr>
              <a:buSzPts val="1200"/>
              <a:buFont typeface="Calibri"/>
              <a:buNone/>
            </a:pPr>
            <a:r>
              <a:rPr lang="en-US"/>
              <a:t>Connect any which way you can - more important than ever</a:t>
            </a:r>
            <a:endParaRPr/>
          </a:p>
        </p:txBody>
      </p:sp>
      <p:sp>
        <p:nvSpPr>
          <p:cNvPr id="706" name="Google Shape;70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34" name="Google Shape;73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a16adc91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a16adc91b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safe to say we have a dark sense of humor at our workplace....</a:t>
            </a:r>
            <a:endParaRPr/>
          </a:p>
        </p:txBody>
      </p:sp>
      <p:sp>
        <p:nvSpPr>
          <p:cNvPr id="748" name="Google Shape;748;ga16adc91b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E3949A-8D0A-434E-964B-238384E3A228}" type="slidenum">
              <a:rPr lang="en-US" smtClean="0"/>
              <a:t>58</a:t>
            </a:fld>
            <a:endParaRPr lang="en-US"/>
          </a:p>
        </p:txBody>
      </p:sp>
    </p:spTree>
    <p:extLst>
      <p:ext uri="{BB962C8B-B14F-4D97-AF65-F5344CB8AC3E}">
        <p14:creationId xmlns:p14="http://schemas.microsoft.com/office/powerpoint/2010/main" val="839098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222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3251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8299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highlight>
                  <a:srgbClr val="FFFF00"/>
                </a:highlight>
                <a:latin typeface="Arial"/>
                <a:ea typeface="Arial"/>
                <a:cs typeface="Arial"/>
                <a:sym typeface="Arial"/>
              </a:rPr>
              <a:t>Attitudes' 11th pandemic survey since March</a:t>
            </a:r>
            <a:r>
              <a:rPr lang="en-US" sz="1800">
                <a:solidFill>
                  <a:srgbClr val="000000"/>
                </a:solidFill>
                <a:latin typeface="Arial"/>
                <a:ea typeface="Arial"/>
                <a:cs typeface="Arial"/>
                <a:sym typeface="Arial"/>
              </a:rPr>
              <a:t>, nearly </a:t>
            </a:r>
            <a:r>
              <a:rPr lang="en-US" sz="1800">
                <a:solidFill>
                  <a:srgbClr val="000000"/>
                </a:solidFill>
                <a:highlight>
                  <a:srgbClr val="FFFF00"/>
                </a:highlight>
                <a:latin typeface="Arial"/>
                <a:ea typeface="Arial"/>
                <a:cs typeface="Arial"/>
                <a:sym typeface="Arial"/>
              </a:rPr>
              <a:t>three-quarters of readers report feeling overwhelmed, exhausted, anxious, and/or worried</a:t>
            </a:r>
            <a:r>
              <a:rPr lang="en-US" sz="1800">
                <a:solidFill>
                  <a:srgbClr val="000000"/>
                </a:solidFill>
                <a:latin typeface="Arial"/>
                <a:ea typeface="Arial"/>
                <a:cs typeface="Arial"/>
                <a:sym typeface="Arial"/>
              </a:rPr>
              <a:t>. </a:t>
            </a:r>
            <a:endParaRPr sz="1800">
              <a:latin typeface="Arial"/>
              <a:ea typeface="Arial"/>
              <a:cs typeface="Arial"/>
              <a:sym typeface="Arial"/>
            </a:endParaRPr>
          </a:p>
          <a:p>
            <a:pPr marL="0" marR="0" lvl="0" indent="0" algn="l" rtl="0">
              <a:spcBef>
                <a:spcPts val="0"/>
              </a:spcBef>
              <a:spcAft>
                <a:spcPts val="0"/>
              </a:spcAft>
              <a:buNone/>
            </a:pPr>
            <a:r>
              <a:rPr lang="en-US" sz="1800">
                <a:solidFill>
                  <a:srgbClr val="1A1A1A"/>
                </a:solidFill>
                <a:latin typeface="Arial"/>
                <a:ea typeface="Arial"/>
                <a:cs typeface="Arial"/>
                <a:sym typeface="Arial"/>
              </a:rPr>
              <a:t> </a:t>
            </a:r>
            <a:endParaRPr sz="1800">
              <a:latin typeface="Arial"/>
              <a:ea typeface="Arial"/>
              <a:cs typeface="Arial"/>
              <a:sym typeface="Arial"/>
            </a:endParaRPr>
          </a:p>
          <a:p>
            <a:pPr marL="0" marR="0" lvl="0" indent="0" algn="l" rtl="0">
              <a:spcBef>
                <a:spcPts val="0"/>
              </a:spcBef>
              <a:spcAft>
                <a:spcPts val="0"/>
              </a:spcAft>
              <a:buNone/>
            </a:pPr>
            <a:r>
              <a:rPr lang="en-US" sz="1800">
                <a:solidFill>
                  <a:srgbClr val="1A1A1A"/>
                </a:solidFill>
                <a:latin typeface="Arial"/>
                <a:ea typeface="Arial"/>
                <a:cs typeface="Arial"/>
                <a:sym typeface="Arial"/>
              </a:rPr>
              <a:t> </a:t>
            </a:r>
            <a:endParaRPr sz="1800">
              <a:latin typeface="Arial"/>
              <a:ea typeface="Arial"/>
              <a:cs typeface="Arial"/>
              <a:sym typeface="Arial"/>
            </a:endParaRPr>
          </a:p>
          <a:p>
            <a:pPr marL="0" marR="0" lvl="0" indent="0" algn="l" rtl="0">
              <a:spcBef>
                <a:spcPts val="0"/>
              </a:spcBef>
              <a:spcAft>
                <a:spcPts val="0"/>
              </a:spcAft>
              <a:buNone/>
            </a:pPr>
            <a:r>
              <a:rPr lang="en-US" sz="1800">
                <a:solidFill>
                  <a:srgbClr val="1A1A1A"/>
                </a:solidFill>
                <a:latin typeface="Arial"/>
                <a:ea typeface="Arial"/>
                <a:cs typeface="Arial"/>
                <a:sym typeface="Arial"/>
              </a:rPr>
              <a:t> </a:t>
            </a:r>
            <a:endParaRPr sz="1800">
              <a:latin typeface="Arial"/>
              <a:ea typeface="Arial"/>
              <a:cs typeface="Arial"/>
              <a:sym typeface="Arial"/>
            </a:endParaRPr>
          </a:p>
          <a:p>
            <a:pPr marL="0" marR="0" lvl="0" indent="0" algn="l" rtl="0">
              <a:spcBef>
                <a:spcPts val="0"/>
              </a:spcBef>
              <a:spcAft>
                <a:spcPts val="0"/>
              </a:spcAft>
              <a:buNone/>
            </a:pPr>
            <a:endParaRPr sz="1800">
              <a:solidFill>
                <a:srgbClr val="1A1A1A"/>
              </a:solidFill>
              <a:latin typeface="Arial"/>
              <a:ea typeface="Arial"/>
              <a:cs typeface="Arial"/>
              <a:sym typeface="Arial"/>
            </a:endParaRPr>
          </a:p>
          <a:p>
            <a:pPr marL="0" lvl="0" indent="0" algn="l" rtl="0">
              <a:spcBef>
                <a:spcPts val="0"/>
              </a:spcBef>
              <a:spcAft>
                <a:spcPts val="0"/>
              </a:spcAft>
              <a:buNone/>
            </a:pPr>
            <a:endParaRPr/>
          </a:p>
        </p:txBody>
      </p:sp>
      <p:sp>
        <p:nvSpPr>
          <p:cNvPr id="206" name="Google Shape;20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887" name="Google Shape;887;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894" name="Google Shape;894;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9" name="Google Shape;919;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8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9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9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9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9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9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ebmd.com/lung/news/20200818/radiology-study-suggests-horrifying-rise-in-domestic-violence-during-pandemic#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jamanetwork.com/journals/jamanetworkopen/fullarticle/277097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jamanetwork.com/searchresults?author=Andrew+Lukowiak&amp;q=Andrew+Lukowiak" TargetMode="External"/><Relationship Id="rId3" Type="http://schemas.openxmlformats.org/officeDocument/2006/relationships/hyperlink" Target="https://jamanetwork.com/searchresults?author=Jacob+J.+Wainwright&amp;q=Jacob+J.+Wainwright" TargetMode="External"/><Relationship Id="rId7" Type="http://schemas.openxmlformats.org/officeDocument/2006/relationships/hyperlink" Target="https://jamanetwork.com/searchresults?author=Angela+Huskey&amp;q=Angela+Huske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jamanetwork.com/searchresults?author=Eric+Dawson&amp;q=Eric+Dawson" TargetMode="External"/><Relationship Id="rId5" Type="http://schemas.openxmlformats.org/officeDocument/2006/relationships/hyperlink" Target="https://jamanetwork.com/searchresults?author=Penn+Whitley&amp;q=Penn+Whitley" TargetMode="External"/><Relationship Id="rId10" Type="http://schemas.openxmlformats.org/officeDocument/2006/relationships/hyperlink" Target="https://www.psychcongress.com/article/studies-illustrate-rise-alcohol-illicit-substance-use-during-pandemic?hmpid=cmljay5zaWx2ZXJAbXl0aHJpdmUubmV0" TargetMode="External"/><Relationship Id="rId4" Type="http://schemas.openxmlformats.org/officeDocument/2006/relationships/hyperlink" Target="https://jamanetwork.com/searchresults?author=Meriam+Mikre&amp;q=Meriam+Mikre" TargetMode="External"/><Relationship Id="rId9" Type="http://schemas.openxmlformats.org/officeDocument/2006/relationships/hyperlink" Target="https://jamanetwork.com/searchresults?author=Brett+P.+Giroir&amp;q=Brett+P.+Giroi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medscape.com/viewarticle/939295"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mmwr/volumes/69/wr/mm6932a1.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patch.com/maryland/ellicottcity/leaders-worried-coronavirus-pandemic-impacting-child-abuse?utm_term=article-slot-1&amp;utm_source=newsletter-daily&amp;utm_medium=email&amp;utm_campaign=newslette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edscape.com/viewarticle/94068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edscape.com/viewarticle/940786?src=mkm_covid_update_201111_MSCPEDIT&amp;uac=241768MT&amp;impID=2670735&amp;faf=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ntjem.biomedcentral.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intjem.biomedcentral.com/articles/10.1186/s12245-020-00299-5"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files.asprtracie.hhs.gov/documents/strategy-to-mitigate-healthcare-workforce-absenteeism-final.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files.asprtracie.hhs.gov/documents/strategy-to-mitigate-healthcare-workforce-absenteeism-final.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iles.asprtracie.hhs.gov/documents/strategy-to-mitigate-healthcare-workforce-absenteeism-final.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medchi.org/Portals/18/Files/Resources/PhysicianPractice%20Survey%20Results_FINAL.pdf?ver=2020-10-29-133446-053"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helpguide.org/articles/stress/coping-with-financial-stress.Htm" TargetMode="External"/><Relationship Id="rId4" Type="http://schemas.openxmlformats.org/officeDocument/2006/relationships/hyperlink" Target="https://www.helpguide.org/articles/stress/coping-with-financial-stress.ht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helpguide.org/articles/stress/coping-with-financial-stress.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bha.health.maryland.gov/Pages/bha-covid-19.aspx"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graham-center.org/rgc/home.html" TargetMode="External"/><Relationship Id="rId2" Type="http://schemas.openxmlformats.org/officeDocument/2006/relationships/hyperlink" Target="https://wellbeingtrust.org/areas-of-focus/policy-and-advocacy/reports/2019-annual-report/" TargetMode="External"/><Relationship Id="rId1" Type="http://schemas.openxmlformats.org/officeDocument/2006/relationships/slideLayout" Target="../slideLayouts/slideLayout2.xml"/><Relationship Id="rId4" Type="http://schemas.openxmlformats.org/officeDocument/2006/relationships/hyperlink" Target="https://wellbeingtrust.org/areas-of-focus/policy-and-advocacy/reports/projected-deaths-of-despair-during-covid-19/"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inquirer.com/health/coronavirus/coronavirus-covid19-mental-health-doctors-20200327.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www.cdc.gov/coronavirus/2019-ncov/healthcare-facilities/guidance-hcf.html" TargetMode="External"/><Relationship Id="rId4" Type="http://schemas.openxmlformats.org/officeDocument/2006/relationships/hyperlink" Target="https://wwmt.com/news/local/doctors-nurses-risk-mental-health-issues-amid-covid-19-outbreak"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emergency.cdc.gov/coping/selfcare.asp" TargetMode="External"/><Relationship Id="rId7" Type="http://schemas.openxmlformats.org/officeDocument/2006/relationships/hyperlink" Target="https://www.mhamd.org/coronaviru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www.cdc.gov/coronavirus/2019-ncov/daily-life-coping/managing-stress-anxiety.html" TargetMode="External"/><Relationship Id="rId5" Type="http://schemas.openxmlformats.org/officeDocument/2006/relationships/hyperlink" Target="https://www.cdc.gov/coronavirus/2019-ncov/daily-life-coping/index.html" TargetMode="External"/><Relationship Id="rId4" Type="http://schemas.openxmlformats.org/officeDocument/2006/relationships/hyperlink" Target="https://www.cdc.gov/childrenindisasters/helping-children-cope.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store.samhsa.gov/product/Coping-with-Stress-During-Infectious-Disease-Outbreaks/sma14-4885" TargetMode="External"/><Relationship Id="rId7" Type="http://schemas.openxmlformats.org/officeDocument/2006/relationships/hyperlink" Target="http://www.mdcoalition.org/blog/resources-for-recovery-support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mhttcnetwork.org/sites/default/files/2020-03/MHTTC%20Social%20Distancing%202020%20Product%20FINAL.pdf" TargetMode="External"/><Relationship Id="rId5" Type="http://schemas.openxmlformats.org/officeDocument/2006/relationships/hyperlink" Target="http://www.sprc.org/news/resources-support-mental-health-coping-coronavirus-covid-19" TargetMode="External"/><Relationship Id="rId4" Type="http://schemas.openxmlformats.org/officeDocument/2006/relationships/hyperlink" Target="https://marylandeip.com/new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mdcoalition.org/blog/resources-for-recovery-supports" TargetMode="External"/><Relationship Id="rId7" Type="http://schemas.openxmlformats.org/officeDocument/2006/relationships/hyperlink" Target="https://www.samhsa.gov/find-help/disaster-distress-helpline"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www.schoolmentalhealth.org/COVID-19-Resources/" TargetMode="External"/><Relationship Id="rId5" Type="http://schemas.openxmlformats.org/officeDocument/2006/relationships/hyperlink" Target="https://www.nami.org/Blogs/NAMI-Blog/March-2020/Coronavirus-Mental-Health-Coping-Strategies" TargetMode="External"/><Relationship Id="rId4" Type="http://schemas.openxmlformats.org/officeDocument/2006/relationships/hyperlink" Target="https://www.nami.org/Press-Media/Press-Releases/2020/COVID-19-and-Mental-Illness-NAMI-Releases-Important-Information"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www.youtube.com/watch?v=uOzDGrcvmus" TargetMode="External"/><Relationship Id="rId3" Type="http://schemas.openxmlformats.org/officeDocument/2006/relationships/hyperlink" Target="http://proqol.org/" TargetMode="External"/><Relationship Id="rId7" Type="http://schemas.openxmlformats.org/officeDocument/2006/relationships/hyperlink" Target="https://www.healthyplace.com/psychological-tests/compassion-fatigue-self-assessment"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aafp.org/fpm/2000/0400/p39.html" TargetMode="External"/><Relationship Id="rId5" Type="http://schemas.openxmlformats.org/officeDocument/2006/relationships/hyperlink" Target="https://www.goodtherapy.org/blog/psychpedia/compassion-fatigue" TargetMode="External"/><Relationship Id="rId4" Type="http://schemas.openxmlformats.org/officeDocument/2006/relationships/hyperlink" Target="http://compassionfatigue.org/" TargetMode="External"/><Relationship Id="rId9" Type="http://schemas.openxmlformats.org/officeDocument/2006/relationships/hyperlink" Target="http://traumastewardship.com/laura-van-dernootlipsky/"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mhamd.org/coronavirus/work-issue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businesshealthservices675.sharepoint.com/BHS%20Team%20Library/Forms/AllItems.aspx?id=%2FBHS%20Team%20Library%2FTS%5FCOVID%2D19%20%E2%80%93%20A%20Guide%20for%20Supervisors%2Epdf&amp;parent=%2FBHS%20Team%20Library&amp;p=true&amp;originalPath=aHR0cHM6Ly9idXNpbmVzc2hlYWx0aHNlcnZpY2VzNjc1LnNoYXJlcG9pbnQuY29tLzpiOi9nL0VWSE1LSHJzczRGTnJoVlBWSk9TcllvQnVIUzh1SWRFUGlCc2FEOS1GQVR0Snc_cnRpbWU9eGRqVHlON1YxMGc"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zdnet.com/article/managing-telecommuters-due-to-novel-coronavirus-here-are-8-management-tip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azbigmedia.com/business/workforce/tips-for-setting-up-a-remote-working-environment/" TargetMode="External"/><Relationship Id="rId4" Type="http://schemas.openxmlformats.org/officeDocument/2006/relationships/hyperlink" Target="https://hbr.org/2020/03/a-guide-to-managing-your-newly-remote-worker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beaconhealthoptions.com/coronavirus/provider-resources/" TargetMode="External"/><Relationship Id="rId7" Type="http://schemas.openxmlformats.org/officeDocument/2006/relationships/hyperlink" Target="https://www.ncbi.nlm.nih.gov/pubmed/10668055"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cdc.gov/vhf/ebola/pdf/buddy-system.pdf" TargetMode="External"/><Relationship Id="rId5" Type="http://schemas.openxmlformats.org/officeDocument/2006/relationships/hyperlink" Target="https://emergency.cdc.gov/health-professionals.asp" TargetMode="External"/><Relationship Id="rId4" Type="http://schemas.openxmlformats.org/officeDocument/2006/relationships/hyperlink" Target="https://emergency.cdc.gov/coping/responders.asp"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facebook.com/tarabrach" TargetMode="External"/><Relationship Id="rId3" Type="http://schemas.openxmlformats.org/officeDocument/2006/relationships/hyperlink" Target="https://greatergood.berkeley.edu/article/item/greater_good_guide_to_well_being_during_coronavirus" TargetMode="External"/><Relationship Id="rId7" Type="http://schemas.openxmlformats.org/officeDocument/2006/relationships/hyperlink" Target="https://www.tarabrach.com/pandemic/"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openheartproject.com/" TargetMode="External"/><Relationship Id="rId5" Type="http://schemas.openxmlformats.org/officeDocument/2006/relationships/hyperlink" Target="https://www.tenpercent.com/coronavirussanityguide" TargetMode="External"/><Relationship Id="rId4" Type="http://schemas.openxmlformats.org/officeDocument/2006/relationships/hyperlink" Target="https://tricycle.org/trikedaily/coronavirus-meditations/" TargetMode="External"/><Relationship Id="rId9" Type="http://schemas.openxmlformats.org/officeDocument/2006/relationships/hyperlink" Target="https://www.youtube.com/user/tarabrach"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nicabm.com/working-with-anxiety-during-a-pandemic-part-1/" TargetMode="External"/><Relationship Id="rId7" Type="http://schemas.openxmlformats.org/officeDocument/2006/relationships/hyperlink" Target="https://www.youtube.com/watch?v=DgZETpd9h5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shambhala.us6.list-manage.com/track/click?u=97a75f819b&amp;id=35727e5954&amp;e=6e7803db6b" TargetMode="External"/><Relationship Id="rId5" Type="http://schemas.openxmlformats.org/officeDocument/2006/relationships/hyperlink" Target="https://boulder.shambhala.org/" TargetMode="External"/><Relationship Id="rId4" Type="http://schemas.openxmlformats.org/officeDocument/2006/relationships/hyperlink" Target="https://tryhealthyminds.org/"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tarabrach.com/create-home-retreat/"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s://www.mindful.org/free-mindfulness-apps-worthy-of-your-attention/" TargetMode="External"/><Relationship Id="rId4" Type="http://schemas.openxmlformats.org/officeDocument/2006/relationships/hyperlink" Target="https://www.ethannichtern.com/guided-compassion-meditation-for-anxiety/"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s://www.health.state.mn.us/diseases/coronavirus/hcp/mh.html" TargetMode="External"/><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3" Type="http://schemas.openxmlformats.org/officeDocument/2006/relationships/hyperlink" Target="https://nam.edu/initiatives/clinician-resilience-and-well-being/clinician-well-being-resources-during-covid-19/"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hyperlink" Target="https://www.health.state.mn.us/diseases/coronavirus/hcp/mh.html" TargetMode="External"/><Relationship Id="rId3" Type="http://schemas.openxmlformats.org/officeDocument/2006/relationships/hyperlink" Target="https://www.health.state.mn.us/diseases/coronavirus/hcp/mhanxieties.pdf" TargetMode="External"/><Relationship Id="rId7" Type="http://schemas.openxmlformats.org/officeDocument/2006/relationships/hyperlink" Target="https://www.health.state.mn.us/diseases/coronavirus/hcp/7things.pdf"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www.health.state.mn.us/diseases/coronavirus/hcp/mh7things.pdf" TargetMode="External"/><Relationship Id="rId5" Type="http://schemas.openxmlformats.org/officeDocument/2006/relationships/hyperlink" Target="https://www.health.state.mn.us/diseases/coronavirus/hcp/mhcommtips.pdf" TargetMode="External"/><Relationship Id="rId4" Type="http://schemas.openxmlformats.org/officeDocument/2006/relationships/hyperlink" Target="https://www.health.state.mn.us/diseases/coronavirus/hcp/mhconcerns.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dditudemag.com/coronavirus-update-adhd-anxiety/?utm_source=eletter&amp;utm_medium=email&amp;utm_campaign=checkin_november_2020&amp;utm_content=110420&amp;goal=0_d9446392d6-270ee8679c-29602319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health.state.mn.us/diseases/coronavirus/hcp/mhtips.html" TargetMode="External"/><Relationship Id="rId7" Type="http://schemas.openxmlformats.org/officeDocument/2006/relationships/hyperlink" Target="https://www.health.state.mn.us/diseases/coronavirus/hcp/mh.html"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www.health.state.mn.us/diseases/coronavirus/hcp/mhsupport.pdf" TargetMode="External"/><Relationship Id="rId5" Type="http://schemas.openxmlformats.org/officeDocument/2006/relationships/hyperlink" Target="https://www.health.state.mn.us/diseases/coronavirus/hcp/mhpocket.pdf" TargetMode="External"/><Relationship Id="rId4" Type="http://schemas.openxmlformats.org/officeDocument/2006/relationships/hyperlink" Target="https://www.health.state.mn.us/diseases/coronavirus/hcp/mhtips.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tandfonline.com/doi/full/10.1080/20008198.2020.1762995"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thekennedyforum.org/covid-19/"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3.xml.rels><?xml version="1.0" encoding="UTF-8" standalone="yes"?>
<Relationships xmlns="http://schemas.openxmlformats.org/package/2006/relationships"><Relationship Id="rId8" Type="http://schemas.openxmlformats.org/officeDocument/2006/relationships/hyperlink" Target="https://www.howardcountymd.gov/LinkClick.aspx?fileticket=gNGGgkyfAvo%3d&amp;portalid=0" TargetMode="External"/><Relationship Id="rId3" Type="http://schemas.openxmlformats.org/officeDocument/2006/relationships/hyperlink" Target="https://docs.google.com/forms/d/e/1FAIpQLSenw_SOIUXtMV6dqct5C9XF-ePvwr1ShcKAmBBd2TgN025d2Q/viewform" TargetMode="External"/><Relationship Id="rId7" Type="http://schemas.openxmlformats.org/officeDocument/2006/relationships/hyperlink" Target="https://www.howardcountymd.gov/LinkClick.aspx?fileticket=T8YcDljc1E0%3d&amp;portalid=0"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www.howardcountymd.gov/LinkClick.aspx?fileticket=ozgl0LM-1jI%3d&amp;portalid=0" TargetMode="External"/><Relationship Id="rId11" Type="http://schemas.openxmlformats.org/officeDocument/2006/relationships/hyperlink" Target="https://www.cdc.gov/coronavirus/2019-ncov/need-extra-precautions/other-at-risk-populations/people-who-use-drugs/QA.html" TargetMode="External"/><Relationship Id="rId5" Type="http://schemas.openxmlformats.org/officeDocument/2006/relationships/hyperlink" Target="https://howard.md.networkofcare.org/mh/" TargetMode="External"/><Relationship Id="rId10" Type="http://schemas.openxmlformats.org/officeDocument/2006/relationships/hyperlink" Target="https://www.howardcountymd.gov/LinkClick.aspx?fileticket=MCNcs_CG9yE%3d&amp;tabid=1413&amp;portalid=0" TargetMode="External"/><Relationship Id="rId4" Type="http://schemas.openxmlformats.org/officeDocument/2006/relationships/hyperlink" Target="https://www.howardcountymd.gov/Departments/Health/Behavioral-Health/Community-Services-Directory" TargetMode="External"/><Relationship Id="rId9" Type="http://schemas.openxmlformats.org/officeDocument/2006/relationships/hyperlink" Target="https://www.howardcountymd.gov/LinkClick.aspx?fileticket=D1SUVNfl9hQ%3d&amp;tabid=1413&amp;portalid=0"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psychiatrist.com/JCP/article/Pages/psychiatrys-niche-role-in-the-covid-pandemic.aspx#ref4"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s://www.psychiatrist.com/JCP/article/Pages/psychiatrys-niche-role-in-the-covid-pandemic.aspx" TargetMode="External"/><Relationship Id="rId5" Type="http://schemas.openxmlformats.org/officeDocument/2006/relationships/hyperlink" Target="https://doi.org/10.12788/j.suponc.0003" TargetMode="External"/><Relationship Id="rId4" Type="http://schemas.openxmlformats.org/officeDocument/2006/relationships/hyperlink" Target="http://www.ncbi.nlm.nih.gov/entrez/query.fcgi?cmd=Retrieve&amp;db=PubMed&amp;list_uids=23967495&amp;dopt=Abstract"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ama-assn.org/delivering-care/public-health/cares-actcovid-35-loans-other-financial-assistance-physician#:~:text=The%20CARES%20Act%20includes%20relief,and%20Social%20Services%20Emergency%20Fund" TargetMode="External"/><Relationship Id="rId7" Type="http://schemas.openxmlformats.org/officeDocument/2006/relationships/hyperlink" Target="https://www.medscape.com/viewarticle/929079"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s://www.mgma.com/resources/risk-compliance/coronavirus-covid-19-what-medical-practice-leader" TargetMode="External"/><Relationship Id="rId5" Type="http://schemas.openxmlformats.org/officeDocument/2006/relationships/hyperlink" Target="https://www.aafp.org/family-physician/patient-care/current-hot-topics/recent-outbreaks/covid-19/covid-19-financial-relief.html" TargetMode="External"/><Relationship Id="rId4" Type="http://schemas.openxmlformats.org/officeDocument/2006/relationships/hyperlink" Target="https://www.acponline.org/practice-resources/covid-19-practice-management-resources/covid-19-practice-financial-assistance"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usa.gov/#tpcs" TargetMode="External"/><Relationship Id="rId3" Type="http://schemas.openxmlformats.org/officeDocument/2006/relationships/hyperlink" Target="https://uhfamily.hawaii.edu/sites/uhfamily.hawaii.edu/files/publications/JobLossFinStress.pdf" TargetMode="External"/><Relationship Id="rId7" Type="http://schemas.openxmlformats.org/officeDocument/2006/relationships/hyperlink" Target="https://www.apa.org/news/press/releases/2015/02/money-stress"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hyperlink" Target="https://www.consumer.gov/sites/www.consumer.gov/files/pdf-1020-make-budget-worksheet_form.pdf" TargetMode="External"/><Relationship Id="rId11" Type="http://schemas.openxmlformats.org/officeDocument/2006/relationships/hyperlink" Target="https://www.usa.gov/benefits" TargetMode="External"/><Relationship Id="rId5" Type="http://schemas.openxmlformats.org/officeDocument/2006/relationships/hyperlink" Target="https://raisingchildren.net.au/grown-ups/family-life/managing-money/managing-money" TargetMode="External"/><Relationship Id="rId10" Type="http://schemas.openxmlformats.org/officeDocument/2006/relationships/hyperlink" Target="https://www.usa.gov/unemployment" TargetMode="External"/><Relationship Id="rId4" Type="http://schemas.openxmlformats.org/officeDocument/2006/relationships/hyperlink" Target="https://www.consumer.gov/debt#!what-it-is" TargetMode="External"/><Relationship Id="rId9" Type="http://schemas.openxmlformats.org/officeDocument/2006/relationships/hyperlink" Target="https://www.usa.gov/deb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mmwr/volumes/69/wr/mm6932a1.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1" name="Google Shape;101;p1"/>
          <p:cNvPicPr preferRelativeResize="0"/>
          <p:nvPr/>
        </p:nvPicPr>
        <p:blipFill rotWithShape="1">
          <a:blip r:embed="rId3">
            <a:alphaModFix/>
          </a:blip>
          <a:srcRect r="1" b="285"/>
          <a:stretch/>
        </p:blipFill>
        <p:spPr>
          <a:xfrm>
            <a:off x="-3047" y="10"/>
            <a:ext cx="12191999" cy="6857990"/>
          </a:xfrm>
          <a:prstGeom prst="rect">
            <a:avLst/>
          </a:prstGeom>
          <a:noFill/>
          <a:ln>
            <a:noFill/>
          </a:ln>
        </p:spPr>
      </p:pic>
      <p:sp>
        <p:nvSpPr>
          <p:cNvPr id="102" name="Google Shape;102;p1"/>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1"/>
          <p:cNvSpPr txBox="1">
            <a:spLocks noGrp="1"/>
          </p:cNvSpPr>
          <p:nvPr>
            <p:ph type="ctrTitle"/>
          </p:nvPr>
        </p:nvSpPr>
        <p:spPr>
          <a:xfrm>
            <a:off x="1278255" y="904875"/>
            <a:ext cx="10058400" cy="93234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ts val="4680"/>
              <a:buFont typeface="Roboto"/>
              <a:buNone/>
            </a:pPr>
            <a:br>
              <a:rPr lang="en-US" sz="4680" b="0" i="0">
                <a:solidFill>
                  <a:srgbClr val="FFFFFF"/>
                </a:solidFill>
                <a:latin typeface="Roboto"/>
                <a:ea typeface="Roboto"/>
                <a:cs typeface="Roboto"/>
                <a:sym typeface="Roboto"/>
              </a:rPr>
            </a:br>
            <a:r>
              <a:rPr lang="en-US" sz="2520" b="0" i="0">
                <a:solidFill>
                  <a:srgbClr val="FFC000"/>
                </a:solidFill>
                <a:latin typeface="Roboto"/>
                <a:ea typeface="Roboto"/>
                <a:cs typeface="Roboto"/>
                <a:sym typeface="Roboto"/>
              </a:rPr>
              <a:t>November 12th BHA/MedChi </a:t>
            </a:r>
            <a:br>
              <a:rPr lang="en-US" sz="2520" b="0" i="0">
                <a:solidFill>
                  <a:srgbClr val="FFC000"/>
                </a:solidFill>
                <a:latin typeface="Roboto"/>
                <a:ea typeface="Roboto"/>
                <a:cs typeface="Roboto"/>
                <a:sym typeface="Roboto"/>
              </a:rPr>
            </a:br>
            <a:r>
              <a:rPr lang="en-US" sz="2520" b="0" i="0">
                <a:solidFill>
                  <a:srgbClr val="FFC000"/>
                </a:solidFill>
                <a:latin typeface="Roboto"/>
                <a:ea typeface="Roboto"/>
                <a:cs typeface="Roboto"/>
                <a:sym typeface="Roboto"/>
              </a:rPr>
              <a:t>Behavioral Health Webinar Series </a:t>
            </a:r>
            <a:endParaRPr sz="2520">
              <a:solidFill>
                <a:srgbClr val="FFC000"/>
              </a:solidFill>
            </a:endParaRPr>
          </a:p>
        </p:txBody>
      </p:sp>
      <p:sp>
        <p:nvSpPr>
          <p:cNvPr id="104" name="Google Shape;104;p1"/>
          <p:cNvSpPr txBox="1">
            <a:spLocks noGrp="1"/>
          </p:cNvSpPr>
          <p:nvPr>
            <p:ph type="subTitle" idx="1"/>
          </p:nvPr>
        </p:nvSpPr>
        <p:spPr>
          <a:xfrm>
            <a:off x="1100051" y="2305051"/>
            <a:ext cx="10058400" cy="30497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FFFFFF"/>
              </a:buClr>
              <a:buSzPts val="4000"/>
              <a:buNone/>
            </a:pPr>
            <a:r>
              <a:rPr lang="en-US" sz="4000">
                <a:solidFill>
                  <a:srgbClr val="FFFFFF"/>
                </a:solidFill>
                <a:latin typeface="Roboto"/>
                <a:ea typeface="Roboto"/>
                <a:cs typeface="Roboto"/>
                <a:sym typeface="Roboto"/>
              </a:rPr>
              <a:t>Stress Management During COVID-19 </a:t>
            </a:r>
            <a:endParaRPr/>
          </a:p>
          <a:p>
            <a:pPr marL="0" lvl="0" indent="0" algn="ctr" rtl="0">
              <a:lnSpc>
                <a:spcPct val="80000"/>
              </a:lnSpc>
              <a:spcBef>
                <a:spcPts val="1000"/>
              </a:spcBef>
              <a:spcAft>
                <a:spcPts val="0"/>
              </a:spcAft>
              <a:buClr>
                <a:srgbClr val="FFFFFF"/>
              </a:buClr>
              <a:buSzPts val="4000"/>
              <a:buNone/>
            </a:pPr>
            <a:r>
              <a:rPr lang="en-US" sz="4000">
                <a:solidFill>
                  <a:srgbClr val="FFFFFF"/>
                </a:solidFill>
                <a:latin typeface="Roboto"/>
                <a:ea typeface="Roboto"/>
                <a:cs typeface="Roboto"/>
                <a:sym typeface="Roboto"/>
              </a:rPr>
              <a:t>with Attention to Financial Distress</a:t>
            </a:r>
            <a:endParaRPr/>
          </a:p>
          <a:p>
            <a:pPr marL="0" lvl="0" indent="0" algn="ctr" rtl="0">
              <a:lnSpc>
                <a:spcPct val="80000"/>
              </a:lnSpc>
              <a:spcBef>
                <a:spcPts val="1000"/>
              </a:spcBef>
              <a:spcAft>
                <a:spcPts val="0"/>
              </a:spcAft>
              <a:buClr>
                <a:schemeClr val="dk1"/>
              </a:buClr>
              <a:buSzPts val="2800"/>
              <a:buNone/>
            </a:pPr>
            <a:endParaRPr sz="2800">
              <a:solidFill>
                <a:srgbClr val="FFFFFF"/>
              </a:solidFill>
            </a:endParaRPr>
          </a:p>
          <a:p>
            <a:pPr marL="0" lvl="0" indent="0" algn="ctr" rtl="0">
              <a:lnSpc>
                <a:spcPct val="80000"/>
              </a:lnSpc>
              <a:spcBef>
                <a:spcPts val="0"/>
              </a:spcBef>
              <a:spcAft>
                <a:spcPts val="0"/>
              </a:spcAft>
              <a:buClr>
                <a:schemeClr val="dk1"/>
              </a:buClr>
              <a:buSzPts val="2400"/>
              <a:buNone/>
            </a:pPr>
            <a:endParaRPr>
              <a:solidFill>
                <a:srgbClr val="FFFFFF"/>
              </a:solidFill>
            </a:endParaRPr>
          </a:p>
          <a:p>
            <a:pPr marL="0" lvl="0" indent="0" algn="ctr" rtl="0">
              <a:lnSpc>
                <a:spcPct val="80000"/>
              </a:lnSpc>
              <a:spcBef>
                <a:spcPts val="0"/>
              </a:spcBef>
              <a:spcAft>
                <a:spcPts val="0"/>
              </a:spcAft>
              <a:buClr>
                <a:srgbClr val="FFFFFF"/>
              </a:buClr>
              <a:buSzPts val="2400"/>
              <a:buNone/>
            </a:pPr>
            <a:r>
              <a:rPr lang="en-US">
                <a:solidFill>
                  <a:srgbClr val="FFFFFF"/>
                </a:solidFill>
              </a:rPr>
              <a:t>Richard Silver, MD</a:t>
            </a:r>
            <a:endParaRPr/>
          </a:p>
          <a:p>
            <a:pPr marL="0" lvl="0" indent="0" algn="ctr" rtl="0">
              <a:lnSpc>
                <a:spcPct val="80000"/>
              </a:lnSpc>
              <a:spcBef>
                <a:spcPts val="0"/>
              </a:spcBef>
              <a:spcAft>
                <a:spcPts val="0"/>
              </a:spcAft>
              <a:buClr>
                <a:srgbClr val="FFFFFF"/>
              </a:buClr>
              <a:buSzPts val="2400"/>
              <a:buNone/>
            </a:pPr>
            <a:r>
              <a:rPr lang="en-US">
                <a:solidFill>
                  <a:srgbClr val="FFFFFF"/>
                </a:solidFill>
              </a:rPr>
              <a:t>Amy Paschane, PhD</a:t>
            </a:r>
            <a:endParaRPr/>
          </a:p>
          <a:p>
            <a:pPr marL="0" lvl="0" indent="0" algn="ctr" rtl="0">
              <a:lnSpc>
                <a:spcPct val="80000"/>
              </a:lnSpc>
              <a:spcBef>
                <a:spcPts val="0"/>
              </a:spcBef>
              <a:spcAft>
                <a:spcPts val="0"/>
              </a:spcAft>
              <a:buClr>
                <a:srgbClr val="FFFFFF"/>
              </a:buClr>
              <a:buSzPts val="2400"/>
              <a:buNone/>
            </a:pPr>
            <a:r>
              <a:rPr lang="en-US">
                <a:solidFill>
                  <a:srgbClr val="FFFFFF"/>
                </a:solidFill>
              </a:rPr>
              <a:t>The Thrive Center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1"/>
          <p:cNvSpPr txBox="1">
            <a:spLocks noGrp="1"/>
          </p:cNvSpPr>
          <p:nvPr>
            <p:ph type="title"/>
          </p:nvPr>
        </p:nvSpPr>
        <p:spPr>
          <a:xfrm>
            <a:off x="643473" y="621800"/>
            <a:ext cx="3625200" cy="541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i="0">
                <a:latin typeface="Calibri"/>
                <a:ea typeface="Calibri"/>
                <a:cs typeface="Calibri"/>
                <a:sym typeface="Calibri"/>
              </a:rPr>
              <a:t>Study Finds Rise in </a:t>
            </a:r>
            <a:br>
              <a:rPr lang="en-US" sz="3600" i="0">
                <a:latin typeface="Calibri"/>
                <a:ea typeface="Calibri"/>
                <a:cs typeface="Calibri"/>
                <a:sym typeface="Calibri"/>
              </a:rPr>
            </a:br>
            <a:r>
              <a:rPr lang="en-US" sz="3600" i="0">
                <a:latin typeface="Calibri"/>
                <a:ea typeface="Calibri"/>
                <a:cs typeface="Calibri"/>
                <a:sym typeface="Calibri"/>
              </a:rPr>
              <a:t>Domestic Violence During COVID</a:t>
            </a:r>
            <a:endParaRPr sz="3600">
              <a:latin typeface="Calibri"/>
              <a:ea typeface="Calibri"/>
              <a:cs typeface="Calibri"/>
              <a:sym typeface="Calibri"/>
            </a:endParaRPr>
          </a:p>
        </p:txBody>
      </p:sp>
      <p:sp>
        <p:nvSpPr>
          <p:cNvPr id="241" name="Google Shape;241;p11"/>
          <p:cNvSpPr/>
          <p:nvPr/>
        </p:nvSpPr>
        <p:spPr>
          <a:xfrm rot="5400000">
            <a:off x="-338487" y="2994212"/>
            <a:ext cx="1345385" cy="668410"/>
          </a:xfrm>
          <a:custGeom>
            <a:avLst/>
            <a:gdLst/>
            <a:ahLst/>
            <a:cxnLst/>
            <a:rect l="l" t="t" r="r" b="b"/>
            <a:pathLst>
              <a:path w="1345385" h="668410" extrusionOk="0">
                <a:moveTo>
                  <a:pt x="0" y="668410"/>
                </a:moveTo>
                <a:lnTo>
                  <a:pt x="672692" y="0"/>
                </a:lnTo>
                <a:lnTo>
                  <a:pt x="1345385" y="668410"/>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11"/>
          <p:cNvSpPr/>
          <p:nvPr/>
        </p:nvSpPr>
        <p:spPr>
          <a:xfrm rot="2700000">
            <a:off x="83480" y="2760304"/>
            <a:ext cx="418137" cy="418137"/>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11"/>
          <p:cNvSpPr/>
          <p:nvPr/>
        </p:nvSpPr>
        <p:spPr>
          <a:xfrm rot="-2700000" flipH="1">
            <a:off x="508836" y="4124955"/>
            <a:ext cx="635336" cy="635336"/>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1"/>
          <p:cNvSpPr/>
          <p:nvPr/>
        </p:nvSpPr>
        <p:spPr>
          <a:xfrm rot="-2700000" flipH="1">
            <a:off x="836522" y="4621062"/>
            <a:ext cx="224347" cy="224347"/>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11"/>
          <p:cNvSpPr/>
          <p:nvPr/>
        </p:nvSpPr>
        <p:spPr>
          <a:xfrm rot="8100000">
            <a:off x="10175675" y="5597890"/>
            <a:ext cx="2982940" cy="1481975"/>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11"/>
          <p:cNvSpPr/>
          <p:nvPr/>
        </p:nvSpPr>
        <p:spPr>
          <a:xfrm rot="2700000">
            <a:off x="11046240" y="5280494"/>
            <a:ext cx="841505" cy="841505"/>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1"/>
          <p:cNvSpPr txBox="1">
            <a:spLocks noGrp="1"/>
          </p:cNvSpPr>
          <p:nvPr>
            <p:ph type="body" idx="1"/>
          </p:nvPr>
        </p:nvSpPr>
        <p:spPr>
          <a:xfrm>
            <a:off x="4660650" y="209550"/>
            <a:ext cx="7036200" cy="6362700"/>
          </a:xfrm>
          <a:prstGeom prst="rect">
            <a:avLst/>
          </a:prstGeom>
          <a:noFill/>
          <a:ln>
            <a:noFill/>
          </a:ln>
        </p:spPr>
        <p:txBody>
          <a:bodyPr spcFirstLastPara="1" wrap="square" lIns="91425" tIns="45700" rIns="91425" bIns="45700" anchor="ctr" anchorCtr="0">
            <a:normAutofit/>
          </a:bodyPr>
          <a:lstStyle/>
          <a:p>
            <a:pPr marL="228600" lvl="0" indent="-234950" algn="l" rtl="0">
              <a:lnSpc>
                <a:spcPct val="80000"/>
              </a:lnSpc>
              <a:spcBef>
                <a:spcPts val="0"/>
              </a:spcBef>
              <a:spcAft>
                <a:spcPts val="0"/>
              </a:spcAft>
              <a:buClr>
                <a:schemeClr val="dk1"/>
              </a:buClr>
              <a:buSzPts val="1900"/>
              <a:buChar char="•"/>
            </a:pPr>
            <a:r>
              <a:rPr lang="en-US" sz="1900" b="0" i="0">
                <a:latin typeface="Source Sans Pro"/>
                <a:ea typeface="Source Sans Pro"/>
                <a:cs typeface="Source Sans Pro"/>
                <a:sym typeface="Source Sans Pro"/>
              </a:rPr>
              <a:t>Data from a Massachusetts hospital</a:t>
            </a:r>
            <a:endParaRPr sz="2900"/>
          </a:p>
          <a:p>
            <a:pPr marL="0" lvl="0" indent="0" algn="l" rtl="0">
              <a:lnSpc>
                <a:spcPct val="80000"/>
              </a:lnSpc>
              <a:spcBef>
                <a:spcPts val="1000"/>
              </a:spcBef>
              <a:spcAft>
                <a:spcPts val="0"/>
              </a:spcAft>
              <a:buClr>
                <a:schemeClr val="dk1"/>
              </a:buClr>
              <a:buSzPts val="1600"/>
              <a:buNone/>
            </a:pPr>
            <a:endParaRPr sz="1700"/>
          </a:p>
          <a:p>
            <a:pPr marL="228600" lvl="0" indent="-228600" algn="l" rtl="0">
              <a:lnSpc>
                <a:spcPct val="80000"/>
              </a:lnSpc>
              <a:spcBef>
                <a:spcPts val="1000"/>
              </a:spcBef>
              <a:spcAft>
                <a:spcPts val="0"/>
              </a:spcAft>
              <a:buClr>
                <a:schemeClr val="dk1"/>
              </a:buClr>
              <a:buSzPts val="1800"/>
              <a:buChar char="•"/>
            </a:pPr>
            <a:r>
              <a:rPr lang="en-US" sz="1900">
                <a:latin typeface="Source Sans Pro"/>
                <a:ea typeface="Source Sans Pro"/>
                <a:cs typeface="Source Sans Pro"/>
                <a:sym typeface="Source Sans Pro"/>
              </a:rPr>
              <a:t>Almost</a:t>
            </a:r>
            <a:r>
              <a:rPr lang="en-US" sz="1700"/>
              <a:t> </a:t>
            </a:r>
            <a:r>
              <a:rPr lang="en-US" sz="1900" b="1">
                <a:solidFill>
                  <a:srgbClr val="FF0000"/>
                </a:solidFill>
              </a:rPr>
              <a:t>86% increase in domestic violence injuries</a:t>
            </a:r>
            <a:endParaRPr sz="2900"/>
          </a:p>
          <a:p>
            <a:pPr marL="0" lvl="0" indent="0" algn="l" rtl="0">
              <a:lnSpc>
                <a:spcPct val="80000"/>
              </a:lnSpc>
              <a:spcBef>
                <a:spcPts val="1000"/>
              </a:spcBef>
              <a:spcAft>
                <a:spcPts val="0"/>
              </a:spcAft>
              <a:buClr>
                <a:schemeClr val="dk1"/>
              </a:buClr>
              <a:buSzPts val="1800"/>
              <a:buNone/>
            </a:pPr>
            <a:endParaRPr sz="1900" b="0" i="0">
              <a:latin typeface="Source Sans Pro"/>
              <a:ea typeface="Source Sans Pro"/>
              <a:cs typeface="Source Sans Pro"/>
              <a:sym typeface="Source Sans Pro"/>
            </a:endParaRPr>
          </a:p>
          <a:p>
            <a:pPr marL="228600" lvl="0" indent="-234950" algn="l" rtl="0">
              <a:lnSpc>
                <a:spcPct val="80000"/>
              </a:lnSpc>
              <a:spcBef>
                <a:spcPts val="1000"/>
              </a:spcBef>
              <a:spcAft>
                <a:spcPts val="0"/>
              </a:spcAft>
              <a:buClr>
                <a:schemeClr val="dk1"/>
              </a:buClr>
              <a:buSzPts val="1900"/>
              <a:buChar char="•"/>
            </a:pPr>
            <a:r>
              <a:rPr lang="en-US" sz="1900">
                <a:latin typeface="Source Sans Pro"/>
                <a:ea typeface="Source Sans Pro"/>
                <a:cs typeface="Source Sans Pro"/>
                <a:sym typeface="Source Sans Pro"/>
              </a:rPr>
              <a:t>Results of radiology scans at the hospital between March 11 and May 3 among patients -- nearly all women -- who sought emergency care during the COVID-19 pandemic's first few weeks.</a:t>
            </a:r>
            <a:endParaRPr sz="2900"/>
          </a:p>
          <a:p>
            <a:pPr marL="0" lvl="0" indent="0" algn="l" rtl="0">
              <a:lnSpc>
                <a:spcPct val="80000"/>
              </a:lnSpc>
              <a:spcBef>
                <a:spcPts val="1000"/>
              </a:spcBef>
              <a:spcAft>
                <a:spcPts val="0"/>
              </a:spcAft>
              <a:buClr>
                <a:schemeClr val="dk1"/>
              </a:buClr>
              <a:buSzPts val="1800"/>
              <a:buNone/>
            </a:pPr>
            <a:endParaRPr sz="1900"/>
          </a:p>
          <a:p>
            <a:pPr marL="228600" lvl="0" indent="-234950" algn="l" rtl="0">
              <a:lnSpc>
                <a:spcPct val="80000"/>
              </a:lnSpc>
              <a:spcBef>
                <a:spcPts val="1000"/>
              </a:spcBef>
              <a:spcAft>
                <a:spcPts val="0"/>
              </a:spcAft>
              <a:buClr>
                <a:schemeClr val="dk1"/>
              </a:buClr>
              <a:buSzPts val="1900"/>
              <a:buChar char="•"/>
            </a:pPr>
            <a:r>
              <a:rPr lang="en-US" sz="1900" b="0" i="0">
                <a:latin typeface="Source Sans Pro"/>
                <a:ea typeface="Source Sans Pro"/>
                <a:cs typeface="Source Sans Pro"/>
                <a:sym typeface="Source Sans Pro"/>
              </a:rPr>
              <a:t>The scans identified patients with injuries consistent with either superficial wounds or serious abuse.</a:t>
            </a:r>
            <a:endParaRPr sz="2900"/>
          </a:p>
          <a:p>
            <a:pPr marL="0" lvl="0" indent="0" algn="l" rtl="0">
              <a:lnSpc>
                <a:spcPct val="80000"/>
              </a:lnSpc>
              <a:spcBef>
                <a:spcPts val="1000"/>
              </a:spcBef>
              <a:spcAft>
                <a:spcPts val="0"/>
              </a:spcAft>
              <a:buClr>
                <a:schemeClr val="dk1"/>
              </a:buClr>
              <a:buSzPts val="1800"/>
              <a:buNone/>
            </a:pPr>
            <a:endParaRPr sz="1900" b="0" i="0">
              <a:latin typeface="Source Sans Pro"/>
              <a:ea typeface="Source Sans Pro"/>
              <a:cs typeface="Source Sans Pro"/>
              <a:sym typeface="Source Sans Pro"/>
            </a:endParaRPr>
          </a:p>
          <a:p>
            <a:pPr marL="228600" lvl="0" indent="-234950" algn="l" rtl="0">
              <a:lnSpc>
                <a:spcPct val="80000"/>
              </a:lnSpc>
              <a:spcBef>
                <a:spcPts val="1000"/>
              </a:spcBef>
              <a:spcAft>
                <a:spcPts val="0"/>
              </a:spcAft>
              <a:buClr>
                <a:schemeClr val="dk1"/>
              </a:buClr>
              <a:buSzPts val="1900"/>
              <a:buChar char="•"/>
            </a:pPr>
            <a:r>
              <a:rPr lang="en-US" sz="1900" b="0" i="0">
                <a:latin typeface="Source Sans Pro"/>
                <a:ea typeface="Source Sans Pro"/>
                <a:cs typeface="Source Sans Pro"/>
                <a:sym typeface="Source Sans Pro"/>
              </a:rPr>
              <a:t>Results (# of radiology scans suggestive of domestic violence)</a:t>
            </a:r>
            <a:endParaRPr sz="2900"/>
          </a:p>
          <a:p>
            <a:pPr marL="685800" lvl="1" indent="-234950" algn="l" rtl="0">
              <a:lnSpc>
                <a:spcPct val="80000"/>
              </a:lnSpc>
              <a:spcBef>
                <a:spcPts val="500"/>
              </a:spcBef>
              <a:spcAft>
                <a:spcPts val="0"/>
              </a:spcAft>
              <a:buClr>
                <a:schemeClr val="dk1"/>
              </a:buClr>
              <a:buSzPts val="1900"/>
              <a:buChar char="•"/>
            </a:pPr>
            <a:r>
              <a:rPr lang="en-US" sz="1900" b="0" i="0">
                <a:latin typeface="Source Sans Pro"/>
                <a:ea typeface="Source Sans Pro"/>
                <a:cs typeface="Source Sans Pro"/>
                <a:sym typeface="Source Sans Pro"/>
              </a:rPr>
              <a:t>2020 – 26 scans</a:t>
            </a:r>
            <a:endParaRPr sz="2500"/>
          </a:p>
          <a:p>
            <a:pPr marL="685800" lvl="1" indent="-234950" algn="l" rtl="0">
              <a:lnSpc>
                <a:spcPct val="80000"/>
              </a:lnSpc>
              <a:spcBef>
                <a:spcPts val="500"/>
              </a:spcBef>
              <a:spcAft>
                <a:spcPts val="0"/>
              </a:spcAft>
              <a:buClr>
                <a:schemeClr val="dk1"/>
              </a:buClr>
              <a:buSzPts val="1900"/>
              <a:buChar char="•"/>
            </a:pPr>
            <a:r>
              <a:rPr lang="en-US" sz="1900">
                <a:latin typeface="Source Sans Pro"/>
                <a:ea typeface="Source Sans Pro"/>
                <a:cs typeface="Source Sans Pro"/>
                <a:sym typeface="Source Sans Pro"/>
              </a:rPr>
              <a:t>2018, 2019 combined – 27 scans</a:t>
            </a:r>
            <a:endParaRPr sz="2500"/>
          </a:p>
          <a:p>
            <a:pPr marL="685800" lvl="1" indent="-234950" algn="l" rtl="0">
              <a:lnSpc>
                <a:spcPct val="80000"/>
              </a:lnSpc>
              <a:spcBef>
                <a:spcPts val="500"/>
              </a:spcBef>
              <a:spcAft>
                <a:spcPts val="0"/>
              </a:spcAft>
              <a:buClr>
                <a:schemeClr val="dk1"/>
              </a:buClr>
              <a:buSzPts val="1900"/>
              <a:buChar char="•"/>
            </a:pPr>
            <a:r>
              <a:rPr lang="en-US" sz="1900" b="0" i="0">
                <a:latin typeface="Source Sans Pro"/>
                <a:ea typeface="Source Sans Pro"/>
                <a:cs typeface="Source Sans Pro"/>
                <a:sym typeface="Source Sans Pro"/>
              </a:rPr>
              <a:t>2017 – 15 scans</a:t>
            </a:r>
            <a:endParaRPr sz="2500"/>
          </a:p>
          <a:p>
            <a:pPr marL="457200" lvl="1" indent="0" algn="l" rtl="0">
              <a:lnSpc>
                <a:spcPct val="80000"/>
              </a:lnSpc>
              <a:spcBef>
                <a:spcPts val="500"/>
              </a:spcBef>
              <a:spcAft>
                <a:spcPts val="0"/>
              </a:spcAft>
              <a:buClr>
                <a:schemeClr val="dk1"/>
              </a:buClr>
              <a:buSzPts val="1800"/>
              <a:buNone/>
            </a:pPr>
            <a:endParaRPr sz="1900" b="0" i="0">
              <a:latin typeface="Source Sans Pro"/>
              <a:ea typeface="Source Sans Pro"/>
              <a:cs typeface="Source Sans Pro"/>
              <a:sym typeface="Source Sans Pro"/>
            </a:endParaRPr>
          </a:p>
          <a:p>
            <a:pPr marL="0" lvl="0" indent="0" algn="l" rtl="0">
              <a:lnSpc>
                <a:spcPct val="80000"/>
              </a:lnSpc>
              <a:spcBef>
                <a:spcPts val="0"/>
              </a:spcBef>
              <a:spcAft>
                <a:spcPts val="0"/>
              </a:spcAft>
              <a:buClr>
                <a:schemeClr val="dk1"/>
              </a:buClr>
              <a:buSzPts val="1400"/>
              <a:buNone/>
            </a:pPr>
            <a:endParaRPr sz="1400"/>
          </a:p>
          <a:p>
            <a:pPr marL="0" lvl="0" indent="0" algn="l" rtl="0">
              <a:lnSpc>
                <a:spcPct val="80000"/>
              </a:lnSpc>
              <a:spcBef>
                <a:spcPts val="0"/>
              </a:spcBef>
              <a:spcAft>
                <a:spcPts val="0"/>
              </a:spcAft>
              <a:buClr>
                <a:schemeClr val="dk1"/>
              </a:buClr>
              <a:buSzPts val="1400"/>
              <a:buNone/>
            </a:pPr>
            <a:endParaRPr sz="1400"/>
          </a:p>
          <a:p>
            <a:pPr marL="0" lvl="0" indent="0" algn="l" rtl="0">
              <a:lnSpc>
                <a:spcPct val="80000"/>
              </a:lnSpc>
              <a:spcBef>
                <a:spcPts val="0"/>
              </a:spcBef>
              <a:spcAft>
                <a:spcPts val="0"/>
              </a:spcAft>
              <a:buClr>
                <a:schemeClr val="dk1"/>
              </a:buClr>
              <a:buSzPts val="1400"/>
              <a:buNone/>
            </a:pPr>
            <a:r>
              <a:rPr lang="en-US" sz="1400"/>
              <a:t>Reported in WebMD</a:t>
            </a:r>
            <a:endParaRPr/>
          </a:p>
          <a:p>
            <a:pPr marL="0" lvl="0" indent="0" algn="l" rtl="0">
              <a:lnSpc>
                <a:spcPct val="80000"/>
              </a:lnSpc>
              <a:spcBef>
                <a:spcPts val="0"/>
              </a:spcBef>
              <a:spcAft>
                <a:spcPts val="0"/>
              </a:spcAft>
              <a:buClr>
                <a:schemeClr val="dk1"/>
              </a:buClr>
              <a:buSzPts val="1400"/>
              <a:buNone/>
            </a:pPr>
            <a:r>
              <a:rPr lang="en-US" sz="1400" u="sng">
                <a:solidFill>
                  <a:schemeClr val="hlink"/>
                </a:solidFill>
                <a:hlinkClick r:id="rId3"/>
              </a:rPr>
              <a:t>https://www.webmd.com/lung/news/20200818/radiology-study-suggests-horrifying-rise-in-domestic-violence-during-pandemic#1</a:t>
            </a:r>
            <a:endParaRPr sz="1400"/>
          </a:p>
          <a:p>
            <a:pPr marL="0" lvl="0" indent="0" algn="l" rtl="0">
              <a:lnSpc>
                <a:spcPct val="80000"/>
              </a:lnSpc>
              <a:spcBef>
                <a:spcPts val="0"/>
              </a:spcBef>
              <a:spcAft>
                <a:spcPts val="0"/>
              </a:spcAft>
              <a:buClr>
                <a:schemeClr val="dk1"/>
              </a:buClr>
              <a:buSzPts val="1400"/>
              <a:buNone/>
            </a:pP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2"/>
          <p:cNvSpPr txBox="1">
            <a:spLocks noGrp="1"/>
          </p:cNvSpPr>
          <p:nvPr>
            <p:ph type="title"/>
          </p:nvPr>
        </p:nvSpPr>
        <p:spPr>
          <a:xfrm>
            <a:off x="643474" y="643475"/>
            <a:ext cx="4269000" cy="557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br>
              <a:rPr lang="en-US" sz="3600" b="0" i="0">
                <a:latin typeface="Arial"/>
                <a:ea typeface="Arial"/>
                <a:cs typeface="Arial"/>
                <a:sym typeface="Arial"/>
              </a:rPr>
            </a:br>
            <a:br>
              <a:rPr lang="en-US" sz="3600" b="0" i="0">
                <a:latin typeface="Arial"/>
                <a:ea typeface="Arial"/>
                <a:cs typeface="Arial"/>
                <a:sym typeface="Arial"/>
              </a:rPr>
            </a:br>
            <a:r>
              <a:rPr lang="en-US" sz="3600" b="1" i="0">
                <a:latin typeface="Arial"/>
                <a:ea typeface="Arial"/>
                <a:cs typeface="Arial"/>
                <a:sym typeface="Arial"/>
              </a:rPr>
              <a:t>Changes in Adult Alcohol Use and Consequences During the COVID-19 Pandemic in the US</a:t>
            </a:r>
            <a:br>
              <a:rPr lang="en-US" sz="3600" b="1" i="0">
                <a:latin typeface="Arial"/>
                <a:ea typeface="Arial"/>
                <a:cs typeface="Arial"/>
                <a:sym typeface="Arial"/>
              </a:rPr>
            </a:br>
            <a:br>
              <a:rPr lang="en-US" sz="3600" b="0" i="0">
                <a:latin typeface="Arial"/>
                <a:ea typeface="Arial"/>
                <a:cs typeface="Arial"/>
                <a:sym typeface="Arial"/>
              </a:rPr>
            </a:br>
            <a:endParaRPr sz="3600"/>
          </a:p>
        </p:txBody>
      </p:sp>
      <p:sp>
        <p:nvSpPr>
          <p:cNvPr id="254" name="Google Shape;254;p12"/>
          <p:cNvSpPr/>
          <p:nvPr/>
        </p:nvSpPr>
        <p:spPr>
          <a:xfrm rot="2700000">
            <a:off x="-415188" y="-231223"/>
            <a:ext cx="1409491" cy="1876653"/>
          </a:xfrm>
          <a:custGeom>
            <a:avLst/>
            <a:gdLst/>
            <a:ahLst/>
            <a:cxnLst/>
            <a:rect l="l" t="t" r="r" b="b"/>
            <a:pathLst>
              <a:path w="1409491" h="1876653" extrusionOk="0">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2"/>
          <p:cNvSpPr/>
          <p:nvPr/>
        </p:nvSpPr>
        <p:spPr>
          <a:xfrm rot="2700000">
            <a:off x="301285" y="128278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2"/>
          <p:cNvSpPr txBox="1">
            <a:spLocks noGrp="1"/>
          </p:cNvSpPr>
          <p:nvPr>
            <p:ph type="body" idx="1"/>
          </p:nvPr>
        </p:nvSpPr>
        <p:spPr>
          <a:xfrm>
            <a:off x="5122500" y="273575"/>
            <a:ext cx="6426000" cy="594090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FF0000"/>
              </a:buClr>
              <a:buSzPts val="2400"/>
              <a:buChar char="•"/>
            </a:pPr>
            <a:r>
              <a:rPr lang="en-US" sz="2400" b="1" i="0">
                <a:solidFill>
                  <a:srgbClr val="FF0000"/>
                </a:solidFill>
                <a:latin typeface="Arial"/>
                <a:ea typeface="Arial"/>
                <a:cs typeface="Arial"/>
                <a:sym typeface="Arial"/>
              </a:rPr>
              <a:t>Frequency of alcohol consumption increased 14% </a:t>
            </a:r>
            <a:r>
              <a:rPr lang="en-US" sz="2400" i="0">
                <a:latin typeface="Arial"/>
                <a:ea typeface="Arial"/>
                <a:cs typeface="Arial"/>
                <a:sym typeface="Arial"/>
              </a:rPr>
              <a:t>over the baseline</a:t>
            </a:r>
            <a:endParaRPr/>
          </a:p>
          <a:p>
            <a:pPr marL="228600" lvl="0" indent="-228600" algn="l" rtl="0">
              <a:lnSpc>
                <a:spcPct val="90000"/>
              </a:lnSpc>
              <a:spcBef>
                <a:spcPts val="1000"/>
              </a:spcBef>
              <a:spcAft>
                <a:spcPts val="0"/>
              </a:spcAft>
              <a:buClr>
                <a:schemeClr val="dk1"/>
              </a:buClr>
              <a:buSzPts val="2400"/>
              <a:buChar char="•"/>
            </a:pPr>
            <a:r>
              <a:rPr lang="en-US" sz="2400" b="0" i="0">
                <a:latin typeface="Arial"/>
                <a:ea typeface="Arial"/>
                <a:cs typeface="Arial"/>
                <a:sym typeface="Arial"/>
              </a:rPr>
              <a:t>On average, alcohol was consumed 1 day more per month by 3 of 4 adults.</a:t>
            </a:r>
            <a:endParaRPr sz="2400">
              <a:latin typeface="Arial"/>
              <a:ea typeface="Arial"/>
              <a:cs typeface="Arial"/>
              <a:sym typeface="Arial"/>
            </a:endParaRPr>
          </a:p>
          <a:p>
            <a:pPr marL="228600" lvl="0" indent="-101600" algn="l" rtl="0">
              <a:lnSpc>
                <a:spcPct val="90000"/>
              </a:lnSpc>
              <a:spcBef>
                <a:spcPts val="10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10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10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10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10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1000"/>
              </a:spcBef>
              <a:spcAft>
                <a:spcPts val="0"/>
              </a:spcAft>
              <a:buClr>
                <a:schemeClr val="dk1"/>
              </a:buClr>
              <a:buSzPts val="2000"/>
              <a:buNone/>
            </a:pPr>
            <a:r>
              <a:rPr lang="en-US" sz="2000">
                <a:latin typeface="Arial"/>
                <a:ea typeface="Arial"/>
                <a:cs typeface="Arial"/>
                <a:sym typeface="Arial"/>
              </a:rPr>
              <a:t>Michael S. Pollard, PhD et al, </a:t>
            </a:r>
            <a:r>
              <a:rPr lang="en-US" sz="2000" i="1">
                <a:latin typeface="Arial"/>
                <a:ea typeface="Arial"/>
                <a:cs typeface="Arial"/>
                <a:sym typeface="Arial"/>
              </a:rPr>
              <a:t>JAMA Netw Open. </a:t>
            </a:r>
            <a:r>
              <a:rPr lang="en-US" sz="2000">
                <a:latin typeface="Arial"/>
                <a:ea typeface="Arial"/>
                <a:cs typeface="Arial"/>
                <a:sym typeface="Arial"/>
              </a:rPr>
              <a:t>2020;3(9):e2022942. doi:10.1001/jamanetworkopen.2020.22942</a:t>
            </a:r>
            <a:endParaRPr/>
          </a:p>
          <a:p>
            <a:pPr marL="0" lvl="0" indent="0" algn="l" rtl="0">
              <a:lnSpc>
                <a:spcPct val="90000"/>
              </a:lnSpc>
              <a:spcBef>
                <a:spcPts val="1000"/>
              </a:spcBef>
              <a:spcAft>
                <a:spcPts val="0"/>
              </a:spcAft>
              <a:buClr>
                <a:schemeClr val="dk1"/>
              </a:buClr>
              <a:buSzPts val="2000"/>
              <a:buNone/>
            </a:pPr>
            <a:r>
              <a:rPr lang="en-US" sz="2000" u="sng">
                <a:solidFill>
                  <a:schemeClr val="hlink"/>
                </a:solidFill>
                <a:hlinkClick r:id="rId3"/>
              </a:rPr>
              <a:t>https://jamanetwork.com/journals/jamanetworkopen/fullarticle/2770975</a:t>
            </a:r>
            <a:endParaRPr sz="2000"/>
          </a:p>
          <a:p>
            <a:pPr marL="0" lvl="0" indent="0" algn="l" rtl="0">
              <a:lnSpc>
                <a:spcPct val="90000"/>
              </a:lnSpc>
              <a:spcBef>
                <a:spcPts val="1000"/>
              </a:spcBef>
              <a:spcAft>
                <a:spcPts val="0"/>
              </a:spcAft>
              <a:buClr>
                <a:schemeClr val="dk1"/>
              </a:buClr>
              <a:buSzPts val="2000"/>
              <a:buNone/>
            </a:pPr>
            <a:endParaRPr sz="2000"/>
          </a:p>
        </p:txBody>
      </p:sp>
      <p:sp>
        <p:nvSpPr>
          <p:cNvPr id="257" name="Google Shape;257;p12"/>
          <p:cNvSpPr/>
          <p:nvPr/>
        </p:nvSpPr>
        <p:spPr>
          <a:xfrm rot="2700000">
            <a:off x="8809436" y="6033666"/>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2"/>
          <p:cNvSpPr/>
          <p:nvPr/>
        </p:nvSpPr>
        <p:spPr>
          <a:xfrm>
            <a:off x="8603444" y="5721108"/>
            <a:ext cx="2261965" cy="1136891"/>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3"/>
          <p:cNvSpPr txBox="1">
            <a:spLocks noGrp="1"/>
          </p:cNvSpPr>
          <p:nvPr>
            <p:ph type="title"/>
          </p:nvPr>
        </p:nvSpPr>
        <p:spPr>
          <a:xfrm>
            <a:off x="643468" y="621792"/>
            <a:ext cx="4989890" cy="54132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Analysis of Drug Test Results Before and After the US Declaration </a:t>
            </a:r>
            <a:br>
              <a:rPr lang="en-US" sz="3600" b="1">
                <a:latin typeface="Arial"/>
                <a:ea typeface="Arial"/>
                <a:cs typeface="Arial"/>
                <a:sym typeface="Arial"/>
              </a:rPr>
            </a:br>
            <a:r>
              <a:rPr lang="en-US" sz="3600" b="1">
                <a:latin typeface="Arial"/>
                <a:ea typeface="Arial"/>
                <a:cs typeface="Arial"/>
                <a:sym typeface="Arial"/>
              </a:rPr>
              <a:t>of a National Emergency Concerning the COVID-19 Outbreak</a:t>
            </a:r>
            <a:endParaRPr sz="3600"/>
          </a:p>
        </p:txBody>
      </p:sp>
      <p:sp>
        <p:nvSpPr>
          <p:cNvPr id="265" name="Google Shape;265;p13"/>
          <p:cNvSpPr/>
          <p:nvPr/>
        </p:nvSpPr>
        <p:spPr>
          <a:xfrm rot="5400000">
            <a:off x="-338487" y="2994212"/>
            <a:ext cx="1345385" cy="668410"/>
          </a:xfrm>
          <a:custGeom>
            <a:avLst/>
            <a:gdLst/>
            <a:ahLst/>
            <a:cxnLst/>
            <a:rect l="l" t="t" r="r" b="b"/>
            <a:pathLst>
              <a:path w="1345385" h="668410" extrusionOk="0">
                <a:moveTo>
                  <a:pt x="0" y="668410"/>
                </a:moveTo>
                <a:lnTo>
                  <a:pt x="672692" y="0"/>
                </a:lnTo>
                <a:lnTo>
                  <a:pt x="1345385" y="668410"/>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3"/>
          <p:cNvSpPr/>
          <p:nvPr/>
        </p:nvSpPr>
        <p:spPr>
          <a:xfrm rot="2700000">
            <a:off x="83480" y="2760304"/>
            <a:ext cx="418137" cy="418137"/>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3"/>
          <p:cNvSpPr/>
          <p:nvPr/>
        </p:nvSpPr>
        <p:spPr>
          <a:xfrm rot="-2700000" flipH="1">
            <a:off x="508836" y="4124955"/>
            <a:ext cx="635336" cy="635336"/>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3"/>
          <p:cNvSpPr/>
          <p:nvPr/>
        </p:nvSpPr>
        <p:spPr>
          <a:xfrm rot="-2700000" flipH="1">
            <a:off x="836522" y="4621062"/>
            <a:ext cx="224347" cy="224347"/>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3"/>
          <p:cNvSpPr/>
          <p:nvPr/>
        </p:nvSpPr>
        <p:spPr>
          <a:xfrm rot="8100000">
            <a:off x="10175675" y="5597890"/>
            <a:ext cx="2982940" cy="1481975"/>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3"/>
          <p:cNvSpPr/>
          <p:nvPr/>
        </p:nvSpPr>
        <p:spPr>
          <a:xfrm rot="2700000">
            <a:off x="11046240" y="5280494"/>
            <a:ext cx="841505" cy="841505"/>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3"/>
          <p:cNvSpPr txBox="1">
            <a:spLocks noGrp="1"/>
          </p:cNvSpPr>
          <p:nvPr>
            <p:ph type="body" idx="1"/>
          </p:nvPr>
        </p:nvSpPr>
        <p:spPr>
          <a:xfrm>
            <a:off x="5779949" y="257175"/>
            <a:ext cx="6192976" cy="63722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r>
              <a:rPr lang="en-US" sz="2000">
                <a:latin typeface="Arial"/>
                <a:ea typeface="Arial"/>
                <a:cs typeface="Arial"/>
                <a:sym typeface="Arial"/>
              </a:rPr>
              <a:t>C</a:t>
            </a:r>
            <a:r>
              <a:rPr lang="en-US" sz="2000" b="0" i="0">
                <a:latin typeface="Arial"/>
                <a:ea typeface="Arial"/>
                <a:cs typeface="Arial"/>
                <a:sym typeface="Arial"/>
              </a:rPr>
              <a:t>ross-sectional study </a:t>
            </a:r>
            <a:r>
              <a:rPr lang="en-US" sz="2000">
                <a:latin typeface="Arial"/>
                <a:ea typeface="Arial"/>
                <a:cs typeface="Arial"/>
                <a:sym typeface="Arial"/>
              </a:rPr>
              <a:t>-- </a:t>
            </a:r>
            <a:r>
              <a:rPr lang="en-US" sz="2000" b="0" i="0">
                <a:latin typeface="Arial"/>
                <a:ea typeface="Arial"/>
                <a:cs typeface="Arial"/>
                <a:sym typeface="Arial"/>
              </a:rPr>
              <a:t>urine drug test results from 150,000 </a:t>
            </a:r>
            <a:r>
              <a:rPr lang="en-US" sz="2000">
                <a:latin typeface="Arial"/>
                <a:ea typeface="Arial"/>
                <a:cs typeface="Arial"/>
                <a:sym typeface="Arial"/>
              </a:rPr>
              <a:t>patients diagnosed with or at risk of having substance use disorders between </a:t>
            </a:r>
            <a:r>
              <a:rPr lang="en-US" sz="2000" b="0" i="0">
                <a:latin typeface="Arial"/>
                <a:ea typeface="Arial"/>
                <a:cs typeface="Arial"/>
                <a:sym typeface="Arial"/>
              </a:rPr>
              <a:t>November 2019 and July 2020</a:t>
            </a:r>
            <a:endParaRPr/>
          </a:p>
          <a:p>
            <a:pPr marL="0" lvl="0" indent="0" algn="l" rtl="0">
              <a:lnSpc>
                <a:spcPct val="90000"/>
              </a:lnSpc>
              <a:spcBef>
                <a:spcPts val="1000"/>
              </a:spcBef>
              <a:spcAft>
                <a:spcPts val="0"/>
              </a:spcAft>
              <a:buClr>
                <a:schemeClr val="dk1"/>
              </a:buClr>
              <a:buSzPts val="2000"/>
              <a:buNone/>
            </a:pPr>
            <a:endParaRPr sz="2000" b="0" i="0">
              <a:latin typeface="Arial"/>
              <a:ea typeface="Arial"/>
              <a:cs typeface="Arial"/>
              <a:sym typeface="Arial"/>
            </a:endParaRPr>
          </a:p>
          <a:p>
            <a:pPr marL="0" lvl="0" indent="0" algn="l" rtl="0">
              <a:lnSpc>
                <a:spcPct val="90000"/>
              </a:lnSpc>
              <a:spcBef>
                <a:spcPts val="1000"/>
              </a:spcBef>
              <a:spcAft>
                <a:spcPts val="0"/>
              </a:spcAft>
              <a:buClr>
                <a:srgbClr val="FF0000"/>
              </a:buClr>
              <a:buSzPts val="2000"/>
              <a:buNone/>
            </a:pPr>
            <a:r>
              <a:rPr lang="en-US" sz="2000" b="1" i="0">
                <a:solidFill>
                  <a:srgbClr val="FF0000"/>
                </a:solidFill>
                <a:latin typeface="Arial"/>
                <a:ea typeface="Arial"/>
                <a:cs typeface="Arial"/>
                <a:sym typeface="Arial"/>
              </a:rPr>
              <a:t>Increased positivity rates</a:t>
            </a:r>
            <a:r>
              <a:rPr lang="en-US" sz="2000" b="0" i="0">
                <a:latin typeface="Arial"/>
                <a:ea typeface="Arial"/>
                <a:cs typeface="Arial"/>
                <a:sym typeface="Arial"/>
              </a:rPr>
              <a:t>:</a:t>
            </a:r>
            <a:endParaRPr/>
          </a:p>
          <a:p>
            <a:pPr marL="685800" lvl="1" indent="-228600" algn="l" rtl="0">
              <a:lnSpc>
                <a:spcPct val="90000"/>
              </a:lnSpc>
              <a:spcBef>
                <a:spcPts val="500"/>
              </a:spcBef>
              <a:spcAft>
                <a:spcPts val="0"/>
              </a:spcAft>
              <a:buClr>
                <a:srgbClr val="FF0000"/>
              </a:buClr>
              <a:buSzPts val="2000"/>
              <a:buChar char="•"/>
            </a:pPr>
            <a:r>
              <a:rPr lang="en-US" sz="2000" b="1" i="0">
                <a:solidFill>
                  <a:srgbClr val="FF0000"/>
                </a:solidFill>
                <a:latin typeface="Arial"/>
                <a:ea typeface="Arial"/>
                <a:cs typeface="Arial"/>
                <a:sym typeface="Arial"/>
              </a:rPr>
              <a:t>67%</a:t>
            </a:r>
            <a:r>
              <a:rPr lang="en-US" sz="2000" b="0" i="0">
                <a:latin typeface="Arial"/>
                <a:ea typeface="Arial"/>
                <a:cs typeface="Arial"/>
                <a:sym typeface="Arial"/>
              </a:rPr>
              <a:t> more likely to test positive for </a:t>
            </a:r>
            <a:r>
              <a:rPr lang="en-US" sz="2000" b="1" i="0">
                <a:solidFill>
                  <a:srgbClr val="FF0000"/>
                </a:solidFill>
                <a:latin typeface="Arial"/>
                <a:ea typeface="Arial"/>
                <a:cs typeface="Arial"/>
                <a:sym typeface="Arial"/>
              </a:rPr>
              <a:t>fentanyl</a:t>
            </a:r>
            <a:endParaRPr/>
          </a:p>
          <a:p>
            <a:pPr marL="685800" lvl="1" indent="-228600" algn="l" rtl="0">
              <a:lnSpc>
                <a:spcPct val="90000"/>
              </a:lnSpc>
              <a:spcBef>
                <a:spcPts val="500"/>
              </a:spcBef>
              <a:spcAft>
                <a:spcPts val="0"/>
              </a:spcAft>
              <a:buClr>
                <a:srgbClr val="FF0000"/>
              </a:buClr>
              <a:buSzPts val="2000"/>
              <a:buChar char="•"/>
            </a:pPr>
            <a:r>
              <a:rPr lang="en-US" sz="2000" b="1" i="0">
                <a:solidFill>
                  <a:srgbClr val="FF0000"/>
                </a:solidFill>
                <a:latin typeface="Arial"/>
                <a:ea typeface="Arial"/>
                <a:cs typeface="Arial"/>
                <a:sym typeface="Arial"/>
              </a:rPr>
              <a:t>33%</a:t>
            </a:r>
            <a:r>
              <a:rPr lang="en-US" sz="2000" b="0" i="0">
                <a:latin typeface="Arial"/>
                <a:ea typeface="Arial"/>
                <a:cs typeface="Arial"/>
                <a:sym typeface="Arial"/>
              </a:rPr>
              <a:t> more likely to test positive for </a:t>
            </a:r>
            <a:r>
              <a:rPr lang="en-US" sz="2000" b="1" i="0">
                <a:solidFill>
                  <a:srgbClr val="FF0000"/>
                </a:solidFill>
                <a:latin typeface="Arial"/>
                <a:ea typeface="Arial"/>
                <a:cs typeface="Arial"/>
                <a:sym typeface="Arial"/>
              </a:rPr>
              <a:t>heroin</a:t>
            </a:r>
            <a:endParaRPr/>
          </a:p>
          <a:p>
            <a:pPr marL="685800" lvl="1" indent="-228600" algn="l" rtl="0">
              <a:lnSpc>
                <a:spcPct val="90000"/>
              </a:lnSpc>
              <a:spcBef>
                <a:spcPts val="500"/>
              </a:spcBef>
              <a:spcAft>
                <a:spcPts val="0"/>
              </a:spcAft>
              <a:buClr>
                <a:srgbClr val="FF0000"/>
              </a:buClr>
              <a:buSzPts val="2000"/>
              <a:buChar char="•"/>
            </a:pPr>
            <a:r>
              <a:rPr lang="en-US" sz="2000" b="1" i="0">
                <a:solidFill>
                  <a:srgbClr val="FF0000"/>
                </a:solidFill>
                <a:latin typeface="Arial"/>
                <a:ea typeface="Arial"/>
                <a:cs typeface="Arial"/>
                <a:sym typeface="Arial"/>
              </a:rPr>
              <a:t>23%</a:t>
            </a:r>
            <a:r>
              <a:rPr lang="en-US" sz="2000" b="0" i="0">
                <a:solidFill>
                  <a:srgbClr val="FF0000"/>
                </a:solidFill>
                <a:latin typeface="Arial"/>
                <a:ea typeface="Arial"/>
                <a:cs typeface="Arial"/>
                <a:sym typeface="Arial"/>
              </a:rPr>
              <a:t> </a:t>
            </a:r>
            <a:r>
              <a:rPr lang="en-US" sz="2000" b="0" i="0">
                <a:latin typeface="Arial"/>
                <a:ea typeface="Arial"/>
                <a:cs typeface="Arial"/>
                <a:sym typeface="Arial"/>
              </a:rPr>
              <a:t>more likely to test positive for </a:t>
            </a:r>
            <a:r>
              <a:rPr lang="en-US" sz="2000" b="1" i="0">
                <a:solidFill>
                  <a:srgbClr val="FF0000"/>
                </a:solidFill>
                <a:latin typeface="Arial"/>
                <a:ea typeface="Arial"/>
                <a:cs typeface="Arial"/>
                <a:sym typeface="Arial"/>
              </a:rPr>
              <a:t>methamphetamine</a:t>
            </a:r>
            <a:endParaRPr/>
          </a:p>
          <a:p>
            <a:pPr marL="685800" lvl="1" indent="-228600" algn="l" rtl="0">
              <a:lnSpc>
                <a:spcPct val="90000"/>
              </a:lnSpc>
              <a:spcBef>
                <a:spcPts val="500"/>
              </a:spcBef>
              <a:spcAft>
                <a:spcPts val="0"/>
              </a:spcAft>
              <a:buClr>
                <a:srgbClr val="FF0000"/>
              </a:buClr>
              <a:buSzPts val="2000"/>
              <a:buChar char="•"/>
            </a:pPr>
            <a:r>
              <a:rPr lang="en-US" sz="2000" b="1" i="0">
                <a:solidFill>
                  <a:srgbClr val="FF0000"/>
                </a:solidFill>
                <a:latin typeface="Arial"/>
                <a:ea typeface="Arial"/>
                <a:cs typeface="Arial"/>
                <a:sym typeface="Arial"/>
              </a:rPr>
              <a:t>19%</a:t>
            </a:r>
            <a:r>
              <a:rPr lang="en-US" sz="2000" b="0" i="0">
                <a:latin typeface="Arial"/>
                <a:ea typeface="Arial"/>
                <a:cs typeface="Arial"/>
                <a:sym typeface="Arial"/>
              </a:rPr>
              <a:t> more likely to test positive for </a:t>
            </a:r>
            <a:r>
              <a:rPr lang="en-US" sz="2000" b="1" i="0">
                <a:solidFill>
                  <a:srgbClr val="FF0000"/>
                </a:solidFill>
                <a:latin typeface="Arial"/>
                <a:ea typeface="Arial"/>
                <a:cs typeface="Arial"/>
                <a:sym typeface="Arial"/>
              </a:rPr>
              <a:t>cocaine</a:t>
            </a:r>
            <a:endParaRPr/>
          </a:p>
          <a:p>
            <a:pPr marL="228600" lvl="0" indent="-139700" algn="l" rtl="0">
              <a:lnSpc>
                <a:spcPct val="90000"/>
              </a:lnSpc>
              <a:spcBef>
                <a:spcPts val="1000"/>
              </a:spcBef>
              <a:spcAft>
                <a:spcPts val="0"/>
              </a:spcAft>
              <a:buClr>
                <a:schemeClr val="dk1"/>
              </a:buClr>
              <a:buSzPts val="1400"/>
              <a:buNone/>
            </a:pPr>
            <a:endParaRPr sz="1400">
              <a:latin typeface="Arial"/>
              <a:ea typeface="Arial"/>
              <a:cs typeface="Arial"/>
              <a:sym typeface="Arial"/>
            </a:endParaRPr>
          </a:p>
          <a:p>
            <a:pPr marL="228600" lvl="0" indent="-139700" algn="l" rtl="0">
              <a:lnSpc>
                <a:spcPct val="90000"/>
              </a:lnSpc>
              <a:spcBef>
                <a:spcPts val="1000"/>
              </a:spcBef>
              <a:spcAft>
                <a:spcPts val="0"/>
              </a:spcAft>
              <a:buClr>
                <a:schemeClr val="dk1"/>
              </a:buClr>
              <a:buSzPts val="1400"/>
              <a:buNone/>
            </a:pPr>
            <a:endParaRPr sz="1400">
              <a:latin typeface="Arial"/>
              <a:ea typeface="Arial"/>
              <a:cs typeface="Arial"/>
              <a:sym typeface="Arial"/>
            </a:endParaRPr>
          </a:p>
          <a:p>
            <a:pPr marL="228600" lvl="0" indent="-139700" algn="l" rtl="0">
              <a:lnSpc>
                <a:spcPct val="90000"/>
              </a:lnSpc>
              <a:spcBef>
                <a:spcPts val="1000"/>
              </a:spcBef>
              <a:spcAft>
                <a:spcPts val="0"/>
              </a:spcAft>
              <a:buClr>
                <a:schemeClr val="dk1"/>
              </a:buClr>
              <a:buSzPts val="1400"/>
              <a:buNone/>
            </a:pPr>
            <a:endParaRPr sz="1400">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r>
              <a:rPr lang="en-US" sz="1400" b="0" i="0" u="sng" strike="noStrike">
                <a:solidFill>
                  <a:schemeClr val="hlink"/>
                </a:solidFill>
                <a:latin typeface="Arial"/>
                <a:ea typeface="Arial"/>
                <a:cs typeface="Arial"/>
                <a:sym typeface="Arial"/>
                <a:hlinkClick r:id="rId3"/>
              </a:rPr>
              <a:t>Jacob J. Wainwright, MPH</a:t>
            </a:r>
            <a:r>
              <a:rPr lang="en-US" sz="1400" b="0" i="0" u="sng" strike="noStrike" baseline="30000">
                <a:solidFill>
                  <a:schemeClr val="hlink"/>
                </a:solidFill>
                <a:latin typeface="Arial"/>
                <a:ea typeface="Arial"/>
                <a:cs typeface="Arial"/>
                <a:sym typeface="Arial"/>
                <a:hlinkClick r:id="rId3"/>
              </a:rPr>
              <a:t>1</a:t>
            </a:r>
            <a:r>
              <a:rPr lang="en-US" sz="1400" b="0" i="0">
                <a:latin typeface="Arial"/>
                <a:ea typeface="Arial"/>
                <a:cs typeface="Arial"/>
                <a:sym typeface="Arial"/>
              </a:rPr>
              <a:t>; </a:t>
            </a:r>
            <a:r>
              <a:rPr lang="en-US" sz="1400" b="0" i="0" u="sng" strike="noStrike">
                <a:solidFill>
                  <a:schemeClr val="hlink"/>
                </a:solidFill>
                <a:latin typeface="Arial"/>
                <a:ea typeface="Arial"/>
                <a:cs typeface="Arial"/>
                <a:sym typeface="Arial"/>
                <a:hlinkClick r:id="rId4"/>
              </a:rPr>
              <a:t>Meriam Mikre, MPH</a:t>
            </a:r>
            <a:r>
              <a:rPr lang="en-US" sz="1400" b="0" i="0" u="sng" strike="noStrike" baseline="30000">
                <a:solidFill>
                  <a:schemeClr val="hlink"/>
                </a:solidFill>
                <a:latin typeface="Arial"/>
                <a:ea typeface="Arial"/>
                <a:cs typeface="Arial"/>
                <a:sym typeface="Arial"/>
                <a:hlinkClick r:id="rId4"/>
              </a:rPr>
              <a:t>1</a:t>
            </a:r>
            <a:r>
              <a:rPr lang="en-US" sz="1400" b="0" i="0">
                <a:latin typeface="Arial"/>
                <a:ea typeface="Arial"/>
                <a:cs typeface="Arial"/>
                <a:sym typeface="Arial"/>
              </a:rPr>
              <a:t>; </a:t>
            </a:r>
            <a:r>
              <a:rPr lang="en-US" sz="1400" b="0" i="0" u="sng" strike="noStrike">
                <a:solidFill>
                  <a:schemeClr val="hlink"/>
                </a:solidFill>
                <a:latin typeface="Arial"/>
                <a:ea typeface="Arial"/>
                <a:cs typeface="Arial"/>
                <a:sym typeface="Arial"/>
                <a:hlinkClick r:id="rId5"/>
              </a:rPr>
              <a:t>Penn Whitley, BA</a:t>
            </a:r>
            <a:r>
              <a:rPr lang="en-US" sz="1400" b="0" i="0" u="sng" strike="noStrike" baseline="30000">
                <a:solidFill>
                  <a:schemeClr val="hlink"/>
                </a:solidFill>
                <a:latin typeface="Arial"/>
                <a:ea typeface="Arial"/>
                <a:cs typeface="Arial"/>
                <a:sym typeface="Arial"/>
                <a:hlinkClick r:id="rId5"/>
              </a:rPr>
              <a:t>2</a:t>
            </a:r>
            <a:r>
              <a:rPr lang="en-US" sz="1400" b="0" i="0">
                <a:latin typeface="Arial"/>
                <a:ea typeface="Arial"/>
                <a:cs typeface="Arial"/>
                <a:sym typeface="Arial"/>
              </a:rPr>
              <a:t>; </a:t>
            </a:r>
            <a:r>
              <a:rPr lang="en-US" sz="1400" b="0" i="0" u="sng">
                <a:latin typeface="Arial"/>
                <a:ea typeface="Arial"/>
                <a:cs typeface="Arial"/>
                <a:sym typeface="Arial"/>
              </a:rPr>
              <a:t>et al</a:t>
            </a:r>
            <a:r>
              <a:rPr lang="en-US" sz="1400" b="0" i="0" u="sng" strike="noStrike">
                <a:solidFill>
                  <a:schemeClr val="hlink"/>
                </a:solidFill>
                <a:latin typeface="Arial"/>
                <a:ea typeface="Arial"/>
                <a:cs typeface="Arial"/>
                <a:sym typeface="Arial"/>
                <a:hlinkClick r:id="rId6"/>
              </a:rPr>
              <a:t>Eric Dawson, PharmD</a:t>
            </a:r>
            <a:r>
              <a:rPr lang="en-US" sz="1400" b="0" i="0" u="sng" strike="noStrike" baseline="30000">
                <a:solidFill>
                  <a:schemeClr val="hlink"/>
                </a:solidFill>
                <a:latin typeface="Arial"/>
                <a:ea typeface="Arial"/>
                <a:cs typeface="Arial"/>
                <a:sym typeface="Arial"/>
                <a:hlinkClick r:id="rId6"/>
              </a:rPr>
              <a:t>2</a:t>
            </a:r>
            <a:r>
              <a:rPr lang="en-US" sz="1400" b="0" i="0">
                <a:latin typeface="Arial"/>
                <a:ea typeface="Arial"/>
                <a:cs typeface="Arial"/>
                <a:sym typeface="Arial"/>
              </a:rPr>
              <a:t>; </a:t>
            </a:r>
            <a:r>
              <a:rPr lang="en-US" sz="1400" b="0" i="0" u="sng" strike="noStrike">
                <a:solidFill>
                  <a:schemeClr val="hlink"/>
                </a:solidFill>
                <a:latin typeface="Arial"/>
                <a:ea typeface="Arial"/>
                <a:cs typeface="Arial"/>
                <a:sym typeface="Arial"/>
                <a:hlinkClick r:id="rId7"/>
              </a:rPr>
              <a:t>Angela Huskey, PharmD</a:t>
            </a:r>
            <a:r>
              <a:rPr lang="en-US" sz="1400" b="0" i="0" u="sng" strike="noStrike" baseline="30000">
                <a:solidFill>
                  <a:schemeClr val="hlink"/>
                </a:solidFill>
                <a:latin typeface="Arial"/>
                <a:ea typeface="Arial"/>
                <a:cs typeface="Arial"/>
                <a:sym typeface="Arial"/>
                <a:hlinkClick r:id="rId7"/>
              </a:rPr>
              <a:t>2</a:t>
            </a:r>
            <a:r>
              <a:rPr lang="en-US" sz="1400" b="0" i="0">
                <a:latin typeface="Arial"/>
                <a:ea typeface="Arial"/>
                <a:cs typeface="Arial"/>
                <a:sym typeface="Arial"/>
              </a:rPr>
              <a:t>; </a:t>
            </a:r>
            <a:r>
              <a:rPr lang="en-US" sz="1400" b="0" i="0" u="sng" strike="noStrike">
                <a:solidFill>
                  <a:schemeClr val="hlink"/>
                </a:solidFill>
                <a:latin typeface="Arial"/>
                <a:ea typeface="Arial"/>
                <a:cs typeface="Arial"/>
                <a:sym typeface="Arial"/>
                <a:hlinkClick r:id="rId8"/>
              </a:rPr>
              <a:t>Andrew Lukowiak, PhD</a:t>
            </a:r>
            <a:r>
              <a:rPr lang="en-US" sz="1400" b="0" i="0" u="sng" strike="noStrike" baseline="30000">
                <a:solidFill>
                  <a:schemeClr val="hlink"/>
                </a:solidFill>
                <a:latin typeface="Arial"/>
                <a:ea typeface="Arial"/>
                <a:cs typeface="Arial"/>
                <a:sym typeface="Arial"/>
                <a:hlinkClick r:id="rId8"/>
              </a:rPr>
              <a:t>2</a:t>
            </a:r>
            <a:r>
              <a:rPr lang="en-US" sz="1400" b="0" i="0">
                <a:latin typeface="Arial"/>
                <a:ea typeface="Arial"/>
                <a:cs typeface="Arial"/>
                <a:sym typeface="Arial"/>
              </a:rPr>
              <a:t>; </a:t>
            </a:r>
            <a:r>
              <a:rPr lang="en-US" sz="1400" b="0" i="0" u="sng" strike="noStrike">
                <a:solidFill>
                  <a:schemeClr val="hlink"/>
                </a:solidFill>
                <a:latin typeface="Arial"/>
                <a:ea typeface="Arial"/>
                <a:cs typeface="Arial"/>
                <a:sym typeface="Arial"/>
                <a:hlinkClick r:id="rId9"/>
              </a:rPr>
              <a:t>Brett P. Giroir, MD</a:t>
            </a:r>
            <a:r>
              <a:rPr lang="en-US" sz="1400" b="0" i="0" u="sng" strike="noStrike" baseline="30000">
                <a:solidFill>
                  <a:schemeClr val="hlink"/>
                </a:solidFill>
                <a:latin typeface="Arial"/>
                <a:ea typeface="Arial"/>
                <a:cs typeface="Arial"/>
                <a:sym typeface="Arial"/>
                <a:hlinkClick r:id="rId9"/>
              </a:rPr>
              <a:t>1</a:t>
            </a:r>
            <a:endParaRPr sz="1400" b="0" i="0">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r>
              <a:rPr lang="en-US" sz="1400" b="0" i="1">
                <a:latin typeface="Arial"/>
                <a:ea typeface="Arial"/>
                <a:cs typeface="Arial"/>
                <a:sym typeface="Arial"/>
              </a:rPr>
              <a:t>JAMA. </a:t>
            </a:r>
            <a:r>
              <a:rPr lang="en-US" sz="1400" b="0" i="0">
                <a:latin typeface="Arial"/>
                <a:ea typeface="Arial"/>
                <a:cs typeface="Arial"/>
                <a:sym typeface="Arial"/>
              </a:rPr>
              <a:t>2020;324(16):1674-1677. doi:10.1001/jama.2020.17694</a:t>
            </a:r>
            <a:endParaRPr/>
          </a:p>
          <a:p>
            <a:pPr marL="0" lvl="0" indent="0" algn="l" rtl="0">
              <a:lnSpc>
                <a:spcPct val="90000"/>
              </a:lnSpc>
              <a:spcBef>
                <a:spcPts val="0"/>
              </a:spcBef>
              <a:spcAft>
                <a:spcPts val="0"/>
              </a:spcAft>
              <a:buClr>
                <a:schemeClr val="dk1"/>
              </a:buClr>
              <a:buSzPts val="1400"/>
              <a:buNone/>
            </a:pPr>
            <a:endParaRPr sz="1400" b="0" i="0">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r>
              <a:rPr lang="en-US" sz="1400" u="sng">
                <a:solidFill>
                  <a:schemeClr val="hlink"/>
                </a:solidFill>
                <a:hlinkClick r:id="rId10"/>
              </a:rPr>
              <a:t>https://www.psychcongress.com/article/studies-illustrate-rise-alcohol-illicit-substance-use-during-pandemic?hmpid=cmljay5zaWx2ZXJAbXl0aHJpdmUubmV0</a:t>
            </a:r>
            <a:endParaRPr sz="1400"/>
          </a:p>
          <a:p>
            <a:pPr marL="228600" lvl="0" indent="-139700" algn="l" rtl="0">
              <a:lnSpc>
                <a:spcPct val="90000"/>
              </a:lnSpc>
              <a:spcBef>
                <a:spcPts val="1000"/>
              </a:spcBef>
              <a:spcAft>
                <a:spcPts val="0"/>
              </a:spcAft>
              <a:buClr>
                <a:schemeClr val="dk1"/>
              </a:buClr>
              <a:buSzPts val="1400"/>
              <a:buNone/>
            </a:pP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4"/>
          <p:cNvSpPr txBox="1">
            <a:spLocks noGrp="1"/>
          </p:cNvSpPr>
          <p:nvPr>
            <p:ph type="title"/>
          </p:nvPr>
        </p:nvSpPr>
        <p:spPr>
          <a:xfrm>
            <a:off x="643467" y="1698171"/>
            <a:ext cx="3962061" cy="451636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0" i="0">
                <a:latin typeface="Calibri"/>
                <a:ea typeface="Calibri"/>
                <a:cs typeface="Calibri"/>
                <a:sym typeface="Calibri"/>
              </a:rPr>
              <a:t>Drug Overdose Deaths Increased </a:t>
            </a:r>
            <a:br>
              <a:rPr lang="en-US" sz="3600" b="0" i="0">
                <a:latin typeface="Calibri"/>
                <a:ea typeface="Calibri"/>
                <a:cs typeface="Calibri"/>
                <a:sym typeface="Calibri"/>
              </a:rPr>
            </a:br>
            <a:r>
              <a:rPr lang="en-US" sz="3600" b="0" i="0">
                <a:latin typeface="Calibri"/>
                <a:ea typeface="Calibri"/>
                <a:cs typeface="Calibri"/>
                <a:sym typeface="Calibri"/>
              </a:rPr>
              <a:t>During Early Days of Pandemic</a:t>
            </a:r>
            <a:endParaRPr sz="3600">
              <a:latin typeface="Calibri"/>
              <a:ea typeface="Calibri"/>
              <a:cs typeface="Calibri"/>
              <a:sym typeface="Calibri"/>
            </a:endParaRPr>
          </a:p>
        </p:txBody>
      </p:sp>
      <p:sp>
        <p:nvSpPr>
          <p:cNvPr id="278" name="Google Shape;278;p14"/>
          <p:cNvSpPr/>
          <p:nvPr/>
        </p:nvSpPr>
        <p:spPr>
          <a:xfrm rot="2700000">
            <a:off x="415435"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14"/>
          <p:cNvSpPr/>
          <p:nvPr/>
        </p:nvSpPr>
        <p:spPr>
          <a:xfrm rot="10800000">
            <a:off x="0"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14"/>
          <p:cNvSpPr/>
          <p:nvPr/>
        </p:nvSpPr>
        <p:spPr>
          <a:xfrm rot="2700000">
            <a:off x="10739327"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14"/>
          <p:cNvSpPr/>
          <p:nvPr/>
        </p:nvSpPr>
        <p:spPr>
          <a:xfrm rot="2700000">
            <a:off x="10653800"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4"/>
          <p:cNvSpPr txBox="1">
            <a:spLocks noGrp="1"/>
          </p:cNvSpPr>
          <p:nvPr>
            <p:ph type="body" idx="1"/>
          </p:nvPr>
        </p:nvSpPr>
        <p:spPr>
          <a:xfrm>
            <a:off x="5103507" y="742950"/>
            <a:ext cx="6478500" cy="54717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80000"/>
              </a:lnSpc>
              <a:spcBef>
                <a:spcPts val="0"/>
              </a:spcBef>
              <a:spcAft>
                <a:spcPts val="0"/>
              </a:spcAft>
              <a:buClr>
                <a:schemeClr val="dk1"/>
              </a:buClr>
              <a:buSzPts val="2000"/>
              <a:buNone/>
            </a:pPr>
            <a:r>
              <a:rPr lang="en-US" sz="2400" b="0" i="0"/>
              <a:t>Report from the CDC</a:t>
            </a:r>
            <a:endParaRPr sz="2400"/>
          </a:p>
          <a:p>
            <a:pPr marL="228600" lvl="0" indent="-101600" algn="l" rtl="0">
              <a:lnSpc>
                <a:spcPct val="80000"/>
              </a:lnSpc>
              <a:spcBef>
                <a:spcPts val="1000"/>
              </a:spcBef>
              <a:spcAft>
                <a:spcPts val="0"/>
              </a:spcAft>
              <a:buClr>
                <a:schemeClr val="dk1"/>
              </a:buClr>
              <a:buSzPts val="2000"/>
              <a:buNone/>
            </a:pPr>
            <a:endParaRPr sz="2400" b="0" i="0"/>
          </a:p>
          <a:p>
            <a:pPr marL="228600" lvl="0" indent="-254000" algn="l" rtl="0">
              <a:lnSpc>
                <a:spcPct val="80000"/>
              </a:lnSpc>
              <a:spcBef>
                <a:spcPts val="1000"/>
              </a:spcBef>
              <a:spcAft>
                <a:spcPts val="0"/>
              </a:spcAft>
              <a:buClr>
                <a:schemeClr val="dk1"/>
              </a:buClr>
              <a:buSzPts val="2400"/>
              <a:buChar char="•"/>
            </a:pPr>
            <a:r>
              <a:rPr lang="en-US" sz="2400" i="0"/>
              <a:t>Deaths from drug overdoses increased during the first part of 2020 </a:t>
            </a:r>
            <a:r>
              <a:rPr lang="en-US" sz="2400" b="0" i="0"/>
              <a:t>compared to the previous year</a:t>
            </a:r>
            <a:endParaRPr sz="2400"/>
          </a:p>
          <a:p>
            <a:pPr marL="228600" lvl="0" indent="-101600" algn="l" rtl="0">
              <a:lnSpc>
                <a:spcPct val="80000"/>
              </a:lnSpc>
              <a:spcBef>
                <a:spcPts val="1000"/>
              </a:spcBef>
              <a:spcAft>
                <a:spcPts val="0"/>
              </a:spcAft>
              <a:buClr>
                <a:schemeClr val="dk1"/>
              </a:buClr>
              <a:buSzPts val="2000"/>
              <a:buNone/>
            </a:pPr>
            <a:endParaRPr sz="2400" b="0" i="0"/>
          </a:p>
          <a:p>
            <a:pPr marL="228600" lvl="0" indent="-254000" algn="l" rtl="0">
              <a:lnSpc>
                <a:spcPct val="80000"/>
              </a:lnSpc>
              <a:spcBef>
                <a:spcPts val="1000"/>
              </a:spcBef>
              <a:spcAft>
                <a:spcPts val="0"/>
              </a:spcAft>
              <a:buClr>
                <a:srgbClr val="FF0000"/>
              </a:buClr>
              <a:buSzPts val="2400"/>
              <a:buChar char="•"/>
            </a:pPr>
            <a:r>
              <a:rPr lang="en-US" sz="2400" b="1" i="0">
                <a:solidFill>
                  <a:srgbClr val="FF0000"/>
                </a:solidFill>
              </a:rPr>
              <a:t>19,416 people died </a:t>
            </a:r>
            <a:r>
              <a:rPr lang="en-US" sz="2400" b="0" i="0"/>
              <a:t>from </a:t>
            </a:r>
            <a:r>
              <a:rPr lang="en-US" sz="2400" b="1" i="0">
                <a:solidFill>
                  <a:srgbClr val="FF0000"/>
                </a:solidFill>
              </a:rPr>
              <a:t>drug overdoses </a:t>
            </a:r>
            <a:r>
              <a:rPr lang="en-US" sz="2400" b="0" i="0"/>
              <a:t>from </a:t>
            </a:r>
            <a:r>
              <a:rPr lang="en-US" sz="2400" b="1" i="0">
                <a:solidFill>
                  <a:srgbClr val="FF0000"/>
                </a:solidFill>
              </a:rPr>
              <a:t>January through March</a:t>
            </a:r>
            <a:r>
              <a:rPr lang="en-US" sz="2400" b="0" i="0"/>
              <a:t> ― an </a:t>
            </a:r>
            <a:r>
              <a:rPr lang="en-US" sz="2400" b="1" i="0">
                <a:solidFill>
                  <a:srgbClr val="FF0000"/>
                </a:solidFill>
              </a:rPr>
              <a:t>increase of 3,000 </a:t>
            </a:r>
            <a:r>
              <a:rPr lang="en-US" sz="2400" b="0" i="0"/>
              <a:t>over the first three months of 2019.</a:t>
            </a:r>
            <a:endParaRPr sz="2400"/>
          </a:p>
          <a:p>
            <a:pPr marL="228600" lvl="0" indent="-120650" algn="l" rtl="0">
              <a:lnSpc>
                <a:spcPct val="80000"/>
              </a:lnSpc>
              <a:spcBef>
                <a:spcPts val="1000"/>
              </a:spcBef>
              <a:spcAft>
                <a:spcPts val="0"/>
              </a:spcAft>
              <a:buClr>
                <a:schemeClr val="dk1"/>
              </a:buClr>
              <a:buSzPts val="1700"/>
              <a:buNone/>
            </a:pPr>
            <a:endParaRPr sz="1700">
              <a:latin typeface="Proxima Nova"/>
              <a:ea typeface="Proxima Nova"/>
              <a:cs typeface="Proxima Nova"/>
              <a:sym typeface="Proxima Nova"/>
            </a:endParaRPr>
          </a:p>
          <a:p>
            <a:pPr marL="228600" lvl="0" indent="-120650" algn="l" rtl="0">
              <a:lnSpc>
                <a:spcPct val="80000"/>
              </a:lnSpc>
              <a:spcBef>
                <a:spcPts val="1000"/>
              </a:spcBef>
              <a:spcAft>
                <a:spcPts val="0"/>
              </a:spcAft>
              <a:buClr>
                <a:schemeClr val="dk1"/>
              </a:buClr>
              <a:buSzPts val="1700"/>
              <a:buNone/>
            </a:pPr>
            <a:endParaRPr sz="1700">
              <a:latin typeface="Proxima Nova"/>
              <a:ea typeface="Proxima Nova"/>
              <a:cs typeface="Proxima Nova"/>
              <a:sym typeface="Proxima Nova"/>
            </a:endParaRPr>
          </a:p>
          <a:p>
            <a:pPr marL="0" lvl="0" indent="0" algn="l" rtl="0">
              <a:lnSpc>
                <a:spcPct val="80000"/>
              </a:lnSpc>
              <a:spcBef>
                <a:spcPts val="1000"/>
              </a:spcBef>
              <a:spcAft>
                <a:spcPts val="0"/>
              </a:spcAft>
              <a:buClr>
                <a:schemeClr val="dk1"/>
              </a:buClr>
              <a:buSzPts val="1700"/>
              <a:buNone/>
            </a:pPr>
            <a:endParaRPr sz="1700">
              <a:latin typeface="Proxima Nova"/>
              <a:ea typeface="Proxima Nova"/>
              <a:cs typeface="Proxima Nova"/>
              <a:sym typeface="Proxima Nova"/>
            </a:endParaRPr>
          </a:p>
          <a:p>
            <a:pPr marL="0" lvl="0" indent="0" algn="l" rtl="0">
              <a:lnSpc>
                <a:spcPct val="80000"/>
              </a:lnSpc>
              <a:spcBef>
                <a:spcPts val="1000"/>
              </a:spcBef>
              <a:spcAft>
                <a:spcPts val="0"/>
              </a:spcAft>
              <a:buClr>
                <a:schemeClr val="dk1"/>
              </a:buClr>
              <a:buSzPts val="1700"/>
              <a:buNone/>
            </a:pPr>
            <a:endParaRPr sz="1700">
              <a:latin typeface="Proxima Nova"/>
              <a:ea typeface="Proxima Nova"/>
              <a:cs typeface="Proxima Nova"/>
              <a:sym typeface="Proxima Nova"/>
            </a:endParaRPr>
          </a:p>
          <a:p>
            <a:pPr marL="0" lvl="0" indent="0" algn="l" rtl="0">
              <a:lnSpc>
                <a:spcPct val="80000"/>
              </a:lnSpc>
              <a:spcBef>
                <a:spcPts val="1000"/>
              </a:spcBef>
              <a:spcAft>
                <a:spcPts val="0"/>
              </a:spcAft>
              <a:buClr>
                <a:schemeClr val="dk1"/>
              </a:buClr>
              <a:buSzPts val="1700"/>
              <a:buNone/>
            </a:pPr>
            <a:endParaRPr sz="1700">
              <a:latin typeface="Proxima Nova"/>
              <a:ea typeface="Proxima Nova"/>
              <a:cs typeface="Proxima Nova"/>
              <a:sym typeface="Proxima Nova"/>
            </a:endParaRPr>
          </a:p>
          <a:p>
            <a:pPr marL="0" lvl="0" indent="0" algn="l" rtl="0">
              <a:lnSpc>
                <a:spcPct val="80000"/>
              </a:lnSpc>
              <a:spcBef>
                <a:spcPts val="1000"/>
              </a:spcBef>
              <a:spcAft>
                <a:spcPts val="0"/>
              </a:spcAft>
              <a:buClr>
                <a:schemeClr val="dk1"/>
              </a:buClr>
              <a:buSzPts val="1700"/>
              <a:buNone/>
            </a:pPr>
            <a:endParaRPr sz="1700">
              <a:latin typeface="Proxima Nova"/>
              <a:ea typeface="Proxima Nova"/>
              <a:cs typeface="Proxima Nova"/>
              <a:sym typeface="Proxima Nova"/>
            </a:endParaRPr>
          </a:p>
          <a:p>
            <a:pPr marL="0" lvl="0" indent="0" algn="l" rtl="0">
              <a:lnSpc>
                <a:spcPct val="80000"/>
              </a:lnSpc>
              <a:spcBef>
                <a:spcPts val="0"/>
              </a:spcBef>
              <a:spcAft>
                <a:spcPts val="0"/>
              </a:spcAft>
              <a:buClr>
                <a:schemeClr val="dk1"/>
              </a:buClr>
              <a:buSzPts val="1700"/>
              <a:buNone/>
            </a:pPr>
            <a:endParaRPr sz="1700">
              <a:latin typeface="Proxima Nova"/>
              <a:ea typeface="Proxima Nova"/>
              <a:cs typeface="Proxima Nova"/>
              <a:sym typeface="Proxima Nova"/>
            </a:endParaRPr>
          </a:p>
          <a:p>
            <a:pPr marL="0" lvl="0" indent="0" algn="l" rtl="0">
              <a:lnSpc>
                <a:spcPct val="80000"/>
              </a:lnSpc>
              <a:spcBef>
                <a:spcPts val="0"/>
              </a:spcBef>
              <a:spcAft>
                <a:spcPts val="0"/>
              </a:spcAft>
              <a:buClr>
                <a:schemeClr val="dk1"/>
              </a:buClr>
              <a:buSzPts val="1700"/>
              <a:buNone/>
            </a:pPr>
            <a:r>
              <a:rPr lang="en-US" sz="1700">
                <a:latin typeface="Proxima Nova"/>
                <a:ea typeface="Proxima Nova"/>
                <a:cs typeface="Proxima Nova"/>
                <a:sym typeface="Proxima Nova"/>
              </a:rPr>
              <a:t>WebMD</a:t>
            </a:r>
            <a:endParaRPr/>
          </a:p>
          <a:p>
            <a:pPr marL="0" lvl="0" indent="0" algn="l" rtl="0">
              <a:lnSpc>
                <a:spcPct val="80000"/>
              </a:lnSpc>
              <a:spcBef>
                <a:spcPts val="0"/>
              </a:spcBef>
              <a:spcAft>
                <a:spcPts val="0"/>
              </a:spcAft>
              <a:buClr>
                <a:schemeClr val="dk1"/>
              </a:buClr>
              <a:buSzPts val="1700"/>
              <a:buNone/>
            </a:pPr>
            <a:r>
              <a:rPr lang="en-US" sz="1700">
                <a:latin typeface="Proxima Nova"/>
                <a:ea typeface="Proxima Nova"/>
                <a:cs typeface="Proxima Nova"/>
                <a:sym typeface="Proxima Nova"/>
              </a:rPr>
              <a:t>October 16, 2020</a:t>
            </a:r>
            <a:endParaRPr/>
          </a:p>
          <a:p>
            <a:pPr marL="0" lvl="0" indent="0" algn="l" rtl="0">
              <a:lnSpc>
                <a:spcPct val="80000"/>
              </a:lnSpc>
              <a:spcBef>
                <a:spcPts val="0"/>
              </a:spcBef>
              <a:spcAft>
                <a:spcPts val="0"/>
              </a:spcAft>
              <a:buClr>
                <a:schemeClr val="dk1"/>
              </a:buClr>
              <a:buSzPts val="1700"/>
              <a:buNone/>
            </a:pPr>
            <a:r>
              <a:rPr lang="en-US" sz="1700" u="sng">
                <a:solidFill>
                  <a:schemeClr val="hlink"/>
                </a:solidFill>
                <a:hlinkClick r:id="rId3"/>
              </a:rPr>
              <a:t>https://www.medscape.com/viewarticle/939295</a:t>
            </a:r>
            <a:endParaRPr sz="1700"/>
          </a:p>
          <a:p>
            <a:pPr marL="0" lvl="0" indent="0" algn="l" rtl="0">
              <a:lnSpc>
                <a:spcPct val="80000"/>
              </a:lnSpc>
              <a:spcBef>
                <a:spcPts val="0"/>
              </a:spcBef>
              <a:spcAft>
                <a:spcPts val="0"/>
              </a:spcAft>
              <a:buClr>
                <a:schemeClr val="dk1"/>
              </a:buClr>
              <a:buSzPts val="1700"/>
              <a:buNone/>
            </a:pPr>
            <a:endParaRPr sz="1700"/>
          </a:p>
        </p:txBody>
      </p:sp>
      <p:sp>
        <p:nvSpPr>
          <p:cNvPr id="283" name="Google Shape;283;p14"/>
          <p:cNvSpPr/>
          <p:nvPr/>
        </p:nvSpPr>
        <p:spPr>
          <a:xfrm>
            <a:off x="8115423"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4"/>
          <p:cNvSpPr/>
          <p:nvPr/>
        </p:nvSpPr>
        <p:spPr>
          <a:xfrm>
            <a:off x="9167297"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
        <p:cNvGrpSpPr/>
        <p:nvPr/>
      </p:nvGrpSpPr>
      <p:grpSpPr>
        <a:xfrm>
          <a:off x="0" y="0"/>
          <a:ext cx="0" cy="0"/>
          <a:chOff x="0" y="0"/>
          <a:chExt cx="0" cy="0"/>
        </a:xfrm>
      </p:grpSpPr>
      <p:sp>
        <p:nvSpPr>
          <p:cNvPr id="300" name="Google Shape;300;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16"/>
          <p:cNvSpPr txBox="1">
            <a:spLocks noGrp="1"/>
          </p:cNvSpPr>
          <p:nvPr>
            <p:ph type="title"/>
          </p:nvPr>
        </p:nvSpPr>
        <p:spPr>
          <a:xfrm>
            <a:off x="643468" y="643467"/>
            <a:ext cx="4804064" cy="557106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panose="020B0604020202020204" pitchFamily="34" charset="0"/>
                <a:ea typeface="Times New Roman" panose="02020603050405020304" pitchFamily="18" charset="0"/>
                <a:cs typeface="Arial" panose="020B0604020202020204" pitchFamily="34" charset="0"/>
              </a:rPr>
              <a:t>Vulnerable</a:t>
            </a:r>
            <a:br>
              <a:rPr lang="en-US" sz="3600" dirty="0">
                <a:latin typeface="Arial" panose="020B0604020202020204" pitchFamily="34" charset="0"/>
                <a:ea typeface="Times New Roman" panose="02020603050405020304" pitchFamily="18" charset="0"/>
                <a:cs typeface="Arial" panose="020B0604020202020204" pitchFamily="34" charset="0"/>
              </a:rPr>
            </a:br>
            <a:r>
              <a:rPr lang="en-US" sz="3600" dirty="0">
                <a:latin typeface="Arial" panose="020B0604020202020204" pitchFamily="34" charset="0"/>
                <a:ea typeface="Times New Roman" panose="02020603050405020304" pitchFamily="18" charset="0"/>
                <a:cs typeface="Arial" panose="020B0604020202020204" pitchFamily="34" charset="0"/>
              </a:rPr>
              <a:t>Populations</a:t>
            </a:r>
            <a:endParaRPr sz="3600" dirty="0">
              <a:latin typeface="Arial"/>
              <a:ea typeface="Arial"/>
              <a:cs typeface="Arial"/>
              <a:sym typeface="Arial"/>
            </a:endParaRPr>
          </a:p>
        </p:txBody>
      </p:sp>
      <p:sp>
        <p:nvSpPr>
          <p:cNvPr id="302" name="Google Shape;302;p16"/>
          <p:cNvSpPr/>
          <p:nvPr/>
        </p:nvSpPr>
        <p:spPr>
          <a:xfrm rot="2700000">
            <a:off x="-415188" y="-231223"/>
            <a:ext cx="1409491" cy="1876653"/>
          </a:xfrm>
          <a:custGeom>
            <a:avLst/>
            <a:gdLst/>
            <a:ahLst/>
            <a:cxnLst/>
            <a:rect l="l" t="t" r="r" b="b"/>
            <a:pathLst>
              <a:path w="1409491" h="1876653" extrusionOk="0">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3" name="Google Shape;303;p16"/>
          <p:cNvSpPr/>
          <p:nvPr/>
        </p:nvSpPr>
        <p:spPr>
          <a:xfrm rot="2700000">
            <a:off x="301285" y="128278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16"/>
          <p:cNvSpPr txBox="1">
            <a:spLocks noGrp="1"/>
          </p:cNvSpPr>
          <p:nvPr>
            <p:ph type="body" idx="1"/>
          </p:nvPr>
        </p:nvSpPr>
        <p:spPr>
          <a:xfrm>
            <a:off x="5104679" y="398871"/>
            <a:ext cx="5457533" cy="58906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r>
              <a:rPr lang="en-US" sz="2000" dirty="0">
                <a:latin typeface="Quattrocento Sans"/>
                <a:ea typeface="Quattrocento Sans"/>
                <a:cs typeface="Quattrocento Sans"/>
                <a:sym typeface="Quattrocento Sans"/>
              </a:rPr>
              <a:t>Mental health conditions are disproportionately affecting specific populations:</a:t>
            </a:r>
            <a:endParaRPr dirty="0"/>
          </a:p>
          <a:p>
            <a:pPr marL="0" lvl="0" indent="0" algn="l" rtl="0">
              <a:lnSpc>
                <a:spcPct val="90000"/>
              </a:lnSpc>
              <a:spcBef>
                <a:spcPts val="1000"/>
              </a:spcBef>
              <a:spcAft>
                <a:spcPts val="0"/>
              </a:spcAft>
              <a:buClr>
                <a:schemeClr val="dk1"/>
              </a:buClr>
              <a:buSzPts val="2000"/>
              <a:buNone/>
            </a:pPr>
            <a:endParaRPr sz="2000" dirty="0">
              <a:latin typeface="Quattrocento Sans"/>
              <a:ea typeface="Quattrocento Sans"/>
              <a:cs typeface="Quattrocento Sans"/>
              <a:sym typeface="Quattrocento Sans"/>
            </a:endParaRPr>
          </a:p>
          <a:p>
            <a:pPr marL="685800" lvl="1" indent="-228600" algn="l" rtl="0">
              <a:lnSpc>
                <a:spcPct val="90000"/>
              </a:lnSpc>
              <a:spcBef>
                <a:spcPts val="500"/>
              </a:spcBef>
              <a:spcAft>
                <a:spcPts val="0"/>
              </a:spcAft>
              <a:buClr>
                <a:schemeClr val="dk1"/>
              </a:buClr>
              <a:buSzPts val="2000"/>
              <a:buChar char="•"/>
            </a:pPr>
            <a:r>
              <a:rPr lang="en-US" sz="2000" dirty="0">
                <a:latin typeface="Quattrocento Sans"/>
                <a:ea typeface="Quattrocento Sans"/>
                <a:cs typeface="Quattrocento Sans"/>
                <a:sym typeface="Quattrocento Sans"/>
              </a:rPr>
              <a:t>Young adults </a:t>
            </a:r>
            <a:endParaRPr dirty="0"/>
          </a:p>
          <a:p>
            <a:pPr marL="685800" lvl="1" indent="-228600" algn="l" rtl="0">
              <a:lnSpc>
                <a:spcPct val="90000"/>
              </a:lnSpc>
              <a:spcBef>
                <a:spcPts val="500"/>
              </a:spcBef>
              <a:spcAft>
                <a:spcPts val="0"/>
              </a:spcAft>
              <a:buClr>
                <a:schemeClr val="dk1"/>
              </a:buClr>
              <a:buSzPts val="2000"/>
              <a:buChar char="•"/>
            </a:pPr>
            <a:r>
              <a:rPr lang="en-US" sz="2000" dirty="0">
                <a:latin typeface="Quattrocento Sans"/>
                <a:ea typeface="Quattrocento Sans"/>
                <a:cs typeface="Quattrocento Sans"/>
                <a:sym typeface="Quattrocento Sans"/>
              </a:rPr>
              <a:t>Hispanic persons</a:t>
            </a:r>
            <a:endParaRPr dirty="0"/>
          </a:p>
          <a:p>
            <a:pPr marL="685800" lvl="1" indent="-228600" algn="l" rtl="0">
              <a:lnSpc>
                <a:spcPct val="90000"/>
              </a:lnSpc>
              <a:spcBef>
                <a:spcPts val="500"/>
              </a:spcBef>
              <a:spcAft>
                <a:spcPts val="0"/>
              </a:spcAft>
              <a:buClr>
                <a:schemeClr val="dk1"/>
              </a:buClr>
              <a:buSzPts val="2000"/>
              <a:buChar char="•"/>
            </a:pPr>
            <a:r>
              <a:rPr lang="en-US" sz="2000" dirty="0">
                <a:latin typeface="Quattrocento Sans"/>
                <a:ea typeface="Quattrocento Sans"/>
                <a:cs typeface="Quattrocento Sans"/>
                <a:sym typeface="Quattrocento Sans"/>
              </a:rPr>
              <a:t>Black persons</a:t>
            </a:r>
            <a:endParaRPr dirty="0"/>
          </a:p>
          <a:p>
            <a:pPr marL="685800" lvl="1" indent="-228600" algn="l" rtl="0">
              <a:lnSpc>
                <a:spcPct val="90000"/>
              </a:lnSpc>
              <a:spcBef>
                <a:spcPts val="500"/>
              </a:spcBef>
              <a:spcAft>
                <a:spcPts val="0"/>
              </a:spcAft>
              <a:buClr>
                <a:schemeClr val="dk1"/>
              </a:buClr>
              <a:buSzPts val="2000"/>
              <a:buChar char="•"/>
            </a:pPr>
            <a:r>
              <a:rPr lang="en-US" sz="2000" dirty="0">
                <a:latin typeface="Quattrocento Sans"/>
                <a:ea typeface="Quattrocento Sans"/>
                <a:cs typeface="Quattrocento Sans"/>
                <a:sym typeface="Quattrocento Sans"/>
              </a:rPr>
              <a:t>Essential workers </a:t>
            </a:r>
            <a:endParaRPr dirty="0"/>
          </a:p>
          <a:p>
            <a:pPr marL="685800" lvl="1" indent="-228600" algn="l" rtl="0">
              <a:lnSpc>
                <a:spcPct val="90000"/>
              </a:lnSpc>
              <a:spcBef>
                <a:spcPts val="500"/>
              </a:spcBef>
              <a:spcAft>
                <a:spcPts val="0"/>
              </a:spcAft>
              <a:buClr>
                <a:schemeClr val="dk1"/>
              </a:buClr>
              <a:buSzPts val="2000"/>
              <a:buChar char="•"/>
            </a:pPr>
            <a:r>
              <a:rPr lang="en-US" sz="2000" dirty="0">
                <a:latin typeface="Quattrocento Sans"/>
                <a:ea typeface="Quattrocento Sans"/>
                <a:cs typeface="Quattrocento Sans"/>
                <a:sym typeface="Quattrocento Sans"/>
              </a:rPr>
              <a:t>Unpaid caregivers for adults</a:t>
            </a:r>
            <a:endParaRPr dirty="0"/>
          </a:p>
          <a:p>
            <a:pPr marL="685800" lvl="1" indent="-228600" algn="l" rtl="0">
              <a:lnSpc>
                <a:spcPct val="90000"/>
              </a:lnSpc>
              <a:spcBef>
                <a:spcPts val="500"/>
              </a:spcBef>
              <a:spcAft>
                <a:spcPts val="0"/>
              </a:spcAft>
              <a:buClr>
                <a:schemeClr val="dk1"/>
              </a:buClr>
              <a:buSzPts val="2000"/>
              <a:buChar char="•"/>
            </a:pPr>
            <a:r>
              <a:rPr lang="en-US" sz="2000" dirty="0">
                <a:latin typeface="Quattrocento Sans"/>
                <a:ea typeface="Quattrocento Sans"/>
                <a:cs typeface="Quattrocento Sans"/>
                <a:sym typeface="Quattrocento Sans"/>
              </a:rPr>
              <a:t>Those receiving treatment for preexisting psychiatric conditions</a:t>
            </a:r>
            <a:endParaRPr dirty="0"/>
          </a:p>
          <a:p>
            <a:pPr marL="685800" lvl="1" indent="-228600" algn="l" rtl="0">
              <a:lnSpc>
                <a:spcPct val="90000"/>
              </a:lnSpc>
              <a:spcBef>
                <a:spcPts val="500"/>
              </a:spcBef>
              <a:spcAft>
                <a:spcPts val="0"/>
              </a:spcAft>
              <a:buClr>
                <a:schemeClr val="dk1"/>
              </a:buClr>
              <a:buSzPts val="2000"/>
              <a:buChar char="•"/>
            </a:pPr>
            <a:r>
              <a:rPr lang="en-US" sz="2000" dirty="0">
                <a:latin typeface="Quattrocento Sans"/>
                <a:ea typeface="Quattrocento Sans"/>
                <a:cs typeface="Quattrocento Sans"/>
                <a:sym typeface="Quattrocento Sans"/>
              </a:rPr>
              <a:t>Unpaid caregivers for adults</a:t>
            </a:r>
            <a:endParaRPr sz="2000" u="sng" dirty="0">
              <a:solidFill>
                <a:schemeClr val="hlink"/>
              </a:solidFill>
              <a:latin typeface="Times New Roman"/>
              <a:ea typeface="Times New Roman"/>
              <a:cs typeface="Times New Roman"/>
              <a:sym typeface="Times New Roman"/>
              <a:hlinkClick r:id="rId3"/>
            </a:endParaRPr>
          </a:p>
          <a:p>
            <a:pPr marL="0" lvl="0" indent="0" algn="l" rtl="0">
              <a:lnSpc>
                <a:spcPct val="90000"/>
              </a:lnSpc>
              <a:spcBef>
                <a:spcPts val="1000"/>
              </a:spcBef>
              <a:spcAft>
                <a:spcPts val="0"/>
              </a:spcAft>
              <a:buClr>
                <a:schemeClr val="dk1"/>
              </a:buClr>
              <a:buSzPts val="2000"/>
              <a:buNone/>
            </a:pPr>
            <a:endParaRPr sz="2000" u="sng" dirty="0">
              <a:solidFill>
                <a:schemeClr val="hlink"/>
              </a:solidFill>
              <a:latin typeface="Times New Roman"/>
              <a:ea typeface="Times New Roman"/>
              <a:cs typeface="Times New Roman"/>
              <a:sym typeface="Times New Roman"/>
              <a:hlinkClick r:id="rId3"/>
            </a:endParaRPr>
          </a:p>
          <a:p>
            <a:pPr marL="0" lvl="0" indent="0" algn="l" rtl="0">
              <a:lnSpc>
                <a:spcPct val="90000"/>
              </a:lnSpc>
              <a:spcBef>
                <a:spcPts val="1000"/>
              </a:spcBef>
              <a:spcAft>
                <a:spcPts val="0"/>
              </a:spcAft>
              <a:buClr>
                <a:schemeClr val="dk1"/>
              </a:buClr>
              <a:buSzPts val="2000"/>
              <a:buNone/>
            </a:pPr>
            <a:r>
              <a:rPr lang="en-US" sz="2000" u="sng" dirty="0">
                <a:solidFill>
                  <a:schemeClr val="hlink"/>
                </a:solidFill>
                <a:latin typeface="Times New Roman"/>
                <a:ea typeface="Times New Roman"/>
                <a:cs typeface="Times New Roman"/>
                <a:sym typeface="Times New Roman"/>
                <a:hlinkClick r:id="rId3"/>
              </a:rPr>
              <a:t>https://www.cdc.gov/mmwr/volumes/69/wr/mm6932a1.htm</a:t>
            </a:r>
            <a:endParaRPr sz="2000" dirty="0">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000"/>
              <a:buNone/>
            </a:pPr>
            <a:endParaRPr sz="2000" dirty="0">
              <a:latin typeface="Arial"/>
              <a:ea typeface="Arial"/>
              <a:cs typeface="Arial"/>
              <a:sym typeface="Arial"/>
            </a:endParaRPr>
          </a:p>
          <a:p>
            <a:pPr marL="228600" lvl="0" indent="-101600" algn="l" rtl="0">
              <a:lnSpc>
                <a:spcPct val="90000"/>
              </a:lnSpc>
              <a:spcBef>
                <a:spcPts val="1000"/>
              </a:spcBef>
              <a:spcAft>
                <a:spcPts val="0"/>
              </a:spcAft>
              <a:buClr>
                <a:schemeClr val="dk1"/>
              </a:buClr>
              <a:buSzPts val="2000"/>
              <a:buNone/>
            </a:pPr>
            <a:endParaRPr sz="2000" dirty="0"/>
          </a:p>
        </p:txBody>
      </p:sp>
      <p:sp>
        <p:nvSpPr>
          <p:cNvPr id="305" name="Google Shape;305;p16"/>
          <p:cNvSpPr/>
          <p:nvPr/>
        </p:nvSpPr>
        <p:spPr>
          <a:xfrm rot="2700000">
            <a:off x="8809436" y="6033666"/>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16"/>
          <p:cNvSpPr/>
          <p:nvPr/>
        </p:nvSpPr>
        <p:spPr>
          <a:xfrm>
            <a:off x="8603444" y="5721108"/>
            <a:ext cx="2261965" cy="1136891"/>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4D83-27CF-4ABC-8424-785263EACD7E}"/>
              </a:ext>
            </a:extLst>
          </p:cNvPr>
          <p:cNvSpPr>
            <a:spLocks noGrp="1"/>
          </p:cNvSpPr>
          <p:nvPr>
            <p:ph type="title"/>
          </p:nvPr>
        </p:nvSpPr>
        <p:spPr>
          <a:xfrm>
            <a:off x="643467" y="321734"/>
            <a:ext cx="10905066" cy="1135737"/>
          </a:xfrm>
        </p:spPr>
        <p:txBody>
          <a:bodyPr>
            <a:normAutofit/>
          </a:bodyPr>
          <a:lstStyle/>
          <a:p>
            <a:r>
              <a:rPr lang="en-US" sz="3600" kern="1800" dirty="0">
                <a:effectLst/>
                <a:latin typeface="Arial" panose="020B0604020202020204" pitchFamily="34" charset="0"/>
                <a:ea typeface="Times New Roman" panose="02020603050405020304" pitchFamily="18" charset="0"/>
              </a:rPr>
              <a:t>Leaders Worried:</a:t>
            </a:r>
            <a:br>
              <a:rPr lang="en-US" sz="3600" kern="1800" dirty="0">
                <a:effectLst/>
                <a:latin typeface="Arial" panose="020B0604020202020204" pitchFamily="34" charset="0"/>
                <a:ea typeface="Times New Roman" panose="02020603050405020304" pitchFamily="18" charset="0"/>
              </a:rPr>
            </a:br>
            <a:r>
              <a:rPr lang="en-US" sz="3600" kern="1800" dirty="0">
                <a:effectLst/>
                <a:latin typeface="Arial" panose="020B0604020202020204" pitchFamily="34" charset="0"/>
                <a:ea typeface="Times New Roman" panose="02020603050405020304" pitchFamily="18" charset="0"/>
              </a:rPr>
              <a:t>Coronavirus Pandemic Impacting Child Abuse</a:t>
            </a:r>
            <a:endParaRPr lang="en-US" sz="3600" dirty="0"/>
          </a:p>
        </p:txBody>
      </p:sp>
      <p:sp>
        <p:nvSpPr>
          <p:cNvPr id="3" name="Content Placeholder 2">
            <a:extLst>
              <a:ext uri="{FF2B5EF4-FFF2-40B4-BE49-F238E27FC236}">
                <a16:creationId xmlns:a16="http://schemas.microsoft.com/office/drawing/2014/main" id="{C31AAFC2-94D6-452C-A56C-F2EA82D3AABB}"/>
              </a:ext>
            </a:extLst>
          </p:cNvPr>
          <p:cNvSpPr>
            <a:spLocks noGrp="1"/>
          </p:cNvSpPr>
          <p:nvPr>
            <p:ph idx="1"/>
          </p:nvPr>
        </p:nvSpPr>
        <p:spPr>
          <a:xfrm>
            <a:off x="643467" y="1743067"/>
            <a:ext cx="10905066" cy="4876010"/>
          </a:xfrm>
        </p:spPr>
        <p:txBody>
          <a:bodyPr>
            <a:normAutofit fontScale="62500" lnSpcReduction="20000"/>
          </a:bodyPr>
          <a:lstStyle/>
          <a:p>
            <a:pPr marL="0" indent="0">
              <a:spcBef>
                <a:spcPts val="0"/>
              </a:spcBef>
              <a:buNone/>
            </a:pPr>
            <a:endParaRPr lang="en-US" sz="2300" dirty="0">
              <a:latin typeface="Arial" panose="020B0604020202020204" pitchFamily="34" charset="0"/>
              <a:ea typeface="Calibri" panose="020F0502020204030204" pitchFamily="34" charset="0"/>
            </a:endParaRPr>
          </a:p>
          <a:p>
            <a:pPr marL="0" indent="0">
              <a:spcBef>
                <a:spcPts val="0"/>
              </a:spcBef>
              <a:buNone/>
            </a:pPr>
            <a:r>
              <a:rPr lang="en-US" sz="2600" dirty="0">
                <a:latin typeface="Arial" panose="020B0604020202020204" pitchFamily="34" charset="0"/>
                <a:ea typeface="Calibri" panose="020F0502020204030204" pitchFamily="34" charset="0"/>
              </a:rPr>
              <a:t>Since mid-March, Howard County Department of Social Services: </a:t>
            </a:r>
          </a:p>
          <a:p>
            <a:pPr marL="0" indent="0">
              <a:spcBef>
                <a:spcPts val="0"/>
              </a:spcBef>
              <a:buNone/>
            </a:pPr>
            <a:endParaRPr lang="en-US" sz="2600" dirty="0">
              <a:latin typeface="Arial" panose="020B0604020202020204" pitchFamily="34" charset="0"/>
              <a:ea typeface="Calibri" panose="020F0502020204030204" pitchFamily="34" charset="0"/>
            </a:endParaRPr>
          </a:p>
          <a:p>
            <a:pPr marL="800100" lvl="1">
              <a:spcBef>
                <a:spcPts val="0"/>
              </a:spcBef>
            </a:pPr>
            <a:r>
              <a:rPr lang="en-US" sz="2600" dirty="0">
                <a:solidFill>
                  <a:srgbClr val="FF0000"/>
                </a:solidFill>
                <a:latin typeface="Arial" panose="020B0604020202020204" pitchFamily="34" charset="0"/>
                <a:ea typeface="Calibri" panose="020F0502020204030204" pitchFamily="34" charset="0"/>
              </a:rPr>
              <a:t>60 percent decrease in Child Protective Services reports </a:t>
            </a:r>
          </a:p>
          <a:p>
            <a:pPr marL="800100" lvl="1">
              <a:spcBef>
                <a:spcPts val="0"/>
              </a:spcBef>
            </a:pPr>
            <a:r>
              <a:rPr lang="en-US" sz="2600" dirty="0">
                <a:solidFill>
                  <a:srgbClr val="FF0000"/>
                </a:solidFill>
                <a:latin typeface="Arial" panose="020B0604020202020204" pitchFamily="34" charset="0"/>
                <a:ea typeface="Calibri" panose="020F0502020204030204" pitchFamily="34" charset="0"/>
              </a:rPr>
              <a:t>From underreporting, not less abuse </a:t>
            </a:r>
          </a:p>
          <a:p>
            <a:pPr marL="0" indent="0">
              <a:spcBef>
                <a:spcPts val="0"/>
              </a:spcBef>
              <a:buNone/>
            </a:pPr>
            <a:endParaRPr lang="en-US" sz="2600" dirty="0">
              <a:latin typeface="Arial" panose="020B0604020202020204" pitchFamily="34" charset="0"/>
              <a:ea typeface="Calibri" panose="020F0502020204030204" pitchFamily="34" charset="0"/>
            </a:endParaRPr>
          </a:p>
          <a:p>
            <a:pPr marL="0" indent="0">
              <a:spcBef>
                <a:spcPts val="0"/>
              </a:spcBef>
              <a:buNone/>
            </a:pPr>
            <a:endParaRPr lang="en-US" sz="2600" dirty="0">
              <a:latin typeface="Arial" panose="020B0604020202020204" pitchFamily="34" charset="0"/>
              <a:ea typeface="Calibri" panose="020F0502020204030204" pitchFamily="34" charset="0"/>
            </a:endParaRPr>
          </a:p>
          <a:p>
            <a:pPr marL="0" indent="0">
              <a:spcBef>
                <a:spcPts val="0"/>
              </a:spcBef>
              <a:buNone/>
            </a:pPr>
            <a:r>
              <a:rPr lang="en-US" sz="2600" dirty="0">
                <a:latin typeface="Arial" panose="020B0604020202020204" pitchFamily="34" charset="0"/>
                <a:ea typeface="Calibri" panose="020F0502020204030204" pitchFamily="34" charset="0"/>
              </a:rPr>
              <a:t>S</a:t>
            </a:r>
            <a:r>
              <a:rPr lang="en-US" sz="2600" dirty="0">
                <a:effectLst/>
                <a:latin typeface="Arial" panose="020B0604020202020204" pitchFamily="34" charset="0"/>
                <a:ea typeface="Calibri" panose="020F0502020204030204" pitchFamily="34" charset="0"/>
              </a:rPr>
              <a:t>ignificant factor in the decline:  r</a:t>
            </a:r>
            <a:r>
              <a:rPr lang="en-US" sz="2600" dirty="0">
                <a:latin typeface="Arial" panose="020B0604020202020204" pitchFamily="34" charset="0"/>
                <a:ea typeface="Calibri" panose="020F0502020204030204" pitchFamily="34" charset="0"/>
              </a:rPr>
              <a:t>eporting sources -- educators, HCW, police --  do not have the same access to clients.</a:t>
            </a:r>
          </a:p>
          <a:p>
            <a:pPr marL="0" indent="0">
              <a:spcBef>
                <a:spcPts val="0"/>
              </a:spcBef>
              <a:buNone/>
            </a:pPr>
            <a:endParaRPr lang="en-US" sz="2600" dirty="0">
              <a:effectLst/>
              <a:latin typeface="Arial" panose="020B0604020202020204" pitchFamily="34" charset="0"/>
              <a:ea typeface="Calibri" panose="020F0502020204030204" pitchFamily="34" charset="0"/>
            </a:endParaRPr>
          </a:p>
          <a:p>
            <a:pPr marL="0" indent="0">
              <a:spcBef>
                <a:spcPts val="0"/>
              </a:spcBef>
              <a:buNone/>
            </a:pPr>
            <a:endParaRPr lang="en-US" sz="2600" dirty="0">
              <a:effectLst/>
              <a:latin typeface="Arial" panose="020B0604020202020204" pitchFamily="34" charset="0"/>
              <a:ea typeface="Calibri" panose="020F0502020204030204" pitchFamily="34" charset="0"/>
            </a:endParaRPr>
          </a:p>
          <a:p>
            <a:pPr marL="0" indent="0">
              <a:spcBef>
                <a:spcPts val="0"/>
              </a:spcBef>
              <a:buNone/>
            </a:pPr>
            <a:r>
              <a:rPr lang="en-US" sz="2600" dirty="0">
                <a:effectLst/>
                <a:latin typeface="Arial" panose="020B0604020202020204" pitchFamily="34" charset="0"/>
                <a:ea typeface="Calibri" panose="020F0502020204030204" pitchFamily="34" charset="0"/>
              </a:rPr>
              <a:t>We are all being urged to stay home to stay safe.  But if you're a child in an abusive environment, staying home may not be safe at all.</a:t>
            </a:r>
          </a:p>
          <a:p>
            <a:pPr marL="0" indent="0">
              <a:spcBef>
                <a:spcPts val="0"/>
              </a:spcBef>
              <a:buNone/>
            </a:pPr>
            <a:endParaRPr lang="en-US" sz="2600" dirty="0">
              <a:latin typeface="Arial" panose="020B0604020202020204" pitchFamily="34" charset="0"/>
              <a:ea typeface="Calibri" panose="020F0502020204030204" pitchFamily="34" charset="0"/>
            </a:endParaRPr>
          </a:p>
          <a:p>
            <a:pPr marL="0" indent="0">
              <a:spcBef>
                <a:spcPts val="0"/>
              </a:spcBef>
              <a:buNone/>
            </a:pPr>
            <a:endParaRPr lang="en-US" sz="2600" dirty="0">
              <a:effectLst/>
              <a:latin typeface="Arial" panose="020B0604020202020204" pitchFamily="34" charset="0"/>
              <a:ea typeface="Calibri" panose="020F0502020204030204" pitchFamily="34" charset="0"/>
            </a:endParaRPr>
          </a:p>
          <a:p>
            <a:pPr marL="0" indent="0">
              <a:spcBef>
                <a:spcPts val="0"/>
              </a:spcBef>
              <a:buNone/>
            </a:pPr>
            <a:endParaRPr lang="en-US" sz="2600" dirty="0">
              <a:effectLst/>
              <a:latin typeface="Arial" panose="020B0604020202020204" pitchFamily="34" charset="0"/>
              <a:ea typeface="Calibri" panose="020F0502020204030204" pitchFamily="34" charset="0"/>
            </a:endParaRPr>
          </a:p>
          <a:p>
            <a:pPr marL="0" indent="0">
              <a:spcBef>
                <a:spcPts val="0"/>
              </a:spcBef>
              <a:buNone/>
            </a:pPr>
            <a:endParaRPr lang="en-US" sz="2600" b="1" dirty="0">
              <a:solidFill>
                <a:srgbClr val="FF0000"/>
              </a:solidFill>
              <a:latin typeface="Arial" panose="020B0604020202020204" pitchFamily="34" charset="0"/>
              <a:ea typeface="Calibri" panose="020F0502020204030204" pitchFamily="34" charset="0"/>
            </a:endParaRPr>
          </a:p>
          <a:p>
            <a:pPr marL="0" indent="0" algn="ctr">
              <a:spcBef>
                <a:spcPts val="0"/>
              </a:spcBef>
              <a:buNone/>
            </a:pPr>
            <a:r>
              <a:rPr lang="en-US" sz="2600" b="1" dirty="0">
                <a:solidFill>
                  <a:srgbClr val="FF0000"/>
                </a:solidFill>
                <a:effectLst/>
                <a:latin typeface="Arial" panose="020B0604020202020204" pitchFamily="34" charset="0"/>
                <a:ea typeface="Calibri" panose="020F0502020204030204" pitchFamily="34" charset="0"/>
              </a:rPr>
              <a:t>To report child abuse or neglect, please call the CPS Reporting Line: </a:t>
            </a:r>
          </a:p>
          <a:p>
            <a:pPr marL="0" indent="0" algn="ctr">
              <a:spcBef>
                <a:spcPts val="0"/>
              </a:spcBef>
              <a:buNone/>
            </a:pPr>
            <a:endParaRPr lang="en-US" sz="2600" b="1" dirty="0">
              <a:solidFill>
                <a:srgbClr val="FF0000"/>
              </a:solidFill>
              <a:effectLst/>
              <a:latin typeface="Arial" panose="020B0604020202020204" pitchFamily="34" charset="0"/>
              <a:ea typeface="Calibri" panose="020F0502020204030204" pitchFamily="34" charset="0"/>
            </a:endParaRPr>
          </a:p>
          <a:p>
            <a:pPr marL="0" indent="0" algn="ctr">
              <a:spcBef>
                <a:spcPts val="0"/>
              </a:spcBef>
              <a:buNone/>
            </a:pPr>
            <a:r>
              <a:rPr lang="en-US" sz="2600" b="1" dirty="0">
                <a:solidFill>
                  <a:srgbClr val="FF0000"/>
                </a:solidFill>
                <a:effectLst/>
                <a:latin typeface="Arial" panose="020B0604020202020204" pitchFamily="34" charset="0"/>
                <a:ea typeface="Calibri" panose="020F0502020204030204" pitchFamily="34" charset="0"/>
              </a:rPr>
              <a:t>410-872-4203 (during business hours)</a:t>
            </a:r>
          </a:p>
          <a:p>
            <a:pPr marL="0" indent="0" algn="ctr">
              <a:spcBef>
                <a:spcPts val="0"/>
              </a:spcBef>
              <a:buNone/>
            </a:pPr>
            <a:r>
              <a:rPr lang="en-US" sz="2600" b="1" dirty="0">
                <a:solidFill>
                  <a:srgbClr val="FF0000"/>
                </a:solidFill>
                <a:effectLst/>
                <a:latin typeface="Arial" panose="020B0604020202020204" pitchFamily="34" charset="0"/>
                <a:ea typeface="Calibri" panose="020F0502020204030204" pitchFamily="34" charset="0"/>
              </a:rPr>
              <a:t>410-313-2200 (after hours, police non-emergency).</a:t>
            </a:r>
            <a:endParaRPr lang="en-US" sz="2600" u="sng" dirty="0">
              <a:effectLst/>
              <a:latin typeface="Arial" panose="020B0604020202020204" pitchFamily="34" charset="0"/>
              <a:ea typeface="Calibri" panose="020F0502020204030204" pitchFamily="34" charset="0"/>
              <a:hlinkClick r:id=""/>
            </a:endParaRPr>
          </a:p>
          <a:p>
            <a:pPr marL="0" marR="0" indent="0">
              <a:spcBef>
                <a:spcPts val="0"/>
              </a:spcBef>
              <a:buNone/>
            </a:pPr>
            <a:endParaRPr lang="en-US" sz="1400" u="sng" dirty="0">
              <a:effectLst/>
              <a:latin typeface="Arial" panose="020B0604020202020204" pitchFamily="34" charset="0"/>
              <a:ea typeface="Calibri" panose="020F0502020204030204" pitchFamily="34" charset="0"/>
              <a:hlinkClick r:id=""/>
            </a:endParaRPr>
          </a:p>
          <a:p>
            <a:pPr marL="0" marR="0" indent="0">
              <a:spcBef>
                <a:spcPts val="0"/>
              </a:spcBef>
              <a:buNone/>
            </a:pPr>
            <a:endParaRPr lang="en-US" sz="1400" u="sng" dirty="0">
              <a:effectLst/>
              <a:latin typeface="Arial" panose="020B0604020202020204" pitchFamily="34" charset="0"/>
              <a:ea typeface="Calibri" panose="020F0502020204030204" pitchFamily="34" charset="0"/>
              <a:hlinkClick r:id=""/>
            </a:endParaRPr>
          </a:p>
          <a:p>
            <a:pPr marL="0" marR="0" indent="0">
              <a:spcBef>
                <a:spcPts val="0"/>
              </a:spcBef>
              <a:buNone/>
            </a:pPr>
            <a:endParaRPr lang="en-US" sz="1400" u="sng" dirty="0">
              <a:latin typeface="Arial" panose="020B0604020202020204" pitchFamily="34" charset="0"/>
              <a:ea typeface="Calibri" panose="020F0502020204030204" pitchFamily="34" charset="0"/>
              <a:hlinkClick r:id="rId2"/>
            </a:endParaRPr>
          </a:p>
          <a:p>
            <a:pPr marL="0" marR="0" indent="0">
              <a:spcBef>
                <a:spcPts val="0"/>
              </a:spcBef>
              <a:buNone/>
            </a:pPr>
            <a:endParaRPr lang="en-US" sz="1400" u="sng" dirty="0">
              <a:latin typeface="Arial" panose="020B0604020202020204" pitchFamily="34" charset="0"/>
              <a:ea typeface="Calibri" panose="020F0502020204030204" pitchFamily="34" charset="0"/>
              <a:hlinkClick r:id=""/>
            </a:endParaRPr>
          </a:p>
          <a:p>
            <a:pPr marL="0" marR="0" indent="0">
              <a:spcBef>
                <a:spcPts val="0"/>
              </a:spcBef>
              <a:buNone/>
            </a:pPr>
            <a:endParaRPr lang="en-US" sz="1400" u="sng" dirty="0">
              <a:effectLst/>
              <a:latin typeface="Arial" panose="020B0604020202020204" pitchFamily="34" charset="0"/>
              <a:ea typeface="Calibri" panose="020F0502020204030204" pitchFamily="34" charset="0"/>
              <a:hlinkClick r:id=""/>
            </a:endParaRPr>
          </a:p>
          <a:p>
            <a:pPr marL="0" marR="0" indent="0">
              <a:spcBef>
                <a:spcPts val="0"/>
              </a:spcBef>
              <a:buNone/>
            </a:pPr>
            <a:endParaRPr lang="en-US" sz="1400" u="sng" dirty="0">
              <a:latin typeface="Arial" panose="020B0604020202020204" pitchFamily="34" charset="0"/>
              <a:ea typeface="Calibri" panose="020F0502020204030204" pitchFamily="34" charset="0"/>
              <a:hlinkClick r:id=""/>
            </a:endParaRPr>
          </a:p>
          <a:p>
            <a:pPr marL="0" marR="0" indent="0">
              <a:spcBef>
                <a:spcPts val="0"/>
              </a:spcBef>
              <a:buNone/>
            </a:pPr>
            <a:endParaRPr lang="en-US" sz="1400" u="sng" dirty="0">
              <a:effectLst/>
              <a:latin typeface="Arial" panose="020B0604020202020204" pitchFamily="34" charset="0"/>
              <a:ea typeface="Calibri" panose="020F0502020204030204" pitchFamily="34" charset="0"/>
              <a:hlinkClick r:id=""/>
            </a:endParaRPr>
          </a:p>
          <a:p>
            <a:pPr marL="0" marR="0" indent="0">
              <a:spcBef>
                <a:spcPts val="0"/>
              </a:spcBef>
              <a:buNone/>
            </a:pPr>
            <a:endParaRPr lang="en-US" sz="1400" u="sng" dirty="0">
              <a:latin typeface="Arial" panose="020B0604020202020204" pitchFamily="34" charset="0"/>
              <a:ea typeface="Calibri" panose="020F0502020204030204" pitchFamily="34" charset="0"/>
              <a:hlinkClick r:id="rId2"/>
            </a:endParaRPr>
          </a:p>
          <a:p>
            <a:pPr marL="0" marR="0" indent="0">
              <a:spcBef>
                <a:spcPts val="0"/>
              </a:spcBef>
              <a:buNone/>
            </a:pPr>
            <a:r>
              <a:rPr lang="en-US" sz="1800" u="sng" dirty="0">
                <a:effectLst/>
                <a:latin typeface="Arial" panose="020B0604020202020204" pitchFamily="34" charset="0"/>
                <a:ea typeface="Calibri" panose="020F0502020204030204" pitchFamily="34" charset="0"/>
                <a:hlinkClick r:id="rId2"/>
              </a:rPr>
              <a:t>https://patch.com/maryland/ellicottcity/leaders-worried-coronavirus-pandemic-impacting-child-abuse?utm_term=article-slot-1&amp;utm_source=newsletter-daily&amp;utm_medium=email&amp;utm_campaign=newsletter</a:t>
            </a:r>
            <a:endParaRPr lang="en-US" sz="1800" dirty="0">
              <a:effectLst/>
              <a:latin typeface="Arial" panose="020B0604020202020204" pitchFamily="34" charset="0"/>
              <a:ea typeface="Calibri" panose="020F0502020204030204" pitchFamily="34" charset="0"/>
            </a:endParaRPr>
          </a:p>
          <a:p>
            <a:pPr marL="0" marR="0" indent="0">
              <a:spcBef>
                <a:spcPts val="0"/>
              </a:spcBef>
              <a:buNone/>
            </a:pPr>
            <a:r>
              <a:rPr lang="en-US" sz="1400" dirty="0">
                <a:effectLst/>
                <a:latin typeface="Arial" panose="020B0604020202020204" pitchFamily="34" charset="0"/>
                <a:ea typeface="Calibri" panose="020F0502020204030204" pitchFamily="34" charset="0"/>
              </a:rPr>
              <a:t> </a:t>
            </a:r>
          </a:p>
          <a:p>
            <a:endParaRPr lang="en-US" sz="1400" dirty="0"/>
          </a:p>
        </p:txBody>
      </p:sp>
    </p:spTree>
    <p:extLst>
      <p:ext uri="{BB962C8B-B14F-4D97-AF65-F5344CB8AC3E}">
        <p14:creationId xmlns:p14="http://schemas.microsoft.com/office/powerpoint/2010/main" val="39387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p1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17"/>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17"/>
          <p:cNvSpPr txBox="1">
            <a:spLocks noGrp="1"/>
          </p:cNvSpPr>
          <p:nvPr>
            <p:ph type="body" idx="1"/>
          </p:nvPr>
        </p:nvSpPr>
        <p:spPr>
          <a:xfrm>
            <a:off x="266700" y="1825625"/>
            <a:ext cx="641032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4000"/>
              <a:buNone/>
            </a:pPr>
            <a:r>
              <a:rPr lang="en-US" sz="4000" dirty="0"/>
              <a:t>The Stories</a:t>
            </a:r>
          </a:p>
          <a:p>
            <a:pPr marL="0" lvl="0" indent="0" algn="l" rtl="0">
              <a:lnSpc>
                <a:spcPct val="90000"/>
              </a:lnSpc>
              <a:spcBef>
                <a:spcPts val="1000"/>
              </a:spcBef>
              <a:spcAft>
                <a:spcPts val="0"/>
              </a:spcAft>
              <a:buClr>
                <a:schemeClr val="dk1"/>
              </a:buClr>
              <a:buSzPts val="4000"/>
              <a:buNone/>
            </a:pPr>
            <a:r>
              <a:rPr lang="en-US" sz="4000" dirty="0"/>
              <a:t>Behind the Numbers</a:t>
            </a:r>
            <a:endParaRPr dirty="0"/>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2000"/>
              <a:buNone/>
            </a:pPr>
            <a:r>
              <a:rPr lang="en-US" sz="2000" dirty="0"/>
              <a:t>The stress of managing the pandemic can be overwhelming.</a:t>
            </a:r>
            <a:endParaRPr dirty="0"/>
          </a:p>
        </p:txBody>
      </p:sp>
      <p:sp>
        <p:nvSpPr>
          <p:cNvPr id="314" name="Google Shape;314;p17"/>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17"/>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7"/>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17" name="Google Shape;317;p17"/>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318" name="Google Shape;318;p17"/>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7"/>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7"/>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5" name="Google Shape;325;p18"/>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18"/>
          <p:cNvSpPr/>
          <p:nvPr/>
        </p:nvSpPr>
        <p:spPr>
          <a:xfrm>
            <a:off x="305"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grpSp>
        <p:nvGrpSpPr>
          <p:cNvPr id="327" name="Google Shape;327;p18"/>
          <p:cNvGrpSpPr/>
          <p:nvPr/>
        </p:nvGrpSpPr>
        <p:grpSpPr>
          <a:xfrm>
            <a:off x="-21863" y="508838"/>
            <a:ext cx="5217958" cy="6239661"/>
            <a:chOff x="-19221" y="251144"/>
            <a:chExt cx="5217958" cy="6239661"/>
          </a:xfrm>
        </p:grpSpPr>
        <p:sp>
          <p:nvSpPr>
            <p:cNvPr id="328" name="Google Shape;328;p18"/>
            <p:cNvSpPr/>
            <p:nvPr/>
          </p:nvSpPr>
          <p:spPr>
            <a:xfrm>
              <a:off x="-19221" y="251144"/>
              <a:ext cx="5187198" cy="6239661"/>
            </a:xfrm>
            <a:custGeom>
              <a:avLst/>
              <a:gdLst/>
              <a:ahLst/>
              <a:cxnLst/>
              <a:rect l="l" t="t" r="r" b="b"/>
              <a:pathLst>
                <a:path w="5187198" h="6239661" extrusionOk="0">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18"/>
            <p:cNvSpPr/>
            <p:nvPr/>
          </p:nvSpPr>
          <p:spPr>
            <a:xfrm>
              <a:off x="-19220" y="297400"/>
              <a:ext cx="5215811" cy="6107388"/>
            </a:xfrm>
            <a:custGeom>
              <a:avLst/>
              <a:gdLst/>
              <a:ahLst/>
              <a:cxnLst/>
              <a:rect l="l" t="t" r="r" b="b"/>
              <a:pathLst>
                <a:path w="5215811" h="6107388" extrusionOk="0">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18"/>
            <p:cNvSpPr/>
            <p:nvPr/>
          </p:nvSpPr>
          <p:spPr>
            <a:xfrm>
              <a:off x="-19221" y="319367"/>
              <a:ext cx="5217956" cy="6100079"/>
            </a:xfrm>
            <a:custGeom>
              <a:avLst/>
              <a:gdLst/>
              <a:ahLst/>
              <a:cxnLst/>
              <a:rect l="l" t="t" r="r" b="b"/>
              <a:pathLst>
                <a:path w="5217956" h="6100079" extrusionOk="0">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18"/>
            <p:cNvSpPr/>
            <p:nvPr/>
          </p:nvSpPr>
          <p:spPr>
            <a:xfrm>
              <a:off x="-19220" y="319367"/>
              <a:ext cx="5217957" cy="6100079"/>
            </a:xfrm>
            <a:custGeom>
              <a:avLst/>
              <a:gdLst/>
              <a:ahLst/>
              <a:cxnLst/>
              <a:rect l="l" t="t" r="r" b="b"/>
              <a:pathLst>
                <a:path w="5217957" h="6100079" extrusionOk="0">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32" name="Google Shape;332;p18"/>
          <p:cNvSpPr txBox="1">
            <a:spLocks noGrp="1"/>
          </p:cNvSpPr>
          <p:nvPr>
            <p:ph type="title"/>
          </p:nvPr>
        </p:nvSpPr>
        <p:spPr>
          <a:xfrm>
            <a:off x="640080" y="1243013"/>
            <a:ext cx="3855720" cy="43719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alibri"/>
              <a:buNone/>
            </a:pPr>
            <a:r>
              <a:rPr lang="en-US" sz="3600">
                <a:solidFill>
                  <a:schemeClr val="dk2"/>
                </a:solidFill>
              </a:rPr>
              <a:t>(STRESSED) VOICES OF HEALTH CARE WORKERS</a:t>
            </a:r>
            <a:endParaRPr/>
          </a:p>
        </p:txBody>
      </p:sp>
      <p:sp>
        <p:nvSpPr>
          <p:cNvPr id="333" name="Google Shape;333;p18"/>
          <p:cNvSpPr txBox="1">
            <a:spLocks noGrp="1"/>
          </p:cNvSpPr>
          <p:nvPr>
            <p:ph type="body" idx="1"/>
          </p:nvPr>
        </p:nvSpPr>
        <p:spPr>
          <a:xfrm>
            <a:off x="5419725" y="352425"/>
            <a:ext cx="6505575" cy="6107388"/>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chemeClr val="dk2"/>
              </a:buClr>
              <a:buSzPts val="1800"/>
              <a:buNone/>
            </a:pPr>
            <a:r>
              <a:rPr lang="en-US" sz="1800">
                <a:solidFill>
                  <a:schemeClr val="dk2"/>
                </a:solidFill>
                <a:latin typeface="Arial"/>
                <a:ea typeface="Arial"/>
                <a:cs typeface="Arial"/>
                <a:sym typeface="Arial"/>
              </a:rPr>
              <a:t>“In my experience as a hospitalist I never had patients die every day on my shift.”</a:t>
            </a:r>
            <a:endParaRPr/>
          </a:p>
          <a:p>
            <a:pPr marL="0" marR="0" lvl="0" indent="114300" algn="l" rtl="0">
              <a:lnSpc>
                <a:spcPct val="80000"/>
              </a:lnSpc>
              <a:spcBef>
                <a:spcPts val="600"/>
              </a:spcBef>
              <a:spcAft>
                <a:spcPts val="0"/>
              </a:spcAft>
              <a:buClr>
                <a:schemeClr val="dk1"/>
              </a:buClr>
              <a:buSzPts val="1800"/>
              <a:buNone/>
            </a:pPr>
            <a:endParaRPr sz="1800">
              <a:solidFill>
                <a:schemeClr val="dk2"/>
              </a:solidFill>
              <a:latin typeface="Arial"/>
              <a:ea typeface="Arial"/>
              <a:cs typeface="Arial"/>
              <a:sym typeface="Arial"/>
            </a:endParaRPr>
          </a:p>
          <a:p>
            <a:pPr marL="0" marR="0" lvl="0" indent="0" algn="l" rtl="0">
              <a:lnSpc>
                <a:spcPct val="80000"/>
              </a:lnSpc>
              <a:spcBef>
                <a:spcPts val="600"/>
              </a:spcBef>
              <a:spcAft>
                <a:spcPts val="0"/>
              </a:spcAft>
              <a:buClr>
                <a:schemeClr val="dk2"/>
              </a:buClr>
              <a:buSzPts val="1800"/>
              <a:buNone/>
            </a:pPr>
            <a:r>
              <a:rPr lang="en-US" sz="1800">
                <a:solidFill>
                  <a:schemeClr val="dk2"/>
                </a:solidFill>
                <a:latin typeface="Arial"/>
                <a:ea typeface="Arial"/>
                <a:cs typeface="Arial"/>
                <a:sym typeface="Arial"/>
              </a:rPr>
              <a:t>"The first time I worked on the COVID unit, I moved into the guest room in our home, apart from my husband and our young children," </a:t>
            </a:r>
            <a:endParaRPr/>
          </a:p>
          <a:p>
            <a:pPr marL="0" marR="0" lvl="0" indent="114300" algn="l" rtl="0">
              <a:lnSpc>
                <a:spcPct val="80000"/>
              </a:lnSpc>
              <a:spcBef>
                <a:spcPts val="600"/>
              </a:spcBef>
              <a:spcAft>
                <a:spcPts val="0"/>
              </a:spcAft>
              <a:buClr>
                <a:schemeClr val="dk1"/>
              </a:buClr>
              <a:buSzPts val="1800"/>
              <a:buNone/>
            </a:pPr>
            <a:endParaRPr sz="1800">
              <a:solidFill>
                <a:schemeClr val="dk2"/>
              </a:solidFill>
              <a:latin typeface="Arial"/>
              <a:ea typeface="Arial"/>
              <a:cs typeface="Arial"/>
              <a:sym typeface="Arial"/>
            </a:endParaRPr>
          </a:p>
          <a:p>
            <a:pPr marL="0" marR="0" lvl="0" indent="0" algn="l" rtl="0">
              <a:lnSpc>
                <a:spcPct val="80000"/>
              </a:lnSpc>
              <a:spcBef>
                <a:spcPts val="600"/>
              </a:spcBef>
              <a:spcAft>
                <a:spcPts val="0"/>
              </a:spcAft>
              <a:buClr>
                <a:schemeClr val="dk2"/>
              </a:buClr>
              <a:buSzPts val="1800"/>
              <a:buNone/>
            </a:pPr>
            <a:r>
              <a:rPr lang="en-US" sz="1800">
                <a:solidFill>
                  <a:schemeClr val="dk2"/>
                </a:solidFill>
                <a:latin typeface="Arial"/>
                <a:ea typeface="Arial"/>
                <a:cs typeface="Arial"/>
                <a:sym typeface="Arial"/>
              </a:rPr>
              <a:t>"We are social distancing at work – with less camaraderie and social support than we used to have,“</a:t>
            </a:r>
            <a:endParaRPr/>
          </a:p>
          <a:p>
            <a:pPr marL="0" marR="0" lvl="0" indent="114300" algn="l" rtl="0">
              <a:lnSpc>
                <a:spcPct val="80000"/>
              </a:lnSpc>
              <a:spcBef>
                <a:spcPts val="600"/>
              </a:spcBef>
              <a:spcAft>
                <a:spcPts val="0"/>
              </a:spcAft>
              <a:buClr>
                <a:schemeClr val="dk1"/>
              </a:buClr>
              <a:buSzPts val="1800"/>
              <a:buNone/>
            </a:pPr>
            <a:endParaRPr sz="1800">
              <a:solidFill>
                <a:schemeClr val="dk2"/>
              </a:solidFill>
              <a:latin typeface="Arial"/>
              <a:ea typeface="Arial"/>
              <a:cs typeface="Arial"/>
              <a:sym typeface="Arial"/>
            </a:endParaRPr>
          </a:p>
          <a:p>
            <a:pPr marL="0" marR="0" lvl="0" indent="0" algn="l" rtl="0">
              <a:lnSpc>
                <a:spcPct val="80000"/>
              </a:lnSpc>
              <a:spcBef>
                <a:spcPts val="600"/>
              </a:spcBef>
              <a:spcAft>
                <a:spcPts val="0"/>
              </a:spcAft>
              <a:buClr>
                <a:schemeClr val="dk2"/>
              </a:buClr>
              <a:buSzPts val="1800"/>
              <a:buNone/>
            </a:pPr>
            <a:r>
              <a:rPr lang="en-US" sz="1800">
                <a:solidFill>
                  <a:schemeClr val="dk2"/>
                </a:solidFill>
                <a:latin typeface="Arial"/>
                <a:ea typeface="Arial"/>
                <a:cs typeface="Arial"/>
                <a:sym typeface="Arial"/>
              </a:rPr>
              <a:t>“We got hit with a COVID outbreak and lost around 30 patients in 2 months. The lack of concern for others is baffling.”</a:t>
            </a:r>
            <a:endParaRPr/>
          </a:p>
          <a:p>
            <a:pPr marL="0" marR="0" lvl="0" indent="0" algn="l" rtl="0">
              <a:lnSpc>
                <a:spcPct val="80000"/>
              </a:lnSpc>
              <a:spcBef>
                <a:spcPts val="600"/>
              </a:spcBef>
              <a:spcAft>
                <a:spcPts val="0"/>
              </a:spcAft>
              <a:buClr>
                <a:schemeClr val="dk1"/>
              </a:buClr>
              <a:buSzPts val="1800"/>
              <a:buNone/>
            </a:pPr>
            <a:endParaRPr sz="1800">
              <a:solidFill>
                <a:schemeClr val="dk2"/>
              </a:solidFill>
              <a:latin typeface="Arial"/>
              <a:ea typeface="Arial"/>
              <a:cs typeface="Arial"/>
              <a:sym typeface="Arial"/>
            </a:endParaRPr>
          </a:p>
          <a:p>
            <a:pPr marL="0" marR="0" lvl="0" indent="0" algn="l" rtl="0">
              <a:lnSpc>
                <a:spcPct val="80000"/>
              </a:lnSpc>
              <a:spcBef>
                <a:spcPts val="600"/>
              </a:spcBef>
              <a:spcAft>
                <a:spcPts val="0"/>
              </a:spcAft>
              <a:buClr>
                <a:schemeClr val="dk2"/>
              </a:buClr>
              <a:buSzPts val="1800"/>
              <a:buNone/>
            </a:pPr>
            <a:r>
              <a:rPr lang="en-US" sz="1800">
                <a:solidFill>
                  <a:schemeClr val="dk2"/>
                </a:solidFill>
                <a:latin typeface="Arial"/>
                <a:ea typeface="Arial"/>
                <a:cs typeface="Arial"/>
                <a:sym typeface="Arial"/>
              </a:rPr>
              <a:t>“It’s a challenge to care for patients who are lonely and isolated, suffering and dying in new ways.”</a:t>
            </a:r>
            <a:endParaRPr/>
          </a:p>
          <a:p>
            <a:pPr marL="0" marR="0" lvl="0" indent="0" algn="l" rtl="0">
              <a:lnSpc>
                <a:spcPct val="80000"/>
              </a:lnSpc>
              <a:spcBef>
                <a:spcPts val="600"/>
              </a:spcBef>
              <a:spcAft>
                <a:spcPts val="0"/>
              </a:spcAft>
              <a:buClr>
                <a:schemeClr val="dk1"/>
              </a:buClr>
              <a:buSzPts val="1800"/>
              <a:buNone/>
            </a:pPr>
            <a:endParaRPr sz="1800">
              <a:solidFill>
                <a:schemeClr val="dk2"/>
              </a:solidFill>
              <a:latin typeface="Arial"/>
              <a:ea typeface="Arial"/>
              <a:cs typeface="Arial"/>
              <a:sym typeface="Arial"/>
            </a:endParaRPr>
          </a:p>
          <a:p>
            <a:pPr marL="0" marR="0" lvl="0" indent="0" algn="l" rtl="0">
              <a:lnSpc>
                <a:spcPct val="80000"/>
              </a:lnSpc>
              <a:spcBef>
                <a:spcPts val="600"/>
              </a:spcBef>
              <a:spcAft>
                <a:spcPts val="0"/>
              </a:spcAft>
              <a:buClr>
                <a:schemeClr val="dk2"/>
              </a:buClr>
              <a:buSzPts val="1800"/>
              <a:buNone/>
            </a:pPr>
            <a:r>
              <a:rPr lang="en-US" sz="1800">
                <a:solidFill>
                  <a:schemeClr val="dk2"/>
                </a:solidFill>
                <a:latin typeface="Arial"/>
                <a:ea typeface="Arial"/>
                <a:cs typeface="Arial"/>
                <a:sym typeface="Arial"/>
              </a:rPr>
              <a:t>“There’s a constant pace of change – local hospital protocols, state policies, or guidelines from the CDC.”</a:t>
            </a:r>
            <a:endParaRPr/>
          </a:p>
          <a:p>
            <a:pPr marL="0" marR="0" lvl="0" indent="0" algn="l" rtl="0">
              <a:lnSpc>
                <a:spcPct val="80000"/>
              </a:lnSpc>
              <a:spcBef>
                <a:spcPts val="600"/>
              </a:spcBef>
              <a:spcAft>
                <a:spcPts val="0"/>
              </a:spcAft>
              <a:buClr>
                <a:schemeClr val="dk1"/>
              </a:buClr>
              <a:buSzPts val="1400"/>
              <a:buNone/>
            </a:pPr>
            <a:endParaRPr sz="1400">
              <a:solidFill>
                <a:schemeClr val="dk2"/>
              </a:solidFill>
              <a:latin typeface="Arial"/>
              <a:ea typeface="Arial"/>
              <a:cs typeface="Arial"/>
              <a:sym typeface="Arial"/>
            </a:endParaRPr>
          </a:p>
          <a:p>
            <a:pPr marL="0" marR="0" lvl="0" indent="0" algn="l" rtl="0">
              <a:lnSpc>
                <a:spcPct val="80000"/>
              </a:lnSpc>
              <a:spcBef>
                <a:spcPts val="600"/>
              </a:spcBef>
              <a:spcAft>
                <a:spcPts val="0"/>
              </a:spcAft>
              <a:buClr>
                <a:schemeClr val="dk1"/>
              </a:buClr>
              <a:buSzPts val="1400"/>
              <a:buNone/>
            </a:pPr>
            <a:endParaRPr sz="1400">
              <a:solidFill>
                <a:schemeClr val="dk2"/>
              </a:solidFill>
              <a:latin typeface="Arial"/>
              <a:ea typeface="Arial"/>
              <a:cs typeface="Arial"/>
              <a:sym typeface="Arial"/>
            </a:endParaRPr>
          </a:p>
          <a:p>
            <a:pPr marL="0" marR="0" lvl="0" indent="0" algn="l" rtl="0">
              <a:lnSpc>
                <a:spcPct val="80000"/>
              </a:lnSpc>
              <a:spcBef>
                <a:spcPts val="600"/>
              </a:spcBef>
              <a:spcAft>
                <a:spcPts val="0"/>
              </a:spcAft>
              <a:buClr>
                <a:schemeClr val="dk1"/>
              </a:buClr>
              <a:buSzPts val="1300"/>
              <a:buNone/>
            </a:pPr>
            <a:endParaRPr sz="1300">
              <a:solidFill>
                <a:schemeClr val="dk2"/>
              </a:solidFill>
              <a:latin typeface="Arial"/>
              <a:ea typeface="Arial"/>
              <a:cs typeface="Arial"/>
              <a:sym typeface="Arial"/>
            </a:endParaRPr>
          </a:p>
          <a:p>
            <a:pPr marL="0" lvl="0" indent="0" algn="l" rtl="0">
              <a:lnSpc>
                <a:spcPct val="80000"/>
              </a:lnSpc>
              <a:spcBef>
                <a:spcPts val="600"/>
              </a:spcBef>
              <a:spcAft>
                <a:spcPts val="0"/>
              </a:spcAft>
              <a:buClr>
                <a:schemeClr val="dk2"/>
              </a:buClr>
              <a:buSzPts val="1300"/>
              <a:buNone/>
            </a:pPr>
            <a:r>
              <a:rPr lang="en-US" sz="1300" u="sng">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https://www.medscape.com/viewarticle/940687</a:t>
            </a:r>
            <a:endParaRPr sz="1300">
              <a:solidFill>
                <a:schemeClr val="dk2"/>
              </a:solidFill>
              <a:latin typeface="Arial"/>
              <a:ea typeface="Arial"/>
              <a:cs typeface="Arial"/>
              <a:sym typeface="Arial"/>
            </a:endParaRPr>
          </a:p>
          <a:p>
            <a:pPr marL="0" marR="0" lvl="0" indent="0" algn="l" rtl="0">
              <a:lnSpc>
                <a:spcPct val="80000"/>
              </a:lnSpc>
              <a:spcBef>
                <a:spcPts val="600"/>
              </a:spcBef>
              <a:spcAft>
                <a:spcPts val="0"/>
              </a:spcAft>
              <a:buClr>
                <a:schemeClr val="dk1"/>
              </a:buClr>
              <a:buSzPts val="1300"/>
              <a:buNone/>
            </a:pPr>
            <a:endParaRPr sz="13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8" name="Google Shape;338;p19"/>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19"/>
          <p:cNvSpPr/>
          <p:nvPr/>
        </p:nvSpPr>
        <p:spPr>
          <a:xfrm>
            <a:off x="21862"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grpSp>
        <p:nvGrpSpPr>
          <p:cNvPr id="340" name="Google Shape;340;p19"/>
          <p:cNvGrpSpPr/>
          <p:nvPr/>
        </p:nvGrpSpPr>
        <p:grpSpPr>
          <a:xfrm>
            <a:off x="-21863" y="508838"/>
            <a:ext cx="5217958" cy="6239661"/>
            <a:chOff x="-19221" y="251144"/>
            <a:chExt cx="5217958" cy="6239661"/>
          </a:xfrm>
        </p:grpSpPr>
        <p:sp>
          <p:nvSpPr>
            <p:cNvPr id="341" name="Google Shape;341;p19"/>
            <p:cNvSpPr/>
            <p:nvPr/>
          </p:nvSpPr>
          <p:spPr>
            <a:xfrm>
              <a:off x="-19221" y="251144"/>
              <a:ext cx="5187198" cy="6239661"/>
            </a:xfrm>
            <a:custGeom>
              <a:avLst/>
              <a:gdLst/>
              <a:ahLst/>
              <a:cxnLst/>
              <a:rect l="l" t="t" r="r" b="b"/>
              <a:pathLst>
                <a:path w="5187198" h="6239661" extrusionOk="0">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19"/>
            <p:cNvSpPr/>
            <p:nvPr/>
          </p:nvSpPr>
          <p:spPr>
            <a:xfrm>
              <a:off x="-19220" y="297400"/>
              <a:ext cx="5215811" cy="6107388"/>
            </a:xfrm>
            <a:custGeom>
              <a:avLst/>
              <a:gdLst/>
              <a:ahLst/>
              <a:cxnLst/>
              <a:rect l="l" t="t" r="r" b="b"/>
              <a:pathLst>
                <a:path w="5215811" h="6107388" extrusionOk="0">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19"/>
            <p:cNvSpPr/>
            <p:nvPr/>
          </p:nvSpPr>
          <p:spPr>
            <a:xfrm>
              <a:off x="-19221" y="319367"/>
              <a:ext cx="5217956" cy="6100079"/>
            </a:xfrm>
            <a:custGeom>
              <a:avLst/>
              <a:gdLst/>
              <a:ahLst/>
              <a:cxnLst/>
              <a:rect l="l" t="t" r="r" b="b"/>
              <a:pathLst>
                <a:path w="5217956" h="6100079" extrusionOk="0">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19"/>
            <p:cNvSpPr/>
            <p:nvPr/>
          </p:nvSpPr>
          <p:spPr>
            <a:xfrm>
              <a:off x="-19220" y="319367"/>
              <a:ext cx="5217957" cy="6100079"/>
            </a:xfrm>
            <a:custGeom>
              <a:avLst/>
              <a:gdLst/>
              <a:ahLst/>
              <a:cxnLst/>
              <a:rect l="l" t="t" r="r" b="b"/>
              <a:pathLst>
                <a:path w="5217957" h="6100079" extrusionOk="0">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45" name="Google Shape;345;p19"/>
          <p:cNvSpPr txBox="1">
            <a:spLocks noGrp="1"/>
          </p:cNvSpPr>
          <p:nvPr>
            <p:ph type="title"/>
          </p:nvPr>
        </p:nvSpPr>
        <p:spPr>
          <a:xfrm>
            <a:off x="640080" y="1243013"/>
            <a:ext cx="3855720" cy="43719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Arial"/>
              <a:buNone/>
            </a:pPr>
            <a:br>
              <a:rPr lang="en-US" sz="3600">
                <a:solidFill>
                  <a:schemeClr val="dk2"/>
                </a:solidFill>
                <a:latin typeface="Arial"/>
                <a:ea typeface="Arial"/>
                <a:cs typeface="Arial"/>
                <a:sym typeface="Arial"/>
              </a:rPr>
            </a:br>
            <a:r>
              <a:rPr lang="en-US" sz="3600">
                <a:solidFill>
                  <a:schemeClr val="dk2"/>
                </a:solidFill>
                <a:latin typeface="Arial"/>
                <a:ea typeface="Arial"/>
                <a:cs typeface="Arial"/>
                <a:sym typeface="Arial"/>
              </a:rPr>
              <a:t>COVID19 Surges Threaten </a:t>
            </a:r>
            <a:br>
              <a:rPr lang="en-US" sz="3600">
                <a:solidFill>
                  <a:schemeClr val="dk2"/>
                </a:solidFill>
                <a:latin typeface="Arial"/>
                <a:ea typeface="Arial"/>
                <a:cs typeface="Arial"/>
                <a:sym typeface="Arial"/>
              </a:rPr>
            </a:br>
            <a:r>
              <a:rPr lang="en-US" sz="3600">
                <a:solidFill>
                  <a:schemeClr val="dk2"/>
                </a:solidFill>
                <a:latin typeface="Arial"/>
                <a:ea typeface="Arial"/>
                <a:cs typeface="Arial"/>
                <a:sym typeface="Arial"/>
              </a:rPr>
              <a:t>to Overwhelm Hospital Staff </a:t>
            </a:r>
            <a:br>
              <a:rPr lang="en-US" sz="3600">
                <a:solidFill>
                  <a:schemeClr val="dk2"/>
                </a:solidFill>
                <a:latin typeface="Arial"/>
                <a:ea typeface="Arial"/>
                <a:cs typeface="Arial"/>
                <a:sym typeface="Arial"/>
              </a:rPr>
            </a:br>
            <a:endParaRPr sz="3600">
              <a:solidFill>
                <a:schemeClr val="dk2"/>
              </a:solidFill>
            </a:endParaRPr>
          </a:p>
        </p:txBody>
      </p:sp>
      <p:sp>
        <p:nvSpPr>
          <p:cNvPr id="346" name="Google Shape;346;p19"/>
          <p:cNvSpPr txBox="1">
            <a:spLocks noGrp="1"/>
          </p:cNvSpPr>
          <p:nvPr>
            <p:ph type="body" idx="1"/>
          </p:nvPr>
        </p:nvSpPr>
        <p:spPr>
          <a:xfrm>
            <a:off x="5581569" y="488957"/>
            <a:ext cx="6220360" cy="6239661"/>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chemeClr val="dk2"/>
              </a:buClr>
              <a:buSzPts val="2000"/>
              <a:buNone/>
            </a:pPr>
            <a:r>
              <a:rPr lang="en-US" sz="2000" dirty="0">
                <a:solidFill>
                  <a:schemeClr val="dk2"/>
                </a:solidFill>
                <a:latin typeface="Arial"/>
                <a:ea typeface="Arial"/>
                <a:cs typeface="Arial"/>
                <a:sym typeface="Arial"/>
              </a:rPr>
              <a:t>    </a:t>
            </a:r>
          </a:p>
          <a:p>
            <a:pPr marL="0" marR="0" lvl="0" indent="0" algn="l" rtl="0">
              <a:lnSpc>
                <a:spcPct val="80000"/>
              </a:lnSpc>
              <a:spcBef>
                <a:spcPts val="0"/>
              </a:spcBef>
              <a:spcAft>
                <a:spcPts val="0"/>
              </a:spcAft>
              <a:buClr>
                <a:schemeClr val="dk2"/>
              </a:buClr>
              <a:buSzPts val="2000"/>
              <a:buNone/>
            </a:pPr>
            <a:endParaRPr lang="en-US" sz="2000" dirty="0">
              <a:solidFill>
                <a:schemeClr val="dk2"/>
              </a:solidFill>
              <a:latin typeface="Arial"/>
              <a:cs typeface="Arial"/>
              <a:sym typeface="Arial"/>
            </a:endParaRPr>
          </a:p>
          <a:p>
            <a:pPr marL="0" marR="0" lvl="0" indent="0" algn="l" rtl="0">
              <a:lnSpc>
                <a:spcPct val="80000"/>
              </a:lnSpc>
              <a:spcBef>
                <a:spcPts val="0"/>
              </a:spcBef>
              <a:spcAft>
                <a:spcPts val="0"/>
              </a:spcAft>
              <a:buClr>
                <a:schemeClr val="dk2"/>
              </a:buClr>
              <a:buSzPts val="2000"/>
              <a:buNone/>
            </a:pPr>
            <a:endParaRPr lang="en-US" sz="2000" dirty="0">
              <a:solidFill>
                <a:schemeClr val="dk2"/>
              </a:solidFill>
              <a:latin typeface="Arial"/>
              <a:cs typeface="Arial"/>
              <a:sym typeface="Arial"/>
            </a:endParaRPr>
          </a:p>
          <a:p>
            <a:pPr marL="0" marR="0" lvl="0" indent="0" algn="l" rtl="0">
              <a:lnSpc>
                <a:spcPct val="80000"/>
              </a:lnSpc>
              <a:spcBef>
                <a:spcPts val="0"/>
              </a:spcBef>
              <a:spcAft>
                <a:spcPts val="0"/>
              </a:spcAft>
              <a:buClr>
                <a:schemeClr val="dk2"/>
              </a:buClr>
              <a:buSzPts val="2000"/>
              <a:buNone/>
            </a:pPr>
            <a:endParaRPr lang="en-US" sz="2000" dirty="0">
              <a:solidFill>
                <a:schemeClr val="dk2"/>
              </a:solidFill>
              <a:latin typeface="Arial"/>
              <a:cs typeface="Arial"/>
              <a:sym typeface="Arial"/>
            </a:endParaRPr>
          </a:p>
          <a:p>
            <a:pPr marL="0" marR="0" lvl="0" indent="0" algn="l" rtl="0">
              <a:lnSpc>
                <a:spcPct val="80000"/>
              </a:lnSpc>
              <a:spcBef>
                <a:spcPts val="0"/>
              </a:spcBef>
              <a:spcAft>
                <a:spcPts val="0"/>
              </a:spcAft>
              <a:buClr>
                <a:schemeClr val="dk2"/>
              </a:buClr>
              <a:buSzPts val="2000"/>
              <a:buNone/>
            </a:pPr>
            <a:endParaRPr lang="en-US" sz="2000" dirty="0">
              <a:solidFill>
                <a:schemeClr val="dk2"/>
              </a:solidFill>
              <a:latin typeface="Arial"/>
              <a:cs typeface="Arial"/>
              <a:sym typeface="Arial"/>
            </a:endParaRPr>
          </a:p>
          <a:p>
            <a:pPr marL="0" marR="0" lvl="0" indent="0" algn="l" rtl="0">
              <a:lnSpc>
                <a:spcPct val="80000"/>
              </a:lnSpc>
              <a:spcBef>
                <a:spcPts val="0"/>
              </a:spcBef>
              <a:spcAft>
                <a:spcPts val="0"/>
              </a:spcAft>
              <a:buClr>
                <a:schemeClr val="dk2"/>
              </a:buClr>
              <a:buSzPts val="2000"/>
              <a:buNone/>
            </a:pPr>
            <a:endParaRPr lang="en-US" sz="2000" dirty="0">
              <a:solidFill>
                <a:schemeClr val="dk2"/>
              </a:solidFill>
              <a:latin typeface="Arial"/>
              <a:cs typeface="Arial"/>
              <a:sym typeface="Arial"/>
            </a:endParaRPr>
          </a:p>
          <a:p>
            <a:pPr marL="0" marR="0" lvl="0" indent="0" algn="l" rtl="0">
              <a:lnSpc>
                <a:spcPct val="80000"/>
              </a:lnSpc>
              <a:spcBef>
                <a:spcPts val="0"/>
              </a:spcBef>
              <a:spcAft>
                <a:spcPts val="0"/>
              </a:spcAft>
              <a:buClr>
                <a:schemeClr val="dk2"/>
              </a:buClr>
              <a:buSzPts val="2000"/>
              <a:buNone/>
            </a:pPr>
            <a:endParaRPr lang="en-US" sz="2000" dirty="0">
              <a:solidFill>
                <a:schemeClr val="dk2"/>
              </a:solidFill>
              <a:latin typeface="Arial"/>
              <a:cs typeface="Arial"/>
              <a:sym typeface="Arial"/>
            </a:endParaRPr>
          </a:p>
          <a:p>
            <a:pPr marL="0" marR="0" lvl="0" indent="0" algn="l" rtl="0">
              <a:lnSpc>
                <a:spcPct val="80000"/>
              </a:lnSpc>
              <a:spcBef>
                <a:spcPts val="0"/>
              </a:spcBef>
              <a:spcAft>
                <a:spcPts val="0"/>
              </a:spcAft>
              <a:buClr>
                <a:schemeClr val="dk2"/>
              </a:buClr>
              <a:buSzPts val="2000"/>
              <a:buNone/>
            </a:pPr>
            <a:endParaRPr dirty="0"/>
          </a:p>
          <a:p>
            <a:pPr marL="0" marR="0" lvl="0" indent="0" algn="l" rtl="0">
              <a:lnSpc>
                <a:spcPct val="80000"/>
              </a:lnSpc>
              <a:spcBef>
                <a:spcPts val="0"/>
              </a:spcBef>
              <a:spcAft>
                <a:spcPts val="0"/>
              </a:spcAft>
              <a:buClr>
                <a:schemeClr val="dk2"/>
              </a:buClr>
              <a:buSzPts val="2000"/>
              <a:buNone/>
            </a:pPr>
            <a:r>
              <a:rPr lang="en-US" sz="2000" dirty="0">
                <a:solidFill>
                  <a:schemeClr val="dk2"/>
                </a:solidFill>
                <a:latin typeface="Arial"/>
                <a:ea typeface="Arial"/>
                <a:cs typeface="Arial"/>
                <a:sym typeface="Arial"/>
              </a:rPr>
              <a:t>"What keeps me up at night is that I worry about our staff and their ability to keep up the pace, balancing work with their personal lives, which often means homeschooling children and/or helping parents/ grandparents. We're asking more of them every day ― how long they can keep up this pace? At what point does the pressure become too great and things become untenable?" </a:t>
            </a:r>
            <a:endParaRPr dirty="0"/>
          </a:p>
          <a:p>
            <a:pPr marL="0" marR="0" lvl="0" indent="0" algn="l" rtl="0">
              <a:lnSpc>
                <a:spcPct val="80000"/>
              </a:lnSpc>
              <a:spcBef>
                <a:spcPts val="0"/>
              </a:spcBef>
              <a:spcAft>
                <a:spcPts val="0"/>
              </a:spcAft>
              <a:buClr>
                <a:schemeClr val="dk2"/>
              </a:buClr>
              <a:buSzPts val="2000"/>
              <a:buNone/>
            </a:pPr>
            <a:r>
              <a:rPr lang="en-US" sz="2000" dirty="0">
                <a:solidFill>
                  <a:schemeClr val="dk2"/>
                </a:solidFill>
                <a:latin typeface="Arial"/>
                <a:ea typeface="Arial"/>
                <a:cs typeface="Arial"/>
                <a:sym typeface="Arial"/>
              </a:rPr>
              <a:t> </a:t>
            </a:r>
            <a:endParaRPr dirty="0"/>
          </a:p>
          <a:p>
            <a:pPr marL="0" lvl="0" indent="0" algn="l" rtl="0">
              <a:lnSpc>
                <a:spcPct val="80000"/>
              </a:lnSpc>
              <a:spcBef>
                <a:spcPts val="1000"/>
              </a:spcBef>
              <a:spcAft>
                <a:spcPts val="0"/>
              </a:spcAft>
              <a:buClr>
                <a:schemeClr val="dk1"/>
              </a:buClr>
              <a:buSzPts val="1300"/>
              <a:buNone/>
            </a:pPr>
            <a:endParaRPr sz="1300" u="sng" dirty="0">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80000"/>
              </a:lnSpc>
              <a:spcBef>
                <a:spcPts val="1000"/>
              </a:spcBef>
              <a:spcAft>
                <a:spcPts val="0"/>
              </a:spcAft>
              <a:buClr>
                <a:schemeClr val="dk1"/>
              </a:buClr>
              <a:buSzPts val="1300"/>
              <a:buNone/>
            </a:pPr>
            <a:endParaRPr sz="1300" u="sng" dirty="0">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80000"/>
              </a:lnSpc>
              <a:spcBef>
                <a:spcPts val="1000"/>
              </a:spcBef>
              <a:spcAft>
                <a:spcPts val="0"/>
              </a:spcAft>
              <a:buClr>
                <a:schemeClr val="dk1"/>
              </a:buClr>
              <a:buSzPts val="1300"/>
              <a:buNone/>
            </a:pPr>
            <a:endParaRPr lang="en-US" sz="1300" u="sng" dirty="0">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80000"/>
              </a:lnSpc>
              <a:spcBef>
                <a:spcPts val="1000"/>
              </a:spcBef>
              <a:spcAft>
                <a:spcPts val="0"/>
              </a:spcAft>
              <a:buClr>
                <a:schemeClr val="dk1"/>
              </a:buClr>
              <a:buSzPts val="1300"/>
              <a:buNone/>
            </a:pPr>
            <a:endParaRPr lang="en-US" sz="1300" u="sng" dirty="0">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80000"/>
              </a:lnSpc>
              <a:spcBef>
                <a:spcPts val="1000"/>
              </a:spcBef>
              <a:spcAft>
                <a:spcPts val="0"/>
              </a:spcAft>
              <a:buClr>
                <a:schemeClr val="dk1"/>
              </a:buClr>
              <a:buSzPts val="1300"/>
              <a:buNone/>
            </a:pPr>
            <a:endParaRPr sz="1300" u="sng" dirty="0">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80000"/>
              </a:lnSpc>
              <a:spcBef>
                <a:spcPts val="1000"/>
              </a:spcBef>
              <a:spcAft>
                <a:spcPts val="0"/>
              </a:spcAft>
              <a:buClr>
                <a:schemeClr val="dk2"/>
              </a:buClr>
              <a:buSzPts val="1300"/>
              <a:buNone/>
            </a:pPr>
            <a:r>
              <a:rPr lang="en-US" sz="1300" u="sng" dirty="0">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https://www.medscape.com/viewarticle/940786?src=mkm_covid_update_201111_MSCPEDIT&amp;uac=241768MT&amp;impID=2670735&amp;faf=1</a:t>
            </a:r>
            <a:endParaRPr sz="1300" dirty="0">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Google Shape;351;p20"/>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2" name="Google Shape;352;p20"/>
          <p:cNvSpPr txBox="1">
            <a:spLocks noGrp="1"/>
          </p:cNvSpPr>
          <p:nvPr>
            <p:ph type="title"/>
          </p:nvPr>
        </p:nvSpPr>
        <p:spPr>
          <a:xfrm>
            <a:off x="2993441" y="1244978"/>
            <a:ext cx="5754696" cy="120837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3600"/>
              <a:buFont typeface="Calibri"/>
              <a:buNone/>
            </a:pPr>
            <a:r>
              <a:rPr lang="en-US" sz="3600" dirty="0">
                <a:solidFill>
                  <a:schemeClr val="dk2"/>
                </a:solidFill>
                <a:latin typeface="Calibri"/>
                <a:ea typeface="Calibri"/>
                <a:cs typeface="Calibri"/>
                <a:sym typeface="Calibri"/>
              </a:rPr>
              <a:t>Psychological Risks For </a:t>
            </a:r>
            <a:br>
              <a:rPr lang="en-US" sz="3600" dirty="0">
                <a:solidFill>
                  <a:schemeClr val="dk2"/>
                </a:solidFill>
                <a:latin typeface="Calibri"/>
                <a:ea typeface="Calibri"/>
                <a:cs typeface="Calibri"/>
                <a:sym typeface="Calibri"/>
              </a:rPr>
            </a:br>
            <a:r>
              <a:rPr lang="en-US" sz="3600" dirty="0">
                <a:solidFill>
                  <a:schemeClr val="dk2"/>
                </a:solidFill>
                <a:latin typeface="Calibri"/>
                <a:ea typeface="Calibri"/>
                <a:cs typeface="Calibri"/>
                <a:sym typeface="Calibri"/>
              </a:rPr>
              <a:t>Health Care Workers </a:t>
            </a:r>
            <a:endParaRPr sz="3600" dirty="0">
              <a:solidFill>
                <a:schemeClr val="dk2"/>
              </a:solidFill>
              <a:latin typeface="Calibri"/>
              <a:ea typeface="Calibri"/>
              <a:cs typeface="Calibri"/>
              <a:sym typeface="Calibri"/>
            </a:endParaRPr>
          </a:p>
        </p:txBody>
      </p:sp>
      <p:grpSp>
        <p:nvGrpSpPr>
          <p:cNvPr id="353" name="Google Shape;353;p20"/>
          <p:cNvGrpSpPr/>
          <p:nvPr/>
        </p:nvGrpSpPr>
        <p:grpSpPr>
          <a:xfrm>
            <a:off x="1091219" y="3985"/>
            <a:ext cx="9747620" cy="6858000"/>
            <a:chOff x="1318434" y="36937"/>
            <a:chExt cx="9747620" cy="6858000"/>
          </a:xfrm>
        </p:grpSpPr>
        <p:sp>
          <p:nvSpPr>
            <p:cNvPr id="354" name="Google Shape;354;p20"/>
            <p:cNvSpPr/>
            <p:nvPr/>
          </p:nvSpPr>
          <p:spPr>
            <a:xfrm>
              <a:off x="1560551" y="36937"/>
              <a:ext cx="9313016" cy="6858000"/>
            </a:xfrm>
            <a:custGeom>
              <a:avLst/>
              <a:gdLst/>
              <a:ahLst/>
              <a:cxnLst/>
              <a:rect l="l" t="t" r="r" b="b"/>
              <a:pathLst>
                <a:path w="9313016" h="6858000" extrusionOk="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0">
                  <a:srgbClr val="FFFFFF">
                    <a:alpha val="9803"/>
                  </a:srgbClr>
                </a:gs>
                <a:gs pos="2000">
                  <a:srgbClr val="FFFFFF">
                    <a:alpha val="9803"/>
                  </a:srgbClr>
                </a:gs>
                <a:gs pos="16000">
                  <a:srgbClr val="70AD47">
                    <a:alpha val="784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20"/>
            <p:cNvSpPr/>
            <p:nvPr/>
          </p:nvSpPr>
          <p:spPr>
            <a:xfrm>
              <a:off x="1659468" y="36937"/>
              <a:ext cx="9065550" cy="6858000"/>
            </a:xfrm>
            <a:custGeom>
              <a:avLst/>
              <a:gdLst/>
              <a:ahLst/>
              <a:cxnLst/>
              <a:rect l="l" t="t" r="r" b="b"/>
              <a:pathLst>
                <a:path w="9065550" h="6858000" extrusionOk="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6" name="Google Shape;356;p20"/>
            <p:cNvSpPr/>
            <p:nvPr/>
          </p:nvSpPr>
          <p:spPr>
            <a:xfrm>
              <a:off x="1648217" y="36937"/>
              <a:ext cx="9088051" cy="6858000"/>
            </a:xfrm>
            <a:custGeom>
              <a:avLst/>
              <a:gdLst/>
              <a:ahLst/>
              <a:cxnLst/>
              <a:rect l="l" t="t" r="r" b="b"/>
              <a:pathLst>
                <a:path w="9088051" h="6858000" extrusionOk="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0">
                  <a:srgbClr val="FFFFFF">
                    <a:alpha val="9803"/>
                  </a:srgbClr>
                </a:gs>
                <a:gs pos="2000">
                  <a:srgbClr val="FFFFFF">
                    <a:alpha val="9803"/>
                  </a:srgbClr>
                </a:gs>
                <a:gs pos="16000">
                  <a:srgbClr val="70AD47">
                    <a:alpha val="20000"/>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20"/>
            <p:cNvSpPr/>
            <p:nvPr/>
          </p:nvSpPr>
          <p:spPr>
            <a:xfrm>
              <a:off x="1629061" y="36937"/>
              <a:ext cx="9107210" cy="6858000"/>
            </a:xfrm>
            <a:custGeom>
              <a:avLst/>
              <a:gdLst/>
              <a:ahLst/>
              <a:cxnLst/>
              <a:rect l="l" t="t" r="r" b="b"/>
              <a:pathLst>
                <a:path w="9107210" h="6858000" extrusionOk="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0">
                  <a:srgbClr val="FFFFFF">
                    <a:alpha val="9803"/>
                  </a:srgbClr>
                </a:gs>
                <a:gs pos="2000">
                  <a:srgbClr val="FFFFFF">
                    <a:alpha val="9803"/>
                  </a:srgbClr>
                </a:gs>
                <a:gs pos="16000">
                  <a:srgbClr val="70AD47">
                    <a:alpha val="784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20"/>
            <p:cNvSpPr/>
            <p:nvPr/>
          </p:nvSpPr>
          <p:spPr>
            <a:xfrm>
              <a:off x="1318434" y="36937"/>
              <a:ext cx="9747620" cy="6858000"/>
            </a:xfrm>
            <a:custGeom>
              <a:avLst/>
              <a:gdLst/>
              <a:ahLst/>
              <a:cxnLst/>
              <a:rect l="l" t="t" r="r" b="b"/>
              <a:pathLst>
                <a:path w="9747620" h="6858000" extrusionOk="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0">
                  <a:srgbClr val="FFFFFF">
                    <a:alpha val="9803"/>
                  </a:srgbClr>
                </a:gs>
                <a:gs pos="2000">
                  <a:srgbClr val="FFFFFF">
                    <a:alpha val="9803"/>
                  </a:srgbClr>
                </a:gs>
                <a:gs pos="16000">
                  <a:srgbClr val="70AD47">
                    <a:alpha val="20000"/>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59" name="Google Shape;359;p20"/>
          <p:cNvSpPr txBox="1">
            <a:spLocks noGrp="1"/>
          </p:cNvSpPr>
          <p:nvPr>
            <p:ph type="body" idx="1"/>
          </p:nvPr>
        </p:nvSpPr>
        <p:spPr>
          <a:xfrm>
            <a:off x="2993444" y="2455341"/>
            <a:ext cx="5992800" cy="3654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000"/>
              <a:buChar char="•"/>
            </a:pPr>
            <a:r>
              <a:rPr lang="en-US" sz="2000" dirty="0"/>
              <a:t>Separation from family/ Social isolation</a:t>
            </a:r>
            <a:endParaRPr dirty="0"/>
          </a:p>
          <a:p>
            <a:pPr marL="228600" lvl="0" indent="-228600" algn="l" rtl="0">
              <a:lnSpc>
                <a:spcPct val="90000"/>
              </a:lnSpc>
              <a:spcBef>
                <a:spcPts val="1000"/>
              </a:spcBef>
              <a:spcAft>
                <a:spcPts val="0"/>
              </a:spcAft>
              <a:buClr>
                <a:schemeClr val="dk1"/>
              </a:buClr>
              <a:buSzPts val="2000"/>
              <a:buChar char="•"/>
            </a:pPr>
            <a:r>
              <a:rPr lang="en-US" sz="2000" dirty="0"/>
              <a:t>Change to telemedicine – unfamiliar</a:t>
            </a:r>
            <a:endParaRPr dirty="0"/>
          </a:p>
          <a:p>
            <a:pPr marL="228600" lvl="0" indent="-228600" algn="l" rtl="0">
              <a:lnSpc>
                <a:spcPct val="90000"/>
              </a:lnSpc>
              <a:spcBef>
                <a:spcPts val="1000"/>
              </a:spcBef>
              <a:spcAft>
                <a:spcPts val="0"/>
              </a:spcAft>
              <a:buClr>
                <a:schemeClr val="dk1"/>
              </a:buClr>
              <a:buSzPts val="2000"/>
              <a:buChar char="•"/>
            </a:pPr>
            <a:r>
              <a:rPr lang="en-US" sz="2000" dirty="0"/>
              <a:t>Unable to treat patients effectively</a:t>
            </a:r>
            <a:endParaRPr dirty="0"/>
          </a:p>
          <a:p>
            <a:pPr marL="228600" lvl="0" indent="-228600" algn="l" rtl="0">
              <a:lnSpc>
                <a:spcPct val="90000"/>
              </a:lnSpc>
              <a:spcBef>
                <a:spcPts val="1000"/>
              </a:spcBef>
              <a:spcAft>
                <a:spcPts val="0"/>
              </a:spcAft>
              <a:buClr>
                <a:schemeClr val="dk1"/>
              </a:buClr>
              <a:buSzPts val="2000"/>
              <a:buChar char="•"/>
            </a:pPr>
            <a:r>
              <a:rPr lang="en-US" sz="2000" dirty="0"/>
              <a:t>Moral injury – Limited resources &gt; inconceivable triage decisions</a:t>
            </a:r>
            <a:endParaRPr sz="2000" dirty="0"/>
          </a:p>
          <a:p>
            <a:pPr marL="228600" lvl="0" indent="-228600" algn="l" rtl="0">
              <a:lnSpc>
                <a:spcPct val="90000"/>
              </a:lnSpc>
              <a:spcBef>
                <a:spcPts val="1000"/>
              </a:spcBef>
              <a:spcAft>
                <a:spcPts val="0"/>
              </a:spcAft>
              <a:buSzPts val="2000"/>
              <a:buChar char="•"/>
            </a:pPr>
            <a:r>
              <a:rPr lang="en-US" sz="2000" dirty="0"/>
              <a:t>Compassion fatigue</a:t>
            </a:r>
            <a:endParaRPr sz="2000" dirty="0"/>
          </a:p>
          <a:p>
            <a:pPr marL="228600" lvl="0" indent="-228600" algn="l" rtl="0">
              <a:lnSpc>
                <a:spcPct val="90000"/>
              </a:lnSpc>
              <a:spcBef>
                <a:spcPts val="1000"/>
              </a:spcBef>
              <a:spcAft>
                <a:spcPts val="0"/>
              </a:spcAft>
              <a:buSzPts val="2000"/>
              <a:buChar char="•"/>
            </a:pPr>
            <a:r>
              <a:rPr lang="en-US" sz="2000" dirty="0"/>
              <a:t>Secondary traumatic stress</a:t>
            </a:r>
            <a:endParaRPr sz="2000" dirty="0"/>
          </a:p>
          <a:p>
            <a:pPr marL="228600" lvl="0" indent="-228600" algn="l" rtl="0">
              <a:lnSpc>
                <a:spcPct val="90000"/>
              </a:lnSpc>
              <a:spcBef>
                <a:spcPts val="1000"/>
              </a:spcBef>
              <a:spcAft>
                <a:spcPts val="0"/>
              </a:spcAft>
              <a:buSzPts val="2000"/>
              <a:buChar char="•"/>
            </a:pPr>
            <a:r>
              <a:rPr lang="en-US" sz="2000" dirty="0"/>
              <a:t>Financial stress</a:t>
            </a:r>
            <a:endParaRPr sz="2000" dirty="0"/>
          </a:p>
          <a:p>
            <a:pPr marL="228600" lvl="0" indent="-127000" algn="l" rtl="0">
              <a:lnSpc>
                <a:spcPct val="90000"/>
              </a:lnSpc>
              <a:spcBef>
                <a:spcPts val="1000"/>
              </a:spcBef>
              <a:spcAft>
                <a:spcPts val="0"/>
              </a:spcAft>
              <a:buClr>
                <a:schemeClr val="dk1"/>
              </a:buClr>
              <a:buSzPts val="1600"/>
              <a:buNone/>
            </a:pPr>
            <a:endParaRPr sz="1600" dirty="0">
              <a:solidFill>
                <a:schemeClr val="dk2"/>
              </a:solidFill>
            </a:endParaRPr>
          </a:p>
          <a:p>
            <a:pPr marL="228600" lvl="0" indent="-127000" algn="l" rtl="0">
              <a:lnSpc>
                <a:spcPct val="90000"/>
              </a:lnSpc>
              <a:spcBef>
                <a:spcPts val="1000"/>
              </a:spcBef>
              <a:spcAft>
                <a:spcPts val="0"/>
              </a:spcAft>
              <a:buClr>
                <a:schemeClr val="dk1"/>
              </a:buClr>
              <a:buSzPts val="1600"/>
              <a:buNone/>
            </a:pPr>
            <a:endParaRPr sz="1600" dirty="0">
              <a:solidFill>
                <a:schemeClr val="dk2"/>
              </a:solidFill>
            </a:endParaRPr>
          </a:p>
          <a:p>
            <a:pPr marL="228600" lvl="0" indent="-127000" algn="l" rtl="0">
              <a:lnSpc>
                <a:spcPct val="90000"/>
              </a:lnSpc>
              <a:spcBef>
                <a:spcPts val="1000"/>
              </a:spcBef>
              <a:spcAft>
                <a:spcPts val="0"/>
              </a:spcAft>
              <a:buClr>
                <a:schemeClr val="dk1"/>
              </a:buClr>
              <a:buSzPts val="1600"/>
              <a:buNone/>
            </a:pPr>
            <a:endParaRPr sz="1600" dirty="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3"/>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30" name="Google Shape;130;p3"/>
          <p:cNvGrpSpPr/>
          <p:nvPr/>
        </p:nvGrpSpPr>
        <p:grpSpPr>
          <a:xfrm>
            <a:off x="7867135" y="0"/>
            <a:ext cx="4324865" cy="2641149"/>
            <a:chOff x="6867015" y="-1"/>
            <a:chExt cx="5324985" cy="3251912"/>
          </a:xfrm>
        </p:grpSpPr>
        <p:sp>
          <p:nvSpPr>
            <p:cNvPr id="131" name="Google Shape;131;p3"/>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3"/>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3" name="Google Shape;133;p3"/>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3"/>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5" name="Google Shape;135;p3"/>
          <p:cNvSpPr txBox="1">
            <a:spLocks noGrp="1"/>
          </p:cNvSpPr>
          <p:nvPr>
            <p:ph type="body" idx="1"/>
          </p:nvPr>
        </p:nvSpPr>
        <p:spPr>
          <a:xfrm>
            <a:off x="2592418" y="2213568"/>
            <a:ext cx="5709721" cy="2430864"/>
          </a:xfrm>
          <a:prstGeom prst="rect">
            <a:avLst/>
          </a:prstGeom>
          <a:noFill/>
          <a:ln>
            <a:noFill/>
          </a:ln>
        </p:spPr>
        <p:txBody>
          <a:bodyPr spcFirstLastPara="1" wrap="square" lIns="91425" tIns="45700" rIns="91425" bIns="45700" anchor="t" anchorCtr="0">
            <a:normAutofit/>
          </a:bodyPr>
          <a:lstStyle/>
          <a:p>
            <a:pPr marL="457200" lvl="1" indent="0" algn="ctr" rtl="0">
              <a:lnSpc>
                <a:spcPct val="90000"/>
              </a:lnSpc>
              <a:spcBef>
                <a:spcPts val="0"/>
              </a:spcBef>
              <a:spcAft>
                <a:spcPts val="0"/>
              </a:spcAft>
              <a:buClr>
                <a:schemeClr val="dk1"/>
              </a:buClr>
              <a:buSzPts val="2000"/>
              <a:buNone/>
            </a:pPr>
            <a:endParaRPr sz="2000">
              <a:solidFill>
                <a:schemeClr val="dk2"/>
              </a:solidFill>
            </a:endParaRPr>
          </a:p>
          <a:p>
            <a:pPr marL="457200" lvl="1" indent="0" algn="ctr" rtl="0">
              <a:lnSpc>
                <a:spcPct val="90000"/>
              </a:lnSpc>
              <a:spcBef>
                <a:spcPts val="500"/>
              </a:spcBef>
              <a:spcAft>
                <a:spcPts val="0"/>
              </a:spcAft>
              <a:buClr>
                <a:schemeClr val="dk1"/>
              </a:buClr>
              <a:buSzPts val="2000"/>
              <a:buNone/>
            </a:pPr>
            <a:endParaRPr sz="2000">
              <a:solidFill>
                <a:schemeClr val="dk2"/>
              </a:solidFill>
            </a:endParaRPr>
          </a:p>
          <a:p>
            <a:pPr marL="457200" lvl="1" indent="0" algn="ctr" rtl="0">
              <a:lnSpc>
                <a:spcPct val="90000"/>
              </a:lnSpc>
              <a:spcBef>
                <a:spcPts val="500"/>
              </a:spcBef>
              <a:spcAft>
                <a:spcPts val="0"/>
              </a:spcAft>
              <a:buClr>
                <a:schemeClr val="dk2"/>
              </a:buClr>
              <a:buSzPts val="6000"/>
              <a:buNone/>
            </a:pPr>
            <a:r>
              <a:rPr lang="en-US" sz="6000">
                <a:solidFill>
                  <a:schemeClr val="dk2"/>
                </a:solidFill>
              </a:rPr>
              <a:t>THANK YOU</a:t>
            </a:r>
            <a:endParaRPr/>
          </a:p>
          <a:p>
            <a:pPr marL="228600" lvl="0" indent="-101600" algn="l" rtl="0">
              <a:lnSpc>
                <a:spcPct val="90000"/>
              </a:lnSpc>
              <a:spcBef>
                <a:spcPts val="1000"/>
              </a:spcBef>
              <a:spcAft>
                <a:spcPts val="0"/>
              </a:spcAft>
              <a:buClr>
                <a:schemeClr val="dk1"/>
              </a:buClr>
              <a:buSzPts val="2000"/>
              <a:buNone/>
            </a:pPr>
            <a:endParaRPr sz="2000">
              <a:solidFill>
                <a:schemeClr val="dk2"/>
              </a:solidFill>
            </a:endParaRPr>
          </a:p>
        </p:txBody>
      </p:sp>
      <p:grpSp>
        <p:nvGrpSpPr>
          <p:cNvPr id="136" name="Google Shape;136;p3"/>
          <p:cNvGrpSpPr/>
          <p:nvPr/>
        </p:nvGrpSpPr>
        <p:grpSpPr>
          <a:xfrm rot="-5400000">
            <a:off x="-456264" y="3658536"/>
            <a:ext cx="3655725" cy="2743201"/>
            <a:chOff x="-305" y="-1"/>
            <a:chExt cx="3832880" cy="2876136"/>
          </a:xfrm>
        </p:grpSpPr>
        <p:sp>
          <p:nvSpPr>
            <p:cNvPr id="137" name="Google Shape;137;p3"/>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 name="Google Shape;138;p3"/>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 name="Google Shape;139;p3"/>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140;p3"/>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sp>
        <p:nvSpPr>
          <p:cNvPr id="364" name="Google Shape;364;p21"/>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21"/>
          <p:cNvSpPr txBox="1">
            <a:spLocks noGrp="1"/>
          </p:cNvSpPr>
          <p:nvPr>
            <p:ph type="title"/>
          </p:nvPr>
        </p:nvSpPr>
        <p:spPr>
          <a:xfrm>
            <a:off x="2982095" y="1376738"/>
            <a:ext cx="5754696" cy="115392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3600"/>
              <a:buFont typeface="Calibri"/>
              <a:buNone/>
            </a:pPr>
            <a:r>
              <a:rPr lang="en-US" sz="3600" dirty="0">
                <a:solidFill>
                  <a:schemeClr val="dk2"/>
                </a:solidFill>
                <a:latin typeface="Calibri"/>
                <a:ea typeface="Calibri"/>
                <a:cs typeface="Calibri"/>
                <a:sym typeface="Calibri"/>
              </a:rPr>
              <a:t>Psychological Risks For </a:t>
            </a:r>
            <a:br>
              <a:rPr lang="en-US" sz="3600" dirty="0">
                <a:solidFill>
                  <a:schemeClr val="dk2"/>
                </a:solidFill>
                <a:latin typeface="Calibri"/>
                <a:ea typeface="Calibri"/>
                <a:cs typeface="Calibri"/>
                <a:sym typeface="Calibri"/>
              </a:rPr>
            </a:br>
            <a:r>
              <a:rPr lang="en-US" sz="3600" dirty="0">
                <a:solidFill>
                  <a:schemeClr val="dk2"/>
                </a:solidFill>
                <a:latin typeface="Calibri"/>
                <a:ea typeface="Calibri"/>
                <a:cs typeface="Calibri"/>
                <a:sym typeface="Calibri"/>
              </a:rPr>
              <a:t>Health Care Workers </a:t>
            </a:r>
            <a:endParaRPr sz="3600" dirty="0">
              <a:solidFill>
                <a:schemeClr val="dk2"/>
              </a:solidFill>
              <a:latin typeface="Calibri"/>
              <a:ea typeface="Calibri"/>
              <a:cs typeface="Calibri"/>
              <a:sym typeface="Calibri"/>
            </a:endParaRPr>
          </a:p>
        </p:txBody>
      </p:sp>
      <p:grpSp>
        <p:nvGrpSpPr>
          <p:cNvPr id="366" name="Google Shape;366;p21"/>
          <p:cNvGrpSpPr/>
          <p:nvPr/>
        </p:nvGrpSpPr>
        <p:grpSpPr>
          <a:xfrm>
            <a:off x="1091219" y="3985"/>
            <a:ext cx="9747620" cy="6858000"/>
            <a:chOff x="1318434" y="36937"/>
            <a:chExt cx="9747620" cy="6858000"/>
          </a:xfrm>
        </p:grpSpPr>
        <p:sp>
          <p:nvSpPr>
            <p:cNvPr id="367" name="Google Shape;367;p21"/>
            <p:cNvSpPr/>
            <p:nvPr/>
          </p:nvSpPr>
          <p:spPr>
            <a:xfrm>
              <a:off x="1560551" y="36937"/>
              <a:ext cx="9313016" cy="6858000"/>
            </a:xfrm>
            <a:custGeom>
              <a:avLst/>
              <a:gdLst/>
              <a:ahLst/>
              <a:cxnLst/>
              <a:rect l="l" t="t" r="r" b="b"/>
              <a:pathLst>
                <a:path w="9313016" h="6858000" extrusionOk="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0">
                  <a:srgbClr val="FFFFFF">
                    <a:alpha val="9803"/>
                  </a:srgbClr>
                </a:gs>
                <a:gs pos="2000">
                  <a:srgbClr val="FFFFFF">
                    <a:alpha val="9803"/>
                  </a:srgbClr>
                </a:gs>
                <a:gs pos="16000">
                  <a:srgbClr val="70AD47">
                    <a:alpha val="784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21"/>
            <p:cNvSpPr/>
            <p:nvPr/>
          </p:nvSpPr>
          <p:spPr>
            <a:xfrm>
              <a:off x="1659468" y="36937"/>
              <a:ext cx="9065550" cy="6858000"/>
            </a:xfrm>
            <a:custGeom>
              <a:avLst/>
              <a:gdLst/>
              <a:ahLst/>
              <a:cxnLst/>
              <a:rect l="l" t="t" r="r" b="b"/>
              <a:pathLst>
                <a:path w="9065550" h="6858000" extrusionOk="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21"/>
            <p:cNvSpPr/>
            <p:nvPr/>
          </p:nvSpPr>
          <p:spPr>
            <a:xfrm>
              <a:off x="1648217" y="36937"/>
              <a:ext cx="9088051" cy="6858000"/>
            </a:xfrm>
            <a:custGeom>
              <a:avLst/>
              <a:gdLst/>
              <a:ahLst/>
              <a:cxnLst/>
              <a:rect l="l" t="t" r="r" b="b"/>
              <a:pathLst>
                <a:path w="9088051" h="6858000" extrusionOk="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0">
                  <a:srgbClr val="FFFFFF">
                    <a:alpha val="9803"/>
                  </a:srgbClr>
                </a:gs>
                <a:gs pos="2000">
                  <a:srgbClr val="FFFFFF">
                    <a:alpha val="9803"/>
                  </a:srgbClr>
                </a:gs>
                <a:gs pos="16000">
                  <a:srgbClr val="70AD47">
                    <a:alpha val="20000"/>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21"/>
            <p:cNvSpPr/>
            <p:nvPr/>
          </p:nvSpPr>
          <p:spPr>
            <a:xfrm>
              <a:off x="1629061" y="36937"/>
              <a:ext cx="9107210" cy="6858000"/>
            </a:xfrm>
            <a:custGeom>
              <a:avLst/>
              <a:gdLst/>
              <a:ahLst/>
              <a:cxnLst/>
              <a:rect l="l" t="t" r="r" b="b"/>
              <a:pathLst>
                <a:path w="9107210" h="6858000" extrusionOk="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0">
                  <a:srgbClr val="FFFFFF">
                    <a:alpha val="9803"/>
                  </a:srgbClr>
                </a:gs>
                <a:gs pos="2000">
                  <a:srgbClr val="FFFFFF">
                    <a:alpha val="9803"/>
                  </a:srgbClr>
                </a:gs>
                <a:gs pos="16000">
                  <a:srgbClr val="70AD47">
                    <a:alpha val="784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21"/>
            <p:cNvSpPr/>
            <p:nvPr/>
          </p:nvSpPr>
          <p:spPr>
            <a:xfrm>
              <a:off x="1318434" y="36937"/>
              <a:ext cx="9747620" cy="6858000"/>
            </a:xfrm>
            <a:custGeom>
              <a:avLst/>
              <a:gdLst/>
              <a:ahLst/>
              <a:cxnLst/>
              <a:rect l="l" t="t" r="r" b="b"/>
              <a:pathLst>
                <a:path w="9747620" h="6858000" extrusionOk="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0">
                  <a:srgbClr val="FFFFFF">
                    <a:alpha val="9803"/>
                  </a:srgbClr>
                </a:gs>
                <a:gs pos="2000">
                  <a:srgbClr val="FFFFFF">
                    <a:alpha val="9803"/>
                  </a:srgbClr>
                </a:gs>
                <a:gs pos="16000">
                  <a:srgbClr val="70AD47">
                    <a:alpha val="20000"/>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72" name="Google Shape;372;p21"/>
          <p:cNvSpPr txBox="1">
            <a:spLocks noGrp="1"/>
          </p:cNvSpPr>
          <p:nvPr>
            <p:ph type="body" idx="1"/>
          </p:nvPr>
        </p:nvSpPr>
        <p:spPr>
          <a:xfrm>
            <a:off x="3099450" y="2749959"/>
            <a:ext cx="5992796" cy="315476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000"/>
              <a:buChar char="•"/>
            </a:pPr>
            <a:r>
              <a:rPr lang="en-US" sz="2000" dirty="0">
                <a:solidFill>
                  <a:schemeClr val="dk2"/>
                </a:solidFill>
              </a:rPr>
              <a:t>Overwork </a:t>
            </a:r>
            <a:endParaRPr dirty="0"/>
          </a:p>
          <a:p>
            <a:pPr marL="228600" lvl="0" indent="-228600" algn="l" rtl="0">
              <a:lnSpc>
                <a:spcPct val="90000"/>
              </a:lnSpc>
              <a:spcBef>
                <a:spcPts val="1000"/>
              </a:spcBef>
              <a:spcAft>
                <a:spcPts val="0"/>
              </a:spcAft>
              <a:buClr>
                <a:schemeClr val="dk2"/>
              </a:buClr>
              <a:buSzPts val="2000"/>
              <a:buChar char="•"/>
            </a:pPr>
            <a:r>
              <a:rPr lang="en-US" sz="2000" dirty="0">
                <a:solidFill>
                  <a:schemeClr val="dk2"/>
                </a:solidFill>
              </a:rPr>
              <a:t>Sense of abandonment -- lack of PPE, respirators</a:t>
            </a:r>
            <a:endParaRPr dirty="0"/>
          </a:p>
          <a:p>
            <a:pPr marL="228600" lvl="0" indent="-228600" algn="l" rtl="0">
              <a:lnSpc>
                <a:spcPct val="90000"/>
              </a:lnSpc>
              <a:spcBef>
                <a:spcPts val="1000"/>
              </a:spcBef>
              <a:spcAft>
                <a:spcPts val="0"/>
              </a:spcAft>
              <a:buClr>
                <a:schemeClr val="dk2"/>
              </a:buClr>
              <a:buSzPts val="2000"/>
              <a:buChar char="•"/>
            </a:pPr>
            <a:r>
              <a:rPr lang="en-US" sz="2000" dirty="0">
                <a:solidFill>
                  <a:schemeClr val="dk2"/>
                </a:solidFill>
              </a:rPr>
              <a:t>Threat of illness/ death – self, patients, colleagues, family</a:t>
            </a:r>
            <a:endParaRPr dirty="0"/>
          </a:p>
          <a:p>
            <a:pPr marL="228600" lvl="0" indent="-228600" algn="l" rtl="0">
              <a:lnSpc>
                <a:spcPct val="90000"/>
              </a:lnSpc>
              <a:spcBef>
                <a:spcPts val="1000"/>
              </a:spcBef>
              <a:spcAft>
                <a:spcPts val="0"/>
              </a:spcAft>
              <a:buClr>
                <a:schemeClr val="dk2"/>
              </a:buClr>
              <a:buSzPts val="2000"/>
              <a:buChar char="•"/>
            </a:pPr>
            <a:r>
              <a:rPr lang="en-US" sz="2000" dirty="0">
                <a:solidFill>
                  <a:schemeClr val="dk2"/>
                </a:solidFill>
              </a:rPr>
              <a:t>High volume of deaths</a:t>
            </a:r>
            <a:endParaRPr dirty="0"/>
          </a:p>
          <a:p>
            <a:pPr marL="228600" lvl="0" indent="-228600" algn="l" rtl="0">
              <a:lnSpc>
                <a:spcPct val="90000"/>
              </a:lnSpc>
              <a:spcBef>
                <a:spcPts val="1000"/>
              </a:spcBef>
              <a:spcAft>
                <a:spcPts val="0"/>
              </a:spcAft>
              <a:buClr>
                <a:schemeClr val="dk2"/>
              </a:buClr>
              <a:buSzPts val="2000"/>
              <a:buChar char="•"/>
            </a:pPr>
            <a:r>
              <a:rPr lang="en-US" sz="2000" dirty="0">
                <a:solidFill>
                  <a:schemeClr val="dk2"/>
                </a:solidFill>
              </a:rPr>
              <a:t>Caring for patients w/o family support</a:t>
            </a:r>
            <a:endParaRPr dirty="0"/>
          </a:p>
          <a:p>
            <a:pPr marL="228600" lvl="0" indent="-228600" algn="l" rtl="0">
              <a:lnSpc>
                <a:spcPct val="90000"/>
              </a:lnSpc>
              <a:spcBef>
                <a:spcPts val="1000"/>
              </a:spcBef>
              <a:spcAft>
                <a:spcPts val="0"/>
              </a:spcAft>
              <a:buClr>
                <a:schemeClr val="dk2"/>
              </a:buClr>
              <a:buSzPts val="2000"/>
              <a:buChar char="•"/>
            </a:pPr>
            <a:r>
              <a:rPr lang="en-US" sz="2000" dirty="0">
                <a:solidFill>
                  <a:schemeClr val="dk2"/>
                </a:solidFill>
              </a:rPr>
              <a:t>Redeployed to unfamiliar new clinical roles</a:t>
            </a:r>
            <a:endParaRPr dirty="0"/>
          </a:p>
          <a:p>
            <a:pPr marL="228600" lvl="0" indent="-228600" algn="l" rtl="0">
              <a:lnSpc>
                <a:spcPct val="90000"/>
              </a:lnSpc>
              <a:spcBef>
                <a:spcPts val="1000"/>
              </a:spcBef>
              <a:spcAft>
                <a:spcPts val="0"/>
              </a:spcAft>
              <a:buClr>
                <a:schemeClr val="dk2"/>
              </a:buClr>
              <a:buSzPts val="2000"/>
              <a:buChar char="•"/>
            </a:pPr>
            <a:r>
              <a:rPr lang="en-US" sz="2000" dirty="0">
                <a:solidFill>
                  <a:schemeClr val="dk2"/>
                </a:solidFill>
              </a:rPr>
              <a:t>Unsupportive institutions/ organizations</a:t>
            </a:r>
            <a:endParaRPr dirty="0"/>
          </a:p>
          <a:p>
            <a:pPr marL="228600" lvl="0" indent="-127000" algn="l" rtl="0">
              <a:lnSpc>
                <a:spcPct val="90000"/>
              </a:lnSpc>
              <a:spcBef>
                <a:spcPts val="1000"/>
              </a:spcBef>
              <a:spcAft>
                <a:spcPts val="0"/>
              </a:spcAft>
              <a:buClr>
                <a:schemeClr val="dk1"/>
              </a:buClr>
              <a:buSzPts val="1600"/>
              <a:buNone/>
            </a:pPr>
            <a:endParaRPr sz="1600" dirty="0">
              <a:solidFill>
                <a:schemeClr val="dk2"/>
              </a:solidFill>
            </a:endParaRPr>
          </a:p>
          <a:p>
            <a:pPr marL="228600" lvl="0" indent="-127000" algn="l" rtl="0">
              <a:lnSpc>
                <a:spcPct val="90000"/>
              </a:lnSpc>
              <a:spcBef>
                <a:spcPts val="1000"/>
              </a:spcBef>
              <a:spcAft>
                <a:spcPts val="0"/>
              </a:spcAft>
              <a:buClr>
                <a:schemeClr val="dk1"/>
              </a:buClr>
              <a:buSzPts val="1600"/>
              <a:buNone/>
            </a:pPr>
            <a:endParaRPr sz="1600" dirty="0">
              <a:solidFill>
                <a:schemeClr val="dk2"/>
              </a:solidFill>
            </a:endParaRPr>
          </a:p>
          <a:p>
            <a:pPr marL="228600" lvl="0" indent="-127000" algn="l" rtl="0">
              <a:lnSpc>
                <a:spcPct val="90000"/>
              </a:lnSpc>
              <a:spcBef>
                <a:spcPts val="1000"/>
              </a:spcBef>
              <a:spcAft>
                <a:spcPts val="0"/>
              </a:spcAft>
              <a:buClr>
                <a:schemeClr val="dk1"/>
              </a:buClr>
              <a:buSzPts val="1600"/>
              <a:buNone/>
            </a:pPr>
            <a:endParaRPr sz="1600" dirty="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sp>
        <p:nvSpPr>
          <p:cNvPr id="377" name="Google Shape;377;p22"/>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8" name="Google Shape;378;p22"/>
          <p:cNvSpPr/>
          <p:nvPr/>
        </p:nvSpPr>
        <p:spPr>
          <a:xfrm>
            <a:off x="305"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379" name="Google Shape;379;p22"/>
          <p:cNvSpPr txBox="1">
            <a:spLocks noGrp="1"/>
          </p:cNvSpPr>
          <p:nvPr>
            <p:ph type="title"/>
          </p:nvPr>
        </p:nvSpPr>
        <p:spPr>
          <a:xfrm>
            <a:off x="804672" y="1243013"/>
            <a:ext cx="3855720" cy="43719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alibri"/>
              <a:buNone/>
            </a:pPr>
            <a:r>
              <a:rPr lang="en-US" sz="3600" i="0">
                <a:solidFill>
                  <a:schemeClr val="dk2"/>
                </a:solidFill>
                <a:latin typeface="Calibri"/>
                <a:ea typeface="Calibri"/>
                <a:cs typeface="Calibri"/>
                <a:sym typeface="Calibri"/>
              </a:rPr>
              <a:t>Physical and mental health impacts </a:t>
            </a:r>
            <a:br>
              <a:rPr lang="en-US" sz="3600" i="0">
                <a:solidFill>
                  <a:schemeClr val="dk2"/>
                </a:solidFill>
                <a:latin typeface="Calibri"/>
                <a:ea typeface="Calibri"/>
                <a:cs typeface="Calibri"/>
                <a:sym typeface="Calibri"/>
              </a:rPr>
            </a:br>
            <a:r>
              <a:rPr lang="en-US" sz="3600" i="0">
                <a:solidFill>
                  <a:schemeClr val="dk2"/>
                </a:solidFill>
                <a:latin typeface="Calibri"/>
                <a:ea typeface="Calibri"/>
                <a:cs typeface="Calibri"/>
                <a:sym typeface="Calibri"/>
              </a:rPr>
              <a:t>of COVID-19 on healthcare workers: a scoping review</a:t>
            </a:r>
            <a:br>
              <a:rPr lang="en-US" sz="3600" i="0">
                <a:solidFill>
                  <a:schemeClr val="dk2"/>
                </a:solidFill>
                <a:latin typeface="Calibri"/>
                <a:ea typeface="Calibri"/>
                <a:cs typeface="Calibri"/>
                <a:sym typeface="Calibri"/>
              </a:rPr>
            </a:br>
            <a:endParaRPr sz="3600">
              <a:solidFill>
                <a:schemeClr val="dk2"/>
              </a:solidFill>
              <a:latin typeface="Calibri"/>
              <a:ea typeface="Calibri"/>
              <a:cs typeface="Calibri"/>
              <a:sym typeface="Calibri"/>
            </a:endParaRPr>
          </a:p>
        </p:txBody>
      </p:sp>
      <p:grpSp>
        <p:nvGrpSpPr>
          <p:cNvPr id="380" name="Google Shape;380;p22"/>
          <p:cNvGrpSpPr/>
          <p:nvPr/>
        </p:nvGrpSpPr>
        <p:grpSpPr>
          <a:xfrm>
            <a:off x="4897348" y="5285"/>
            <a:ext cx="7294653" cy="6858000"/>
            <a:chOff x="4897348" y="-5799"/>
            <a:chExt cx="7294653" cy="6858000"/>
          </a:xfrm>
        </p:grpSpPr>
        <p:sp>
          <p:nvSpPr>
            <p:cNvPr id="381" name="Google Shape;381;p22"/>
            <p:cNvSpPr/>
            <p:nvPr/>
          </p:nvSpPr>
          <p:spPr>
            <a:xfrm>
              <a:off x="4897348" y="-5798"/>
              <a:ext cx="7294652" cy="6857999"/>
            </a:xfrm>
            <a:custGeom>
              <a:avLst/>
              <a:gdLst/>
              <a:ahLst/>
              <a:cxnLst/>
              <a:rect l="l" t="t" r="r" b="b"/>
              <a:pathLst>
                <a:path w="7294652" h="6857999" extrusionOk="0">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22"/>
            <p:cNvSpPr/>
            <p:nvPr/>
          </p:nvSpPr>
          <p:spPr>
            <a:xfrm>
              <a:off x="4900650" y="-5799"/>
              <a:ext cx="7291350" cy="6858000"/>
            </a:xfrm>
            <a:custGeom>
              <a:avLst/>
              <a:gdLst/>
              <a:ahLst/>
              <a:cxnLst/>
              <a:rect l="l" t="t" r="r" b="b"/>
              <a:pathLst>
                <a:path w="7291350" h="6858000" extrusionOk="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22"/>
            <p:cNvSpPr/>
            <p:nvPr/>
          </p:nvSpPr>
          <p:spPr>
            <a:xfrm>
              <a:off x="4922894" y="-5799"/>
              <a:ext cx="7269107" cy="6858000"/>
            </a:xfrm>
            <a:custGeom>
              <a:avLst/>
              <a:gdLst/>
              <a:ahLst/>
              <a:cxnLst/>
              <a:rect l="l" t="t" r="r" b="b"/>
              <a:pathLst>
                <a:path w="7269107" h="6858000" extrusionOk="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0">
                  <a:srgbClr val="FFFFFF">
                    <a:alpha val="9803"/>
                  </a:srgbClr>
                </a:gs>
                <a:gs pos="2000">
                  <a:srgbClr val="FFFFFF">
                    <a:alpha val="9803"/>
                  </a:srgbClr>
                </a:gs>
                <a:gs pos="5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84" name="Google Shape;384;p22"/>
          <p:cNvSpPr txBox="1">
            <a:spLocks noGrp="1"/>
          </p:cNvSpPr>
          <p:nvPr>
            <p:ph type="body" idx="1"/>
          </p:nvPr>
        </p:nvSpPr>
        <p:spPr>
          <a:xfrm>
            <a:off x="5464759" y="371475"/>
            <a:ext cx="6087161" cy="54535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000"/>
              <a:buNone/>
            </a:pPr>
            <a:r>
              <a:rPr lang="en-US" sz="2000" b="0" i="0">
                <a:solidFill>
                  <a:schemeClr val="dk2"/>
                </a:solidFill>
              </a:rPr>
              <a:t>Five articles discussed mental health impact on healthcare providers. </a:t>
            </a:r>
            <a:endParaRPr/>
          </a:p>
          <a:p>
            <a:pPr marL="0" lvl="0" indent="0" algn="l" rtl="0">
              <a:lnSpc>
                <a:spcPct val="90000"/>
              </a:lnSpc>
              <a:spcBef>
                <a:spcPts val="1000"/>
              </a:spcBef>
              <a:spcAft>
                <a:spcPts val="0"/>
              </a:spcAft>
              <a:buClr>
                <a:schemeClr val="dk1"/>
              </a:buClr>
              <a:buSzPts val="2000"/>
              <a:buNone/>
            </a:pPr>
            <a:endParaRPr sz="2000" b="0" i="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000">
                <a:solidFill>
                  <a:schemeClr val="dk2"/>
                </a:solidFill>
              </a:rPr>
              <a:t>Psychosocial problems  -- </a:t>
            </a:r>
            <a:r>
              <a:rPr lang="en-US" sz="2000" b="0" i="0">
                <a:solidFill>
                  <a:schemeClr val="dk2"/>
                </a:solidFill>
              </a:rPr>
              <a:t>23% </a:t>
            </a:r>
            <a:endParaRPr/>
          </a:p>
          <a:p>
            <a:pPr marL="228600" lvl="0" indent="-228600" algn="l" rtl="0">
              <a:lnSpc>
                <a:spcPct val="90000"/>
              </a:lnSpc>
              <a:spcBef>
                <a:spcPts val="1000"/>
              </a:spcBef>
              <a:spcAft>
                <a:spcPts val="0"/>
              </a:spcAft>
              <a:buClr>
                <a:schemeClr val="dk2"/>
              </a:buClr>
              <a:buSzPts val="2000"/>
              <a:buChar char="•"/>
            </a:pPr>
            <a:r>
              <a:rPr lang="en-US" sz="2000" b="0" i="0">
                <a:solidFill>
                  <a:schemeClr val="dk2"/>
                </a:solidFill>
              </a:rPr>
              <a:t>Overall anxiety  -- 23– 44%</a:t>
            </a:r>
            <a:endParaRPr/>
          </a:p>
          <a:p>
            <a:pPr marL="228600" lvl="0" indent="-228600" algn="l" rtl="0">
              <a:lnSpc>
                <a:spcPct val="90000"/>
              </a:lnSpc>
              <a:spcBef>
                <a:spcPts val="1000"/>
              </a:spcBef>
              <a:spcAft>
                <a:spcPts val="0"/>
              </a:spcAft>
              <a:buClr>
                <a:schemeClr val="dk2"/>
              </a:buClr>
              <a:buSzPts val="2000"/>
              <a:buChar char="•"/>
            </a:pPr>
            <a:r>
              <a:rPr lang="en-US" sz="2000">
                <a:solidFill>
                  <a:schemeClr val="dk2"/>
                </a:solidFill>
              </a:rPr>
              <a:t>S</a:t>
            </a:r>
            <a:r>
              <a:rPr lang="en-US" sz="2000" b="0" i="0">
                <a:solidFill>
                  <a:schemeClr val="dk2"/>
                </a:solidFill>
              </a:rPr>
              <a:t>tress disorder -- 27 – 71%</a:t>
            </a:r>
            <a:endParaRPr/>
          </a:p>
          <a:p>
            <a:pPr marL="228600" lvl="0" indent="-228600" algn="l" rtl="0">
              <a:lnSpc>
                <a:spcPct val="90000"/>
              </a:lnSpc>
              <a:spcBef>
                <a:spcPts val="1000"/>
              </a:spcBef>
              <a:spcAft>
                <a:spcPts val="0"/>
              </a:spcAft>
              <a:buClr>
                <a:schemeClr val="dk2"/>
              </a:buClr>
              <a:buSzPts val="2000"/>
              <a:buChar char="•"/>
            </a:pPr>
            <a:r>
              <a:rPr lang="en-US" sz="2000">
                <a:solidFill>
                  <a:schemeClr val="dk2"/>
                </a:solidFill>
              </a:rPr>
              <a:t>D</a:t>
            </a:r>
            <a:r>
              <a:rPr lang="en-US" sz="2000" b="0" i="0">
                <a:solidFill>
                  <a:schemeClr val="dk2"/>
                </a:solidFill>
              </a:rPr>
              <a:t>epression -- 50% </a:t>
            </a:r>
            <a:endParaRPr/>
          </a:p>
          <a:p>
            <a:pPr marL="228600" lvl="0" indent="-228600" algn="l" rtl="0">
              <a:lnSpc>
                <a:spcPct val="90000"/>
              </a:lnSpc>
              <a:spcBef>
                <a:spcPts val="1000"/>
              </a:spcBef>
              <a:spcAft>
                <a:spcPts val="0"/>
              </a:spcAft>
              <a:buClr>
                <a:schemeClr val="dk2"/>
              </a:buClr>
              <a:buSzPts val="2000"/>
              <a:buChar char="•"/>
            </a:pPr>
            <a:r>
              <a:rPr lang="en-US" sz="2000">
                <a:solidFill>
                  <a:schemeClr val="dk2"/>
                </a:solidFill>
              </a:rPr>
              <a:t>I</a:t>
            </a:r>
            <a:r>
              <a:rPr lang="en-US" sz="2000" b="0" i="0">
                <a:solidFill>
                  <a:schemeClr val="dk2"/>
                </a:solidFill>
              </a:rPr>
              <a:t>nsomnia -- 34% </a:t>
            </a:r>
            <a:endParaRPr/>
          </a:p>
          <a:p>
            <a:pPr marL="228600" lvl="0" indent="-228600" algn="l" rtl="0">
              <a:lnSpc>
                <a:spcPct val="90000"/>
              </a:lnSpc>
              <a:spcBef>
                <a:spcPts val="1000"/>
              </a:spcBef>
              <a:spcAft>
                <a:spcPts val="0"/>
              </a:spcAft>
              <a:buClr>
                <a:schemeClr val="dk2"/>
              </a:buClr>
              <a:buSzPts val="2000"/>
              <a:buChar char="•"/>
            </a:pPr>
            <a:r>
              <a:rPr lang="en-US" sz="2000">
                <a:solidFill>
                  <a:schemeClr val="dk2"/>
                </a:solidFill>
              </a:rPr>
              <a:t>More nurses than physicians suffered from mental health issues due to the infectious outbreak -- 81% to 18.9% </a:t>
            </a:r>
            <a:endParaRPr/>
          </a:p>
          <a:p>
            <a:pPr marL="0" lvl="0" indent="0" algn="l" rtl="0">
              <a:lnSpc>
                <a:spcPct val="90000"/>
              </a:lnSpc>
              <a:spcBef>
                <a:spcPts val="1000"/>
              </a:spcBef>
              <a:spcAft>
                <a:spcPts val="0"/>
              </a:spcAft>
              <a:buClr>
                <a:schemeClr val="dk1"/>
              </a:buClr>
              <a:buSzPts val="1400"/>
              <a:buNone/>
            </a:pPr>
            <a:endParaRPr sz="1400" u="sng">
              <a:solidFill>
                <a:schemeClr val="dk2"/>
              </a:solidFill>
              <a:latin typeface="Arial"/>
              <a:ea typeface="Arial"/>
              <a:cs typeface="Arial"/>
              <a:sym typeface="Arial"/>
            </a:endParaRPr>
          </a:p>
          <a:p>
            <a:pPr marL="0" lvl="0" indent="0" algn="l" rtl="0">
              <a:lnSpc>
                <a:spcPct val="90000"/>
              </a:lnSpc>
              <a:spcBef>
                <a:spcPts val="1000"/>
              </a:spcBef>
              <a:spcAft>
                <a:spcPts val="0"/>
              </a:spcAft>
              <a:buClr>
                <a:schemeClr val="dk2"/>
              </a:buClr>
              <a:buSzPts val="1400"/>
              <a:buNone/>
            </a:pPr>
            <a:r>
              <a:rPr lang="en-US" sz="1400">
                <a:solidFill>
                  <a:schemeClr val="dk2"/>
                </a:solidFill>
                <a:latin typeface="Arial"/>
                <a:ea typeface="Arial"/>
                <a:cs typeface="Arial"/>
                <a:sym typeface="Arial"/>
              </a:rPr>
              <a:t>Natasha Shaukat et al, </a:t>
            </a:r>
            <a:r>
              <a:rPr lang="en-US" sz="1400" i="1" u="sng">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International Journal of Emergency Medicine</a:t>
            </a:r>
            <a:r>
              <a:rPr lang="en-US" sz="1400" i="1">
                <a:solidFill>
                  <a:schemeClr val="dk2"/>
                </a:solidFill>
                <a:latin typeface="Arial"/>
                <a:ea typeface="Arial"/>
                <a:cs typeface="Arial"/>
                <a:sym typeface="Arial"/>
              </a:rPr>
              <a:t>,</a:t>
            </a:r>
            <a:r>
              <a:rPr lang="en-US" sz="1400">
                <a:solidFill>
                  <a:schemeClr val="dk2"/>
                </a:solidFill>
                <a:latin typeface="Arial"/>
                <a:ea typeface="Arial"/>
                <a:cs typeface="Arial"/>
                <a:sym typeface="Arial"/>
              </a:rPr>
              <a:t> volume 13, Article number: 40 (2020) </a:t>
            </a:r>
            <a:endParaRPr/>
          </a:p>
          <a:p>
            <a:pPr marL="0" lvl="0" indent="0" algn="l" rtl="0">
              <a:lnSpc>
                <a:spcPct val="90000"/>
              </a:lnSpc>
              <a:spcBef>
                <a:spcPts val="1000"/>
              </a:spcBef>
              <a:spcAft>
                <a:spcPts val="0"/>
              </a:spcAft>
              <a:buClr>
                <a:schemeClr val="dk2"/>
              </a:buClr>
              <a:buSzPts val="1400"/>
              <a:buNone/>
            </a:pPr>
            <a:r>
              <a:rPr lang="en-US" sz="1400" u="sng">
                <a:solidFill>
                  <a:schemeClr val="dk2"/>
                </a:solidFill>
                <a:hlinkClick r:id="rId4">
                  <a:extLst>
                    <a:ext uri="{A12FA001-AC4F-418D-AE19-62706E023703}">
                      <ahyp:hlinkClr xmlns:ahyp="http://schemas.microsoft.com/office/drawing/2018/hyperlinkcolor" val="tx"/>
                    </a:ext>
                  </a:extLst>
                </a:hlinkClick>
              </a:rPr>
              <a:t>https://intjem.biomedcentral.com/articles/10.1186/s12245-020-00299-5</a:t>
            </a:r>
            <a:endParaRPr sz="14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32D63D-7160-4534-8493-314588436F06}"/>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The Unique Burden of the Health Care Worker</a:t>
            </a:r>
          </a:p>
        </p:txBody>
      </p:sp>
      <p:sp>
        <p:nvSpPr>
          <p:cNvPr id="3" name="Text Placeholder 2">
            <a:extLst>
              <a:ext uri="{FF2B5EF4-FFF2-40B4-BE49-F238E27FC236}">
                <a16:creationId xmlns:a16="http://schemas.microsoft.com/office/drawing/2014/main" id="{A8D552D5-D68F-4275-8C68-2A523517A810}"/>
              </a:ext>
            </a:extLst>
          </p:cNvPr>
          <p:cNvSpPr>
            <a:spLocks noGrp="1"/>
          </p:cNvSpPr>
          <p:nvPr>
            <p:ph type="body" idx="1"/>
          </p:nvPr>
        </p:nvSpPr>
        <p:spPr>
          <a:xfrm>
            <a:off x="5546044" y="813683"/>
            <a:ext cx="5909641" cy="5230634"/>
          </a:xfrm>
        </p:spPr>
        <p:txBody>
          <a:bodyPr anchor="ctr">
            <a:normAutofit fontScale="70000" lnSpcReduction="20000"/>
          </a:bodyPr>
          <a:lstStyle/>
          <a:p>
            <a:pPr marL="114300" indent="0">
              <a:buNone/>
            </a:pPr>
            <a:endParaRPr lang="en-US" sz="2400" dirty="0">
              <a:solidFill>
                <a:srgbClr val="000000"/>
              </a:solidFill>
            </a:endParaRPr>
          </a:p>
          <a:p>
            <a:pPr marL="114300" indent="0">
              <a:buNone/>
            </a:pPr>
            <a:endParaRPr lang="en-US" sz="2400" dirty="0">
              <a:solidFill>
                <a:srgbClr val="000000"/>
              </a:solidFill>
            </a:endParaRPr>
          </a:p>
          <a:p>
            <a:pPr marL="114300" indent="0">
              <a:buNone/>
            </a:pPr>
            <a:endParaRPr lang="en-US" sz="2400" dirty="0">
              <a:solidFill>
                <a:srgbClr val="000000"/>
              </a:solidFill>
            </a:endParaRPr>
          </a:p>
          <a:p>
            <a:pPr marL="114300" indent="0">
              <a:buNone/>
            </a:pPr>
            <a:endParaRPr lang="en-US" sz="2400" dirty="0">
              <a:solidFill>
                <a:srgbClr val="000000"/>
              </a:solidFill>
            </a:endParaRPr>
          </a:p>
          <a:p>
            <a:pPr marL="114300" indent="0">
              <a:buNone/>
            </a:pPr>
            <a:endParaRPr lang="en-US" sz="2400" dirty="0">
              <a:solidFill>
                <a:srgbClr val="000000"/>
              </a:solidFill>
            </a:endParaRPr>
          </a:p>
          <a:p>
            <a:pPr marL="114300" indent="0">
              <a:buNone/>
            </a:pPr>
            <a:endParaRPr lang="en-US" sz="2400" dirty="0">
              <a:solidFill>
                <a:srgbClr val="000000"/>
              </a:solidFill>
            </a:endParaRPr>
          </a:p>
          <a:p>
            <a:pPr marL="114300" indent="0">
              <a:buNone/>
            </a:pPr>
            <a:endParaRPr lang="en-US" sz="2400" dirty="0">
              <a:solidFill>
                <a:srgbClr val="000000"/>
              </a:solidFill>
            </a:endParaRPr>
          </a:p>
          <a:p>
            <a:pPr marL="114300" indent="0">
              <a:buNone/>
            </a:pPr>
            <a:r>
              <a:rPr lang="en-US" sz="4600" dirty="0">
                <a:solidFill>
                  <a:srgbClr val="000000"/>
                </a:solidFill>
              </a:rPr>
              <a:t>Fighting the </a:t>
            </a:r>
            <a:r>
              <a:rPr lang="en-US" sz="4600" dirty="0" err="1">
                <a:solidFill>
                  <a:srgbClr val="000000"/>
                </a:solidFill>
              </a:rPr>
              <a:t>Covid</a:t>
            </a:r>
            <a:r>
              <a:rPr lang="en-US" sz="4600" dirty="0">
                <a:solidFill>
                  <a:srgbClr val="000000"/>
                </a:solidFill>
              </a:rPr>
              <a:t> battle </a:t>
            </a:r>
          </a:p>
          <a:p>
            <a:pPr marL="114300" indent="0">
              <a:buNone/>
            </a:pPr>
            <a:r>
              <a:rPr lang="en-US" sz="4600" dirty="0">
                <a:solidFill>
                  <a:srgbClr val="000000"/>
                </a:solidFill>
              </a:rPr>
              <a:t>on two fronts simultaneously – </a:t>
            </a:r>
          </a:p>
          <a:p>
            <a:pPr marL="114300" indent="0">
              <a:buNone/>
            </a:pPr>
            <a:r>
              <a:rPr lang="en-US" sz="4600" dirty="0">
                <a:solidFill>
                  <a:srgbClr val="000000"/>
                </a:solidFill>
              </a:rPr>
              <a:t>physical and emotional</a:t>
            </a:r>
          </a:p>
          <a:p>
            <a:pPr marL="114300" indent="0">
              <a:buNone/>
            </a:pPr>
            <a:endParaRPr lang="en-US" sz="3300" dirty="0">
              <a:solidFill>
                <a:srgbClr val="000000"/>
              </a:solidFill>
            </a:endParaRPr>
          </a:p>
          <a:p>
            <a:pPr marL="114300" indent="0">
              <a:buNone/>
            </a:pPr>
            <a:endParaRPr lang="en-US" sz="3300" dirty="0">
              <a:solidFill>
                <a:srgbClr val="000000"/>
              </a:solidFill>
            </a:endParaRPr>
          </a:p>
          <a:p>
            <a:pPr marL="114300" indent="0">
              <a:buNone/>
            </a:pPr>
            <a:endParaRPr lang="en-US" sz="3300" dirty="0">
              <a:solidFill>
                <a:srgbClr val="000000"/>
              </a:solidFill>
            </a:endParaRPr>
          </a:p>
          <a:p>
            <a:pPr marL="114300" indent="0" algn="r">
              <a:buNone/>
            </a:pPr>
            <a:r>
              <a:rPr lang="en-US" sz="3300" b="1" dirty="0">
                <a:solidFill>
                  <a:srgbClr val="000000"/>
                </a:solidFill>
              </a:rPr>
              <a:t>How Do We Get Through?</a:t>
            </a:r>
          </a:p>
          <a:p>
            <a:pPr marL="114300" indent="0">
              <a:buNone/>
            </a:pPr>
            <a:endParaRPr lang="en-US" sz="2400" dirty="0">
              <a:solidFill>
                <a:srgbClr val="000000"/>
              </a:solidFill>
            </a:endParaRPr>
          </a:p>
          <a:p>
            <a:pPr marL="114300" indent="0">
              <a:buNone/>
            </a:pPr>
            <a:endParaRPr lang="en-US" sz="2400" dirty="0">
              <a:solidFill>
                <a:srgbClr val="000000"/>
              </a:solidFill>
            </a:endParaRPr>
          </a:p>
          <a:p>
            <a:pPr marL="114300" indent="0">
              <a:buNone/>
            </a:pPr>
            <a:endParaRPr lang="en-US" sz="2400" dirty="0">
              <a:solidFill>
                <a:srgbClr val="000000"/>
              </a:solidFill>
            </a:endParaRPr>
          </a:p>
          <a:p>
            <a:pPr marL="114300" indent="0">
              <a:buNone/>
            </a:pPr>
            <a:endParaRPr lang="en-US" sz="2400" dirty="0">
              <a:solidFill>
                <a:srgbClr val="000000"/>
              </a:solidFill>
            </a:endParaRPr>
          </a:p>
        </p:txBody>
      </p:sp>
    </p:spTree>
    <p:extLst>
      <p:ext uri="{BB962C8B-B14F-4D97-AF65-F5344CB8AC3E}">
        <p14:creationId xmlns:p14="http://schemas.microsoft.com/office/powerpoint/2010/main" val="952452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135E7B-2F85-4094-88F3-56EB24BABB81}"/>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Three Key Approaches</a:t>
            </a:r>
          </a:p>
        </p:txBody>
      </p:sp>
      <p:graphicFrame>
        <p:nvGraphicFramePr>
          <p:cNvPr id="5" name="Text Placeholder 2">
            <a:extLst>
              <a:ext uri="{FF2B5EF4-FFF2-40B4-BE49-F238E27FC236}">
                <a16:creationId xmlns:a16="http://schemas.microsoft.com/office/drawing/2014/main" id="{4767A63A-8254-4E84-B8A8-6C11130BBDB5}"/>
              </a:ext>
            </a:extLst>
          </p:cNvPr>
          <p:cNvGraphicFramePr/>
          <p:nvPr>
            <p:extLst>
              <p:ext uri="{D42A27DB-BD31-4B8C-83A1-F6EECF244321}">
                <p14:modId xmlns:p14="http://schemas.microsoft.com/office/powerpoint/2010/main" val="1136011289"/>
              </p:ext>
            </p:extLst>
          </p:nvPr>
        </p:nvGraphicFramePr>
        <p:xfrm>
          <a:off x="838200" y="2438400"/>
          <a:ext cx="10515600" cy="4157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38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32"/>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32"/>
          <p:cNvSpPr/>
          <p:nvPr/>
        </p:nvSpPr>
        <p:spPr>
          <a:xfrm>
            <a:off x="643473" y="411917"/>
            <a:ext cx="10905053" cy="6124350"/>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32"/>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600"/>
              <a:buFont typeface="Calibri"/>
              <a:buNone/>
            </a:pPr>
            <a:r>
              <a:rPr lang="en-US" sz="4600" dirty="0"/>
              <a:t>HEALTH CARE CULTURE:</a:t>
            </a:r>
            <a:br>
              <a:rPr lang="en-US" sz="4600" dirty="0"/>
            </a:br>
            <a:r>
              <a:rPr lang="en-US" sz="4600" dirty="0"/>
              <a:t>A DOUBLE-EDGED SWORD?</a:t>
            </a:r>
            <a:endParaRPr dirty="0"/>
          </a:p>
        </p:txBody>
      </p:sp>
      <p:cxnSp>
        <p:nvCxnSpPr>
          <p:cNvPr id="487" name="Google Shape;487;p32"/>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488" name="Google Shape;488;p32"/>
          <p:cNvSpPr txBox="1">
            <a:spLocks noGrp="1"/>
          </p:cNvSpPr>
          <p:nvPr>
            <p:ph type="body" idx="1"/>
          </p:nvPr>
        </p:nvSpPr>
        <p:spPr>
          <a:xfrm>
            <a:off x="4781555" y="876300"/>
            <a:ext cx="6489189" cy="5143499"/>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1800"/>
              <a:buChar char="•"/>
            </a:pPr>
            <a:r>
              <a:rPr lang="en-US" sz="2000" dirty="0"/>
              <a:t>Sense of sacrifice and service to others can lead to self-neglect.</a:t>
            </a:r>
            <a:endParaRPr sz="2000" dirty="0"/>
          </a:p>
          <a:p>
            <a:pPr marL="0" lvl="0" indent="0" algn="l" rtl="0">
              <a:lnSpc>
                <a:spcPct val="90000"/>
              </a:lnSpc>
              <a:spcBef>
                <a:spcPts val="1000"/>
              </a:spcBef>
              <a:spcAft>
                <a:spcPts val="0"/>
              </a:spcAft>
              <a:buClr>
                <a:schemeClr val="dk1"/>
              </a:buClr>
              <a:buSzPts val="1800"/>
              <a:buNone/>
            </a:pPr>
            <a:endParaRPr sz="800" dirty="0"/>
          </a:p>
          <a:p>
            <a:pPr marL="228600" lvl="0" indent="-228600" algn="l" rtl="0">
              <a:lnSpc>
                <a:spcPct val="90000"/>
              </a:lnSpc>
              <a:spcBef>
                <a:spcPts val="1000"/>
              </a:spcBef>
              <a:spcAft>
                <a:spcPts val="0"/>
              </a:spcAft>
              <a:buClr>
                <a:schemeClr val="dk1"/>
              </a:buClr>
              <a:buSzPts val="1800"/>
              <a:buChar char="•"/>
            </a:pPr>
            <a:r>
              <a:rPr lang="en-US" sz="2000" dirty="0"/>
              <a:t>Shana: “Are you afraid?”  “I know what I signed up for.”</a:t>
            </a:r>
            <a:endParaRPr sz="2000" dirty="0"/>
          </a:p>
          <a:p>
            <a:pPr marL="0" lvl="0" indent="0" algn="l" rtl="0">
              <a:lnSpc>
                <a:spcPct val="90000"/>
              </a:lnSpc>
              <a:spcBef>
                <a:spcPts val="1000"/>
              </a:spcBef>
              <a:spcAft>
                <a:spcPts val="0"/>
              </a:spcAft>
              <a:buClr>
                <a:schemeClr val="dk1"/>
              </a:buClr>
              <a:buSzPts val="1800"/>
              <a:buNone/>
            </a:pPr>
            <a:endParaRPr sz="800" dirty="0"/>
          </a:p>
          <a:p>
            <a:pPr marL="228600" lvl="0" indent="-228600" algn="l" rtl="0">
              <a:lnSpc>
                <a:spcPct val="90000"/>
              </a:lnSpc>
              <a:spcBef>
                <a:spcPts val="1000"/>
              </a:spcBef>
              <a:spcAft>
                <a:spcPts val="0"/>
              </a:spcAft>
              <a:buClr>
                <a:schemeClr val="dk1"/>
              </a:buClr>
              <a:buSzPts val="1800"/>
              <a:buChar char="•"/>
            </a:pPr>
            <a:r>
              <a:rPr lang="en-US" sz="2000" dirty="0"/>
              <a:t>Leads to denial of own physical, self-care and mental health needs.</a:t>
            </a:r>
            <a:endParaRPr sz="2000" dirty="0"/>
          </a:p>
          <a:p>
            <a:pPr marL="0" lvl="0" indent="0" algn="l" rtl="0">
              <a:lnSpc>
                <a:spcPct val="90000"/>
              </a:lnSpc>
              <a:spcBef>
                <a:spcPts val="1000"/>
              </a:spcBef>
              <a:spcAft>
                <a:spcPts val="0"/>
              </a:spcAft>
              <a:buClr>
                <a:schemeClr val="dk1"/>
              </a:buClr>
              <a:buSzPts val="1800"/>
              <a:buNone/>
            </a:pPr>
            <a:endParaRPr sz="800" dirty="0"/>
          </a:p>
          <a:p>
            <a:pPr marL="228600" lvl="0" indent="-228600" algn="l" rtl="0">
              <a:lnSpc>
                <a:spcPct val="90000"/>
              </a:lnSpc>
              <a:spcBef>
                <a:spcPts val="1000"/>
              </a:spcBef>
              <a:spcAft>
                <a:spcPts val="0"/>
              </a:spcAft>
              <a:buClr>
                <a:schemeClr val="dk1"/>
              </a:buClr>
              <a:buSzPts val="1800"/>
              <a:buChar char="•"/>
            </a:pPr>
            <a:r>
              <a:rPr lang="en-US" sz="2000" dirty="0"/>
              <a:t>In the context of the increase stress from </a:t>
            </a:r>
            <a:r>
              <a:rPr lang="en-US" sz="2000" dirty="0" err="1"/>
              <a:t>covid</a:t>
            </a:r>
            <a:r>
              <a:rPr lang="en-US" sz="2000" dirty="0"/>
              <a:t> and decreased  social support &gt; increased risk of serious mental health problems.</a:t>
            </a:r>
            <a:endParaRPr sz="2000" dirty="0"/>
          </a:p>
          <a:p>
            <a:pPr marL="0" lvl="0" indent="0" algn="l" rtl="0">
              <a:lnSpc>
                <a:spcPct val="90000"/>
              </a:lnSpc>
              <a:spcBef>
                <a:spcPts val="1000"/>
              </a:spcBef>
              <a:spcAft>
                <a:spcPts val="0"/>
              </a:spcAft>
              <a:buClr>
                <a:schemeClr val="dk1"/>
              </a:buClr>
              <a:buSzPts val="1800"/>
              <a:buNone/>
            </a:pPr>
            <a:endParaRPr sz="800" dirty="0"/>
          </a:p>
          <a:p>
            <a:pPr marL="228600" lvl="0" indent="-228600" algn="l" rtl="0">
              <a:lnSpc>
                <a:spcPct val="90000"/>
              </a:lnSpc>
              <a:spcBef>
                <a:spcPts val="1000"/>
              </a:spcBef>
              <a:spcAft>
                <a:spcPts val="0"/>
              </a:spcAft>
              <a:buClr>
                <a:schemeClr val="dk1"/>
              </a:buClr>
              <a:buSzPts val="1800"/>
              <a:buChar char="•"/>
            </a:pPr>
            <a:r>
              <a:rPr lang="en-US" sz="2000" dirty="0"/>
              <a:t>KEY TO SURVIVAL </a:t>
            </a:r>
          </a:p>
          <a:p>
            <a:pPr marL="685800" lvl="1" indent="-228600">
              <a:spcBef>
                <a:spcPts val="1000"/>
              </a:spcBef>
            </a:pPr>
            <a:r>
              <a:rPr lang="en-US" sz="2000" dirty="0"/>
              <a:t>Create a boundary:  service to self vs service to others </a:t>
            </a:r>
            <a:endParaRPr sz="2000" dirty="0"/>
          </a:p>
          <a:p>
            <a:pPr marL="685800" lvl="1" indent="-228600">
              <a:spcBef>
                <a:spcPts val="1000"/>
              </a:spcBef>
            </a:pPr>
            <a:r>
              <a:rPr lang="en-US" sz="2000" dirty="0"/>
              <a:t>The Oxygen Mask:  Put it on your face first.</a:t>
            </a:r>
            <a:endParaRP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7"/>
        <p:cNvGrpSpPr/>
        <p:nvPr/>
      </p:nvGrpSpPr>
      <p:grpSpPr>
        <a:xfrm>
          <a:off x="0" y="0"/>
          <a:ext cx="0" cy="0"/>
          <a:chOff x="0" y="0"/>
          <a:chExt cx="0" cy="0"/>
        </a:xfrm>
      </p:grpSpPr>
      <p:sp>
        <p:nvSpPr>
          <p:cNvPr id="568" name="Google Shape;568;p4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9" name="Google Shape;569;p44"/>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44"/>
          <p:cNvSpPr txBox="1">
            <a:spLocks noGrp="1"/>
          </p:cNvSpPr>
          <p:nvPr>
            <p:ph type="body" idx="1"/>
          </p:nvPr>
        </p:nvSpPr>
        <p:spPr>
          <a:xfrm>
            <a:off x="467362" y="1825625"/>
            <a:ext cx="5929328"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4000"/>
              <a:buNone/>
            </a:pPr>
            <a:endParaRPr sz="4000"/>
          </a:p>
          <a:p>
            <a:pPr marL="0" lvl="0" indent="0" algn="l" rtl="0">
              <a:lnSpc>
                <a:spcPct val="90000"/>
              </a:lnSpc>
              <a:spcBef>
                <a:spcPts val="1000"/>
              </a:spcBef>
              <a:spcAft>
                <a:spcPts val="0"/>
              </a:spcAft>
              <a:buClr>
                <a:schemeClr val="dk1"/>
              </a:buClr>
              <a:buSzPts val="4000"/>
              <a:buNone/>
            </a:pPr>
            <a:r>
              <a:rPr lang="en-US" sz="4000"/>
              <a:t>Helping Patients Cope </a:t>
            </a:r>
            <a:endParaRPr/>
          </a:p>
          <a:p>
            <a:pPr marL="0" lvl="0" indent="0" algn="l" rtl="0">
              <a:lnSpc>
                <a:spcPct val="90000"/>
              </a:lnSpc>
              <a:spcBef>
                <a:spcPts val="1000"/>
              </a:spcBef>
              <a:spcAft>
                <a:spcPts val="0"/>
              </a:spcAft>
              <a:buClr>
                <a:schemeClr val="dk1"/>
              </a:buClr>
              <a:buSzPts val="4000"/>
              <a:buNone/>
            </a:pPr>
            <a:r>
              <a:rPr lang="en-US" sz="4000"/>
              <a:t>With Psychological Distress</a:t>
            </a:r>
            <a:endParaRPr/>
          </a:p>
          <a:p>
            <a:pPr marL="0" lvl="0" indent="0" algn="l" rtl="0">
              <a:lnSpc>
                <a:spcPct val="90000"/>
              </a:lnSpc>
              <a:spcBef>
                <a:spcPts val="1000"/>
              </a:spcBef>
              <a:spcAft>
                <a:spcPts val="0"/>
              </a:spcAft>
              <a:buClr>
                <a:schemeClr val="dk1"/>
              </a:buClr>
              <a:buSzPts val="4000"/>
              <a:buNone/>
            </a:pPr>
            <a:endParaRPr sz="4000"/>
          </a:p>
        </p:txBody>
      </p:sp>
      <p:sp>
        <p:nvSpPr>
          <p:cNvPr id="571" name="Google Shape;571;p44"/>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44"/>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44"/>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74" name="Google Shape;574;p44"/>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575" name="Google Shape;575;p44"/>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44"/>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44"/>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1"/>
        <p:cNvGrpSpPr/>
        <p:nvPr/>
      </p:nvGrpSpPr>
      <p:grpSpPr>
        <a:xfrm>
          <a:off x="0" y="0"/>
          <a:ext cx="0" cy="0"/>
          <a:chOff x="0" y="0"/>
          <a:chExt cx="0" cy="0"/>
        </a:xfrm>
      </p:grpSpPr>
      <p:sp>
        <p:nvSpPr>
          <p:cNvPr id="582" name="Google Shape;582;p45"/>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45"/>
          <p:cNvSpPr/>
          <p:nvPr/>
        </p:nvSpPr>
        <p:spPr>
          <a:xfrm>
            <a:off x="153" y="0"/>
            <a:ext cx="12191696" cy="6858000"/>
          </a:xfrm>
          <a:prstGeom prst="rect">
            <a:avLst/>
          </a:prstGeom>
          <a:gradFill>
            <a:gsLst>
              <a:gs pos="0">
                <a:srgbClr val="F5F7FC"/>
              </a:gs>
              <a:gs pos="74000">
                <a:srgbClr val="A9BEE4"/>
              </a:gs>
              <a:gs pos="83000">
                <a:srgbClr val="A9BEE4"/>
              </a:gs>
              <a:gs pos="100000">
                <a:srgbClr val="C5D3ED"/>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45"/>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45"/>
          <p:cNvSpPr/>
          <p:nvPr/>
        </p:nvSpPr>
        <p:spPr>
          <a:xfrm>
            <a:off x="1202435" y="891540"/>
            <a:ext cx="10989565" cy="507111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45"/>
          <p:cNvSpPr txBox="1">
            <a:spLocks noGrp="1"/>
          </p:cNvSpPr>
          <p:nvPr>
            <p:ph type="title"/>
          </p:nvPr>
        </p:nvSpPr>
        <p:spPr>
          <a:xfrm>
            <a:off x="1523984" y="1054122"/>
            <a:ext cx="9465131" cy="9366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A.N.S.W.E.R.</a:t>
            </a:r>
            <a:r>
              <a:rPr lang="en-US" sz="2800"/>
              <a:t> </a:t>
            </a:r>
            <a:r>
              <a:rPr lang="en-US" sz="2400"/>
              <a:t>THEIR MENTAL HEALTH NEEDS</a:t>
            </a:r>
            <a:br>
              <a:rPr lang="en-US" sz="2800"/>
            </a:br>
            <a:r>
              <a:rPr lang="en-US" sz="2400"/>
              <a:t>Mental Health First Aid</a:t>
            </a:r>
            <a:endParaRPr/>
          </a:p>
        </p:txBody>
      </p:sp>
      <p:sp>
        <p:nvSpPr>
          <p:cNvPr id="587" name="Google Shape;587;p45"/>
          <p:cNvSpPr txBox="1">
            <a:spLocks noGrp="1"/>
          </p:cNvSpPr>
          <p:nvPr>
            <p:ph type="body" idx="1"/>
          </p:nvPr>
        </p:nvSpPr>
        <p:spPr>
          <a:xfrm>
            <a:off x="1523999" y="1990727"/>
            <a:ext cx="10544175" cy="3971924"/>
          </a:xfrm>
          <a:prstGeom prst="rect">
            <a:avLst/>
          </a:prstGeom>
          <a:noFill/>
          <a:ln>
            <a:noFill/>
          </a:ln>
        </p:spPr>
        <p:txBody>
          <a:bodyPr spcFirstLastPara="1" wrap="square" lIns="91425" tIns="45700" rIns="91425" bIns="45700" anchor="t" anchorCtr="0">
            <a:normAutofit/>
          </a:bodyPr>
          <a:lstStyle/>
          <a:p>
            <a:pPr marL="514350" lvl="0" indent="-514350" algn="l" rtl="0">
              <a:lnSpc>
                <a:spcPct val="80000"/>
              </a:lnSpc>
              <a:spcBef>
                <a:spcPts val="0"/>
              </a:spcBef>
              <a:spcAft>
                <a:spcPts val="0"/>
              </a:spcAft>
              <a:buClr>
                <a:schemeClr val="dk1"/>
              </a:buClr>
              <a:buSzPts val="2000"/>
              <a:buFont typeface="Calibri"/>
              <a:buAutoNum type="arabicPeriod"/>
            </a:pPr>
            <a:r>
              <a:rPr lang="en-US" sz="2000" b="1"/>
              <a:t>A</a:t>
            </a:r>
            <a:r>
              <a:rPr lang="en-US" sz="1800"/>
              <a:t>cknowledge</a:t>
            </a:r>
            <a:r>
              <a:rPr lang="en-US" sz="1800" b="1"/>
              <a:t>/ A</a:t>
            </a:r>
            <a:r>
              <a:rPr lang="en-US" sz="1800"/>
              <a:t>ffirm the struggle – “I hear how hard this is for you” / empathic listening and responding/ validate their experiences as legitimate</a:t>
            </a:r>
            <a:endParaRPr/>
          </a:p>
          <a:p>
            <a:pPr marL="514350" lvl="0" indent="-514350" algn="l" rtl="0">
              <a:lnSpc>
                <a:spcPct val="80000"/>
              </a:lnSpc>
              <a:spcBef>
                <a:spcPts val="1000"/>
              </a:spcBef>
              <a:spcAft>
                <a:spcPts val="0"/>
              </a:spcAft>
              <a:buClr>
                <a:schemeClr val="dk1"/>
              </a:buClr>
              <a:buSzPts val="2000"/>
              <a:buFont typeface="Calibri"/>
              <a:buAutoNum type="arabicPeriod"/>
            </a:pPr>
            <a:r>
              <a:rPr lang="en-US" sz="2000" b="1"/>
              <a:t>N</a:t>
            </a:r>
            <a:r>
              <a:rPr lang="en-US" sz="1800"/>
              <a:t>ormalize – Explain the Stress Response/ “Everyone is feeling more depressed, anxious and feel like they are struggling more than they were before covid.  These feelings can be uncomfortable , but they are very normal in a crisis.”</a:t>
            </a:r>
            <a:endParaRPr/>
          </a:p>
          <a:p>
            <a:pPr marL="514350" lvl="0" indent="-514350" algn="l" rtl="0">
              <a:lnSpc>
                <a:spcPct val="80000"/>
              </a:lnSpc>
              <a:spcBef>
                <a:spcPts val="1000"/>
              </a:spcBef>
              <a:spcAft>
                <a:spcPts val="0"/>
              </a:spcAft>
              <a:buClr>
                <a:schemeClr val="dk1"/>
              </a:buClr>
              <a:buSzPts val="1800"/>
              <a:buFont typeface="Calibri"/>
              <a:buAutoNum type="arabicPeriod"/>
            </a:pPr>
            <a:r>
              <a:rPr lang="en-US" sz="1800" b="1"/>
              <a:t> </a:t>
            </a:r>
            <a:r>
              <a:rPr lang="en-US" sz="2000" b="1"/>
              <a:t>S</a:t>
            </a:r>
            <a:r>
              <a:rPr lang="en-US" sz="1800"/>
              <a:t>everity</a:t>
            </a:r>
            <a:r>
              <a:rPr lang="en-US" sz="1800" b="1"/>
              <a:t> </a:t>
            </a:r>
            <a:r>
              <a:rPr lang="en-US" sz="1800"/>
              <a:t>assessment – to reduce deaths of despair</a:t>
            </a:r>
            <a:endParaRPr/>
          </a:p>
          <a:p>
            <a:pPr marL="514350" lvl="0" indent="-514350" algn="l" rtl="0">
              <a:lnSpc>
                <a:spcPct val="80000"/>
              </a:lnSpc>
              <a:spcBef>
                <a:spcPts val="1000"/>
              </a:spcBef>
              <a:spcAft>
                <a:spcPts val="0"/>
              </a:spcAft>
              <a:buClr>
                <a:schemeClr val="dk1"/>
              </a:buClr>
              <a:buSzPts val="2000"/>
              <a:buFont typeface="Calibri"/>
              <a:buAutoNum type="arabicPeriod"/>
            </a:pPr>
            <a:r>
              <a:rPr lang="en-US" sz="2000" b="1"/>
              <a:t>W</a:t>
            </a:r>
            <a:r>
              <a:rPr lang="en-US" sz="1800"/>
              <a:t>ell-care/ Self care/ </a:t>
            </a:r>
            <a:r>
              <a:rPr lang="en-US" sz="1800" b="1"/>
              <a:t>W</a:t>
            </a:r>
            <a:r>
              <a:rPr lang="en-US" sz="1800"/>
              <a:t>emember what your mom told you:  How are you doing with sleep, exercise, food, getting social support, setting boundaries between work time and time for self, self-regulation skills – mindfulness, yoga, breathing</a:t>
            </a:r>
            <a:endParaRPr/>
          </a:p>
          <a:p>
            <a:pPr marL="514350" lvl="0" indent="-514350" algn="l" rtl="0">
              <a:lnSpc>
                <a:spcPct val="80000"/>
              </a:lnSpc>
              <a:spcBef>
                <a:spcPts val="1000"/>
              </a:spcBef>
              <a:spcAft>
                <a:spcPts val="0"/>
              </a:spcAft>
              <a:buClr>
                <a:schemeClr val="dk1"/>
              </a:buClr>
              <a:buSzPts val="2000"/>
              <a:buFont typeface="Calibri"/>
              <a:buAutoNum type="arabicPeriod"/>
            </a:pPr>
            <a:r>
              <a:rPr lang="en-US" sz="2000" b="1"/>
              <a:t>E</a:t>
            </a:r>
            <a:r>
              <a:rPr lang="en-US" sz="1800"/>
              <a:t>-Resources – Provide on-line and paper resources, incl advocacy and support groups – County Health Departments// Harvard Mental Health Forum Series -- https://www.hsph.harvard.edu/coronavirus/covid-19-news-and-resources/covid-19-mental-health-forum-series/</a:t>
            </a:r>
            <a:endParaRPr/>
          </a:p>
          <a:p>
            <a:pPr marL="514350" lvl="0" indent="-514350" algn="l" rtl="0">
              <a:lnSpc>
                <a:spcPct val="80000"/>
              </a:lnSpc>
              <a:spcBef>
                <a:spcPts val="1000"/>
              </a:spcBef>
              <a:spcAft>
                <a:spcPts val="0"/>
              </a:spcAft>
              <a:buClr>
                <a:schemeClr val="dk1"/>
              </a:buClr>
              <a:buSzPts val="2000"/>
              <a:buFont typeface="Calibri"/>
              <a:buAutoNum type="arabicPeriod"/>
            </a:pPr>
            <a:r>
              <a:rPr lang="en-US" sz="2000" b="1"/>
              <a:t>R</a:t>
            </a:r>
            <a:r>
              <a:rPr lang="en-US" sz="1800"/>
              <a:t>eferrals to MH professionals – for individual therapy (e.g., grief or trauma work), medication, couples work, family communications and therapy</a:t>
            </a:r>
            <a:endParaRPr/>
          </a:p>
          <a:p>
            <a:pPr marL="514350" lvl="0" indent="-431800" algn="l" rtl="0">
              <a:lnSpc>
                <a:spcPct val="80000"/>
              </a:lnSpc>
              <a:spcBef>
                <a:spcPts val="1000"/>
              </a:spcBef>
              <a:spcAft>
                <a:spcPts val="0"/>
              </a:spcAft>
              <a:buClr>
                <a:schemeClr val="dk1"/>
              </a:buClr>
              <a:buSzPts val="1300"/>
              <a:buFont typeface="Calibri"/>
              <a:buNone/>
            </a:pPr>
            <a:endParaRPr sz="13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1"/>
        <p:cNvGrpSpPr/>
        <p:nvPr/>
      </p:nvGrpSpPr>
      <p:grpSpPr>
        <a:xfrm>
          <a:off x="0" y="0"/>
          <a:ext cx="0" cy="0"/>
          <a:chOff x="0" y="0"/>
          <a:chExt cx="0" cy="0"/>
        </a:xfrm>
      </p:grpSpPr>
      <p:sp>
        <p:nvSpPr>
          <p:cNvPr id="592" name="Google Shape;592;p46"/>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46"/>
          <p:cNvSpPr/>
          <p:nvPr/>
        </p:nvSpPr>
        <p:spPr>
          <a:xfrm>
            <a:off x="153" y="0"/>
            <a:ext cx="12191696" cy="6858000"/>
          </a:xfrm>
          <a:prstGeom prst="rect">
            <a:avLst/>
          </a:prstGeom>
          <a:gradFill>
            <a:gsLst>
              <a:gs pos="0">
                <a:srgbClr val="F5F7FC"/>
              </a:gs>
              <a:gs pos="74000">
                <a:srgbClr val="A9BEE4"/>
              </a:gs>
              <a:gs pos="83000">
                <a:srgbClr val="A9BEE4"/>
              </a:gs>
              <a:gs pos="100000">
                <a:srgbClr val="C5D3ED"/>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46"/>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46"/>
          <p:cNvSpPr/>
          <p:nvPr/>
        </p:nvSpPr>
        <p:spPr>
          <a:xfrm>
            <a:off x="1202435" y="891540"/>
            <a:ext cx="10989565" cy="507111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6" name="Google Shape;596;p46"/>
          <p:cNvSpPr txBox="1">
            <a:spLocks noGrp="1"/>
          </p:cNvSpPr>
          <p:nvPr>
            <p:ph type="title"/>
          </p:nvPr>
        </p:nvSpPr>
        <p:spPr>
          <a:xfrm>
            <a:off x="1523984" y="1054122"/>
            <a:ext cx="9465131" cy="9366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SEVERITY ASSESMENT: </a:t>
            </a:r>
            <a:br>
              <a:rPr lang="en-US" sz="2800" b="1"/>
            </a:br>
            <a:r>
              <a:rPr lang="en-US" sz="2800" b="1"/>
              <a:t>When Should I Refer Out?</a:t>
            </a:r>
            <a:endParaRPr sz="2400"/>
          </a:p>
        </p:txBody>
      </p:sp>
      <p:sp>
        <p:nvSpPr>
          <p:cNvPr id="597" name="Google Shape;597;p46"/>
          <p:cNvSpPr txBox="1">
            <a:spLocks noGrp="1"/>
          </p:cNvSpPr>
          <p:nvPr>
            <p:ph type="body" idx="1"/>
          </p:nvPr>
        </p:nvSpPr>
        <p:spPr>
          <a:xfrm>
            <a:off x="1523984" y="2181884"/>
            <a:ext cx="10544175" cy="397192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Ask the person to rate each of the following on a 0 – 10 scale (10 being the worst):</a:t>
            </a:r>
            <a:endParaRPr/>
          </a:p>
          <a:p>
            <a:pPr marL="514350" lvl="0" indent="-514350" algn="l" rtl="0">
              <a:lnSpc>
                <a:spcPct val="90000"/>
              </a:lnSpc>
              <a:spcBef>
                <a:spcPts val="1000"/>
              </a:spcBef>
              <a:spcAft>
                <a:spcPts val="0"/>
              </a:spcAft>
              <a:buClr>
                <a:schemeClr val="dk1"/>
              </a:buClr>
              <a:buSzPts val="2000"/>
              <a:buFont typeface="Calibri"/>
              <a:buAutoNum type="arabicPeriod"/>
            </a:pPr>
            <a:r>
              <a:rPr lang="en-US" sz="2000" b="1"/>
              <a:t>Distress</a:t>
            </a:r>
            <a:r>
              <a:rPr lang="en-US" sz="2000"/>
              <a:t> – How uncomfortable are these symptoms for you?</a:t>
            </a:r>
            <a:endParaRPr/>
          </a:p>
          <a:p>
            <a:pPr marL="514350" lvl="0" indent="-514350" algn="l" rtl="0">
              <a:lnSpc>
                <a:spcPct val="90000"/>
              </a:lnSpc>
              <a:spcBef>
                <a:spcPts val="1000"/>
              </a:spcBef>
              <a:spcAft>
                <a:spcPts val="0"/>
              </a:spcAft>
              <a:buClr>
                <a:schemeClr val="dk1"/>
              </a:buClr>
              <a:buSzPts val="2000"/>
              <a:buFont typeface="Calibri"/>
              <a:buAutoNum type="arabicPeriod"/>
            </a:pPr>
            <a:r>
              <a:rPr lang="en-US" sz="2000" b="1"/>
              <a:t>Dysfunction</a:t>
            </a:r>
            <a:r>
              <a:rPr lang="en-US" sz="2000"/>
              <a:t> – How much do these symptoms get in the way of you functioning – at work, at school, at home?</a:t>
            </a:r>
            <a:endParaRPr/>
          </a:p>
          <a:p>
            <a:pPr marL="514350" lvl="0" indent="-514350" algn="l" rtl="0">
              <a:lnSpc>
                <a:spcPct val="90000"/>
              </a:lnSpc>
              <a:spcBef>
                <a:spcPts val="1000"/>
              </a:spcBef>
              <a:spcAft>
                <a:spcPts val="0"/>
              </a:spcAft>
              <a:buClr>
                <a:schemeClr val="dk1"/>
              </a:buClr>
              <a:buSzPts val="2000"/>
              <a:buFont typeface="Calibri"/>
              <a:buAutoNum type="arabicPeriod"/>
            </a:pPr>
            <a:r>
              <a:rPr lang="en-US" sz="2000" b="1"/>
              <a:t>Quality of Life </a:t>
            </a:r>
            <a:r>
              <a:rPr lang="en-US" sz="2000"/>
              <a:t>– How much do these symptoms impair your ability to enjoy other aspects of your life/ get in the way?</a:t>
            </a:r>
            <a:endParaRPr/>
          </a:p>
          <a:p>
            <a:pPr marL="514350" lvl="0" indent="-514350" algn="l" rtl="0">
              <a:lnSpc>
                <a:spcPct val="90000"/>
              </a:lnSpc>
              <a:spcBef>
                <a:spcPts val="1000"/>
              </a:spcBef>
              <a:spcAft>
                <a:spcPts val="0"/>
              </a:spcAft>
              <a:buClr>
                <a:schemeClr val="dk1"/>
              </a:buClr>
              <a:buSzPts val="2000"/>
              <a:buFont typeface="Calibri"/>
              <a:buAutoNum type="arabicPeriod"/>
            </a:pPr>
            <a:r>
              <a:rPr lang="en-US" sz="2000" b="1"/>
              <a:t>Avoidance</a:t>
            </a:r>
            <a:r>
              <a:rPr lang="en-US" sz="2000"/>
              <a:t> – How much energy do you put into avoiding anxiety-provoking situations?</a:t>
            </a:r>
            <a:endParaRPr/>
          </a:p>
          <a:p>
            <a:pPr marL="514350" lvl="0" indent="-431800" algn="l" rtl="0">
              <a:lnSpc>
                <a:spcPct val="90000"/>
              </a:lnSpc>
              <a:spcBef>
                <a:spcPts val="1000"/>
              </a:spcBef>
              <a:spcAft>
                <a:spcPts val="0"/>
              </a:spcAft>
              <a:buClr>
                <a:schemeClr val="dk1"/>
              </a:buClr>
              <a:buSzPts val="1300"/>
              <a:buFont typeface="Calibri"/>
              <a:buNone/>
            </a:pPr>
            <a:endParaRPr sz="13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1"/>
        <p:cNvGrpSpPr/>
        <p:nvPr/>
      </p:nvGrpSpPr>
      <p:grpSpPr>
        <a:xfrm>
          <a:off x="0" y="0"/>
          <a:ext cx="0" cy="0"/>
          <a:chOff x="0" y="0"/>
          <a:chExt cx="0" cy="0"/>
        </a:xfrm>
      </p:grpSpPr>
      <p:sp>
        <p:nvSpPr>
          <p:cNvPr id="602" name="Google Shape;602;p47"/>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47"/>
          <p:cNvSpPr/>
          <p:nvPr/>
        </p:nvSpPr>
        <p:spPr>
          <a:xfrm>
            <a:off x="153" y="0"/>
            <a:ext cx="12191696" cy="6858000"/>
          </a:xfrm>
          <a:prstGeom prst="rect">
            <a:avLst/>
          </a:prstGeom>
          <a:gradFill>
            <a:gsLst>
              <a:gs pos="0">
                <a:srgbClr val="F5F7FC"/>
              </a:gs>
              <a:gs pos="74000">
                <a:srgbClr val="A9BEE4"/>
              </a:gs>
              <a:gs pos="83000">
                <a:srgbClr val="A9BEE4"/>
              </a:gs>
              <a:gs pos="100000">
                <a:srgbClr val="C5D3ED"/>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47"/>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47"/>
          <p:cNvSpPr/>
          <p:nvPr/>
        </p:nvSpPr>
        <p:spPr>
          <a:xfrm>
            <a:off x="1202435" y="891540"/>
            <a:ext cx="10989565" cy="507111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47"/>
          <p:cNvSpPr txBox="1">
            <a:spLocks noGrp="1"/>
          </p:cNvSpPr>
          <p:nvPr>
            <p:ph type="title"/>
          </p:nvPr>
        </p:nvSpPr>
        <p:spPr>
          <a:xfrm>
            <a:off x="1523984" y="1054121"/>
            <a:ext cx="9465131" cy="11841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Calibri"/>
              <a:buNone/>
            </a:pPr>
            <a:r>
              <a:rPr lang="en-US" sz="3700"/>
              <a:t>REFER TO MENTAL HEALTH </a:t>
            </a:r>
            <a:br>
              <a:rPr lang="en-US" sz="3700"/>
            </a:br>
            <a:r>
              <a:rPr lang="en-US" sz="3700"/>
              <a:t>AND ADJUNCT PROFESSIONALS</a:t>
            </a:r>
            <a:endParaRPr/>
          </a:p>
        </p:txBody>
      </p:sp>
      <p:sp>
        <p:nvSpPr>
          <p:cNvPr id="607" name="Google Shape;607;p47"/>
          <p:cNvSpPr txBox="1">
            <a:spLocks noGrp="1"/>
          </p:cNvSpPr>
          <p:nvPr>
            <p:ph type="body" idx="1"/>
          </p:nvPr>
        </p:nvSpPr>
        <p:spPr>
          <a:xfrm>
            <a:off x="1524000" y="2399099"/>
            <a:ext cx="9465564" cy="34009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Psychiatric Diagnostic Evaluation – psychiatrist, psychologist</a:t>
            </a:r>
            <a:endParaRPr/>
          </a:p>
          <a:p>
            <a:pPr marL="228600" lvl="0" indent="-228600" algn="l" rtl="0">
              <a:lnSpc>
                <a:spcPct val="90000"/>
              </a:lnSpc>
              <a:spcBef>
                <a:spcPts val="1000"/>
              </a:spcBef>
              <a:spcAft>
                <a:spcPts val="0"/>
              </a:spcAft>
              <a:buClr>
                <a:schemeClr val="dk1"/>
              </a:buClr>
              <a:buSzPts val="2400"/>
              <a:buChar char="•"/>
            </a:pPr>
            <a:r>
              <a:rPr lang="en-US" sz="2400"/>
              <a:t>Psychiatric Medication Management – pediatricians, internists, psychiatrists, psychiatric nurse practitioners</a:t>
            </a:r>
            <a:endParaRPr/>
          </a:p>
          <a:p>
            <a:pPr marL="228600" lvl="0" indent="-228600" algn="l" rtl="0">
              <a:lnSpc>
                <a:spcPct val="90000"/>
              </a:lnSpc>
              <a:spcBef>
                <a:spcPts val="1000"/>
              </a:spcBef>
              <a:spcAft>
                <a:spcPts val="0"/>
              </a:spcAft>
              <a:buClr>
                <a:schemeClr val="dk1"/>
              </a:buClr>
              <a:buSzPts val="2400"/>
              <a:buChar char="•"/>
            </a:pPr>
            <a:r>
              <a:rPr lang="en-US" sz="2400"/>
              <a:t>Talk Therapy – individual, group, couple’s, family</a:t>
            </a:r>
            <a:endParaRPr/>
          </a:p>
          <a:p>
            <a:pPr marL="228600" lvl="0" indent="-228600" algn="l" rtl="0">
              <a:lnSpc>
                <a:spcPct val="90000"/>
              </a:lnSpc>
              <a:spcBef>
                <a:spcPts val="1000"/>
              </a:spcBef>
              <a:spcAft>
                <a:spcPts val="0"/>
              </a:spcAft>
              <a:buClr>
                <a:schemeClr val="dk1"/>
              </a:buClr>
              <a:buSzPts val="2400"/>
              <a:buChar char="•"/>
            </a:pPr>
            <a:r>
              <a:rPr lang="en-US" sz="2400"/>
              <a:t>Psychoeducational Assessment – for accommodations in school, complex diagnoses – ADHD, Autism Spectrum Disorder, Learning Disabilities</a:t>
            </a:r>
            <a:endParaRPr/>
          </a:p>
          <a:p>
            <a:pPr marL="228600" lvl="0" indent="-7620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sp>
        <p:nvSpPr>
          <p:cNvPr id="612" name="Google Shape;612;p48"/>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48"/>
          <p:cNvSpPr/>
          <p:nvPr/>
        </p:nvSpPr>
        <p:spPr>
          <a:xfrm>
            <a:off x="153" y="0"/>
            <a:ext cx="12191696" cy="6858000"/>
          </a:xfrm>
          <a:prstGeom prst="rect">
            <a:avLst/>
          </a:prstGeom>
          <a:gradFill>
            <a:gsLst>
              <a:gs pos="0">
                <a:srgbClr val="F5F7FC"/>
              </a:gs>
              <a:gs pos="74000">
                <a:srgbClr val="A9BEE4"/>
              </a:gs>
              <a:gs pos="83000">
                <a:srgbClr val="A9BEE4"/>
              </a:gs>
              <a:gs pos="100000">
                <a:srgbClr val="C5D3ED"/>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48"/>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48"/>
          <p:cNvSpPr/>
          <p:nvPr/>
        </p:nvSpPr>
        <p:spPr>
          <a:xfrm>
            <a:off x="1202435" y="891540"/>
            <a:ext cx="10989565" cy="507111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48"/>
          <p:cNvSpPr txBox="1">
            <a:spLocks noGrp="1"/>
          </p:cNvSpPr>
          <p:nvPr>
            <p:ph type="title"/>
          </p:nvPr>
        </p:nvSpPr>
        <p:spPr>
          <a:xfrm>
            <a:off x="1523984" y="1054121"/>
            <a:ext cx="9465131" cy="11841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Calibri"/>
              <a:buNone/>
            </a:pPr>
            <a:r>
              <a:rPr lang="en-US" sz="3700"/>
              <a:t>REFER TO MENTAL HEALTH </a:t>
            </a:r>
            <a:br>
              <a:rPr lang="en-US" sz="3700"/>
            </a:br>
            <a:r>
              <a:rPr lang="en-US" sz="3700"/>
              <a:t>AND ADJUNCT PROFESSIONALS</a:t>
            </a:r>
            <a:endParaRPr/>
          </a:p>
        </p:txBody>
      </p:sp>
      <p:sp>
        <p:nvSpPr>
          <p:cNvPr id="617" name="Google Shape;617;p48"/>
          <p:cNvSpPr txBox="1">
            <a:spLocks noGrp="1"/>
          </p:cNvSpPr>
          <p:nvPr>
            <p:ph type="body" idx="1"/>
          </p:nvPr>
        </p:nvSpPr>
        <p:spPr>
          <a:xfrm>
            <a:off x="1524000" y="2399099"/>
            <a:ext cx="9465564" cy="34009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Executive Function Coaching – for issues related to ADHD, Distance Learning</a:t>
            </a:r>
            <a:endParaRPr/>
          </a:p>
          <a:p>
            <a:pPr marL="228600" lvl="0" indent="-228600" algn="l" rtl="0">
              <a:lnSpc>
                <a:spcPct val="90000"/>
              </a:lnSpc>
              <a:spcBef>
                <a:spcPts val="1000"/>
              </a:spcBef>
              <a:spcAft>
                <a:spcPts val="0"/>
              </a:spcAft>
              <a:buClr>
                <a:schemeClr val="dk1"/>
              </a:buClr>
              <a:buSzPts val="2400"/>
              <a:buChar char="•"/>
            </a:pPr>
            <a:r>
              <a:rPr lang="en-US" sz="2400"/>
              <a:t>Addictions Treatment – substances, gambling, sex, electronics// IOP, Residential, “Anonymous” - AA, SAA, GA</a:t>
            </a:r>
            <a:endParaRPr/>
          </a:p>
          <a:p>
            <a:pPr marL="228600" lvl="0" indent="-228600" algn="l" rtl="0">
              <a:lnSpc>
                <a:spcPct val="90000"/>
              </a:lnSpc>
              <a:spcBef>
                <a:spcPts val="1000"/>
              </a:spcBef>
              <a:spcAft>
                <a:spcPts val="0"/>
              </a:spcAft>
              <a:buClr>
                <a:schemeClr val="dk1"/>
              </a:buClr>
              <a:buSzPts val="2400"/>
              <a:buChar char="•"/>
            </a:pPr>
            <a:r>
              <a:rPr lang="en-US" sz="2400"/>
              <a:t>Yoga, Mindfulness groups</a:t>
            </a:r>
            <a:endParaRPr/>
          </a:p>
          <a:p>
            <a:pPr marL="228600" lvl="0" indent="-228600" algn="l" rtl="0">
              <a:lnSpc>
                <a:spcPct val="90000"/>
              </a:lnSpc>
              <a:spcBef>
                <a:spcPts val="1000"/>
              </a:spcBef>
              <a:spcAft>
                <a:spcPts val="0"/>
              </a:spcAft>
              <a:buClr>
                <a:schemeClr val="dk1"/>
              </a:buClr>
              <a:buSzPts val="2400"/>
              <a:buChar char="•"/>
            </a:pPr>
            <a:r>
              <a:rPr lang="en-US" sz="2400"/>
              <a:t>Emotional Self-regulation – cognitive behavioral therapy (CBT), dialectical behavioral therapy (DBT)</a:t>
            </a:r>
            <a:endParaRPr/>
          </a:p>
          <a:p>
            <a:pPr marL="228600" lvl="0" indent="-228600" algn="l" rtl="0">
              <a:lnSpc>
                <a:spcPct val="90000"/>
              </a:lnSpc>
              <a:spcBef>
                <a:spcPts val="1000"/>
              </a:spcBef>
              <a:spcAft>
                <a:spcPts val="0"/>
              </a:spcAft>
              <a:buClr>
                <a:schemeClr val="dk1"/>
              </a:buClr>
              <a:buSzPts val="2400"/>
              <a:buChar char="•"/>
            </a:pPr>
            <a:r>
              <a:rPr lang="en-US" sz="2400"/>
              <a:t>Career/ Job Coaching</a:t>
            </a:r>
            <a:endParaRPr/>
          </a:p>
          <a:p>
            <a:pPr marL="228600" lvl="0" indent="-7620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4"/>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6" name="Google Shape;146;p4"/>
          <p:cNvSpPr/>
          <p:nvPr/>
        </p:nvSpPr>
        <p:spPr>
          <a:xfrm>
            <a:off x="305" y="76200"/>
            <a:ext cx="12191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lt1"/>
              </a:solidFill>
              <a:latin typeface="Calibri"/>
              <a:ea typeface="Calibri"/>
              <a:cs typeface="Calibri"/>
              <a:sym typeface="Calibri"/>
            </a:endParaRPr>
          </a:p>
        </p:txBody>
      </p:sp>
      <p:grpSp>
        <p:nvGrpSpPr>
          <p:cNvPr id="147" name="Google Shape;147;p4"/>
          <p:cNvGrpSpPr/>
          <p:nvPr/>
        </p:nvGrpSpPr>
        <p:grpSpPr>
          <a:xfrm>
            <a:off x="-8137" y="0"/>
            <a:ext cx="5646974" cy="6483075"/>
            <a:chOff x="-19221" y="0"/>
            <a:chExt cx="5646974" cy="6483075"/>
          </a:xfrm>
        </p:grpSpPr>
        <p:sp>
          <p:nvSpPr>
            <p:cNvPr id="148" name="Google Shape;148;p4"/>
            <p:cNvSpPr/>
            <p:nvPr/>
          </p:nvSpPr>
          <p:spPr>
            <a:xfrm>
              <a:off x="-19220" y="116610"/>
              <a:ext cx="5535001" cy="6250127"/>
            </a:xfrm>
            <a:custGeom>
              <a:avLst/>
              <a:gdLst/>
              <a:ahLst/>
              <a:cxnLst/>
              <a:rect l="l" t="t" r="r" b="b"/>
              <a:pathLst>
                <a:path w="5535001" h="6250127" extrusionOk="0">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0">
                  <a:srgbClr val="70AD47">
                    <a:alpha val="9803"/>
                  </a:srgbClr>
                </a:gs>
                <a:gs pos="37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4"/>
            <p:cNvSpPr/>
            <p:nvPr/>
          </p:nvSpPr>
          <p:spPr>
            <a:xfrm>
              <a:off x="-19221" y="176241"/>
              <a:ext cx="5646908" cy="6130481"/>
            </a:xfrm>
            <a:custGeom>
              <a:avLst/>
              <a:gdLst/>
              <a:ahLst/>
              <a:cxnLst/>
              <a:rect l="l" t="t" r="r" b="b"/>
              <a:pathLst>
                <a:path w="5646908" h="6130481" extrusionOk="0">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0">
                  <a:srgbClr val="FFFFFF">
                    <a:alpha val="9803"/>
                  </a:srgbClr>
                </a:gs>
                <a:gs pos="2000">
                  <a:srgbClr val="FFFFFF">
                    <a:alpha val="9803"/>
                  </a:srgbClr>
                </a:gs>
                <a:gs pos="54000">
                  <a:srgbClr val="70AD47">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0" name="Google Shape;150;p4"/>
            <p:cNvSpPr/>
            <p:nvPr/>
          </p:nvSpPr>
          <p:spPr>
            <a:xfrm>
              <a:off x="-19221" y="176241"/>
              <a:ext cx="5517522" cy="6130481"/>
            </a:xfrm>
            <a:custGeom>
              <a:avLst/>
              <a:gdLst/>
              <a:ahLst/>
              <a:cxnLst/>
              <a:rect l="l" t="t" r="r" b="b"/>
              <a:pathLst>
                <a:path w="5517522" h="6130481" extrusionOk="0">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 name="Google Shape;151;p4"/>
            <p:cNvSpPr/>
            <p:nvPr/>
          </p:nvSpPr>
          <p:spPr>
            <a:xfrm>
              <a:off x="-19220" y="176241"/>
              <a:ext cx="5517475" cy="6130481"/>
            </a:xfrm>
            <a:custGeom>
              <a:avLst/>
              <a:gdLst/>
              <a:ahLst/>
              <a:cxnLst/>
              <a:rect l="l" t="t" r="r" b="b"/>
              <a:pathLst>
                <a:path w="5517475" h="6130481" extrusionOk="0">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4"/>
            <p:cNvSpPr/>
            <p:nvPr/>
          </p:nvSpPr>
          <p:spPr>
            <a:xfrm>
              <a:off x="-19221" y="0"/>
              <a:ext cx="5646974" cy="6483075"/>
            </a:xfrm>
            <a:custGeom>
              <a:avLst/>
              <a:gdLst/>
              <a:ahLst/>
              <a:cxnLst/>
              <a:rect l="l" t="t" r="r" b="b"/>
              <a:pathLst>
                <a:path w="5646974" h="6483075" extrusionOk="0">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0">
                  <a:srgbClr val="FFFFFF">
                    <a:alpha val="9803"/>
                  </a:srgbClr>
                </a:gs>
                <a:gs pos="2000">
                  <a:srgbClr val="FFFFFF">
                    <a:alpha val="9803"/>
                  </a:srgbClr>
                </a:gs>
                <a:gs pos="16000">
                  <a:srgbClr val="70AD47">
                    <a:alpha val="9803"/>
                  </a:srgbClr>
                </a:gs>
                <a:gs pos="74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53" name="Google Shape;153;p4"/>
          <p:cNvSpPr txBox="1">
            <a:spLocks noGrp="1"/>
          </p:cNvSpPr>
          <p:nvPr>
            <p:ph type="title"/>
          </p:nvPr>
        </p:nvSpPr>
        <p:spPr>
          <a:xfrm>
            <a:off x="804672" y="2053641"/>
            <a:ext cx="3669161" cy="27600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Arial"/>
              <a:buNone/>
            </a:pPr>
            <a:r>
              <a:rPr lang="en-US" sz="4000">
                <a:solidFill>
                  <a:schemeClr val="dk2"/>
                </a:solidFill>
                <a:latin typeface="Arial"/>
                <a:ea typeface="Arial"/>
                <a:cs typeface="Arial"/>
                <a:sym typeface="Arial"/>
              </a:rPr>
              <a:t>Learning Objectives</a:t>
            </a:r>
            <a:endParaRPr sz="4000">
              <a:solidFill>
                <a:schemeClr val="dk2"/>
              </a:solidFill>
            </a:endParaRPr>
          </a:p>
        </p:txBody>
      </p:sp>
      <p:sp>
        <p:nvSpPr>
          <p:cNvPr id="154" name="Google Shape;154;p4"/>
          <p:cNvSpPr txBox="1">
            <a:spLocks noGrp="1"/>
          </p:cNvSpPr>
          <p:nvPr>
            <p:ph type="body" idx="1"/>
          </p:nvPr>
        </p:nvSpPr>
        <p:spPr>
          <a:xfrm>
            <a:off x="5395249" y="813683"/>
            <a:ext cx="5306084" cy="52306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endParaRPr sz="1400">
              <a:solidFill>
                <a:schemeClr val="dk2"/>
              </a:solidFill>
              <a:latin typeface="Arial"/>
              <a:ea typeface="Arial"/>
              <a:cs typeface="Arial"/>
              <a:sym typeface="Arial"/>
            </a:endParaRPr>
          </a:p>
          <a:p>
            <a:pPr marL="228600" lvl="0" indent="-228600" algn="l" rtl="0">
              <a:lnSpc>
                <a:spcPct val="90000"/>
              </a:lnSpc>
              <a:spcBef>
                <a:spcPts val="1000"/>
              </a:spcBef>
              <a:spcAft>
                <a:spcPts val="0"/>
              </a:spcAft>
              <a:buClr>
                <a:schemeClr val="dk2"/>
              </a:buClr>
              <a:buSzPts val="1400"/>
              <a:buChar char="•"/>
            </a:pPr>
            <a:r>
              <a:rPr lang="en-US" sz="1400">
                <a:solidFill>
                  <a:schemeClr val="dk2"/>
                </a:solidFill>
                <a:latin typeface="Arial"/>
                <a:ea typeface="Arial"/>
                <a:cs typeface="Arial"/>
                <a:sym typeface="Arial"/>
              </a:rPr>
              <a:t>Identify how COVID has impacted mental health trends for the general public and health care workers specifically.</a:t>
            </a:r>
            <a:endParaRPr/>
          </a:p>
          <a:p>
            <a:pPr marL="228600" lvl="0" indent="-139700" algn="l" rtl="0">
              <a:lnSpc>
                <a:spcPct val="90000"/>
              </a:lnSpc>
              <a:spcBef>
                <a:spcPts val="1000"/>
              </a:spcBef>
              <a:spcAft>
                <a:spcPts val="0"/>
              </a:spcAft>
              <a:buClr>
                <a:schemeClr val="dk1"/>
              </a:buClr>
              <a:buSzPts val="1400"/>
              <a:buNone/>
            </a:pPr>
            <a:endParaRPr sz="1400">
              <a:solidFill>
                <a:schemeClr val="dk2"/>
              </a:solidFill>
              <a:latin typeface="Arial"/>
              <a:ea typeface="Arial"/>
              <a:cs typeface="Arial"/>
              <a:sym typeface="Arial"/>
            </a:endParaRPr>
          </a:p>
          <a:p>
            <a:pPr marL="228600" lvl="0" indent="-228600" algn="l" rtl="0">
              <a:lnSpc>
                <a:spcPct val="90000"/>
              </a:lnSpc>
              <a:spcBef>
                <a:spcPts val="1000"/>
              </a:spcBef>
              <a:spcAft>
                <a:spcPts val="0"/>
              </a:spcAft>
              <a:buClr>
                <a:schemeClr val="dk2"/>
              </a:buClr>
              <a:buSzPts val="1400"/>
              <a:buChar char="•"/>
            </a:pPr>
            <a:r>
              <a:rPr lang="en-US" sz="1400">
                <a:solidFill>
                  <a:schemeClr val="dk2"/>
                </a:solidFill>
                <a:latin typeface="Arial"/>
                <a:ea typeface="Arial"/>
                <a:cs typeface="Arial"/>
                <a:sym typeface="Arial"/>
              </a:rPr>
              <a:t>Identify organizational strategies for reducing the impact on COVID on health care workers in outpatient and inpatient settings.</a:t>
            </a:r>
            <a:endParaRPr/>
          </a:p>
          <a:p>
            <a:pPr marL="228600" lvl="0" indent="-139700" algn="l" rtl="0">
              <a:lnSpc>
                <a:spcPct val="90000"/>
              </a:lnSpc>
              <a:spcBef>
                <a:spcPts val="1000"/>
              </a:spcBef>
              <a:spcAft>
                <a:spcPts val="0"/>
              </a:spcAft>
              <a:buClr>
                <a:schemeClr val="dk1"/>
              </a:buClr>
              <a:buSzPts val="1400"/>
              <a:buNone/>
            </a:pPr>
            <a:endParaRPr sz="1400">
              <a:solidFill>
                <a:schemeClr val="dk2"/>
              </a:solidFill>
              <a:latin typeface="Arial"/>
              <a:ea typeface="Arial"/>
              <a:cs typeface="Arial"/>
              <a:sym typeface="Arial"/>
            </a:endParaRPr>
          </a:p>
          <a:p>
            <a:pPr marL="228600" lvl="0" indent="-228600" algn="l" rtl="0">
              <a:lnSpc>
                <a:spcPct val="90000"/>
              </a:lnSpc>
              <a:spcBef>
                <a:spcPts val="1000"/>
              </a:spcBef>
              <a:spcAft>
                <a:spcPts val="0"/>
              </a:spcAft>
              <a:buClr>
                <a:schemeClr val="dk2"/>
              </a:buClr>
              <a:buSzPts val="1400"/>
              <a:buChar char="•"/>
            </a:pPr>
            <a:r>
              <a:rPr lang="en-US" sz="1400">
                <a:solidFill>
                  <a:schemeClr val="dk2"/>
                </a:solidFill>
                <a:latin typeface="Arial"/>
                <a:ea typeface="Arial"/>
                <a:cs typeface="Arial"/>
                <a:sym typeface="Arial"/>
              </a:rPr>
              <a:t>Be able to utilize a paradigm (A.N.S.W.E.R.) for attending to the mental health needs of patients in non-mental health settings, including identifying level of risk and need for referral to professional resources.</a:t>
            </a:r>
            <a:endParaRPr/>
          </a:p>
          <a:p>
            <a:pPr marL="228600" lvl="0" indent="-139700" algn="l" rtl="0">
              <a:lnSpc>
                <a:spcPct val="90000"/>
              </a:lnSpc>
              <a:spcBef>
                <a:spcPts val="1000"/>
              </a:spcBef>
              <a:spcAft>
                <a:spcPts val="0"/>
              </a:spcAft>
              <a:buClr>
                <a:schemeClr val="dk1"/>
              </a:buClr>
              <a:buSzPts val="1400"/>
              <a:buNone/>
            </a:pPr>
            <a:endParaRPr sz="1400">
              <a:solidFill>
                <a:schemeClr val="dk2"/>
              </a:solidFill>
              <a:latin typeface="Arial"/>
              <a:ea typeface="Arial"/>
              <a:cs typeface="Arial"/>
              <a:sym typeface="Arial"/>
            </a:endParaRPr>
          </a:p>
          <a:p>
            <a:pPr marL="228600" lvl="0" indent="-228600" algn="l" rtl="0">
              <a:lnSpc>
                <a:spcPct val="90000"/>
              </a:lnSpc>
              <a:spcBef>
                <a:spcPts val="1000"/>
              </a:spcBef>
              <a:spcAft>
                <a:spcPts val="0"/>
              </a:spcAft>
              <a:buClr>
                <a:schemeClr val="dk2"/>
              </a:buClr>
              <a:buSzPts val="1400"/>
              <a:buChar char="•"/>
            </a:pPr>
            <a:r>
              <a:rPr lang="en-US" sz="1400">
                <a:solidFill>
                  <a:schemeClr val="dk2"/>
                </a:solidFill>
                <a:latin typeface="Arial"/>
                <a:ea typeface="Arial"/>
                <a:cs typeface="Arial"/>
                <a:sym typeface="Arial"/>
              </a:rPr>
              <a:t>Identify 3 strategies for mental health self-care that lead to improved emotional self-regulation.</a:t>
            </a:r>
            <a:endParaRPr/>
          </a:p>
          <a:p>
            <a:pPr marL="228600" lvl="0" indent="-139700" algn="l" rtl="0">
              <a:lnSpc>
                <a:spcPct val="90000"/>
              </a:lnSpc>
              <a:spcBef>
                <a:spcPts val="1000"/>
              </a:spcBef>
              <a:spcAft>
                <a:spcPts val="0"/>
              </a:spcAft>
              <a:buClr>
                <a:schemeClr val="dk1"/>
              </a:buClr>
              <a:buSzPts val="1400"/>
              <a:buNone/>
            </a:pPr>
            <a:endParaRPr sz="1400">
              <a:solidFill>
                <a:schemeClr val="dk2"/>
              </a:solidFill>
              <a:latin typeface="Arial"/>
              <a:ea typeface="Arial"/>
              <a:cs typeface="Arial"/>
              <a:sym typeface="Arial"/>
            </a:endParaRPr>
          </a:p>
          <a:p>
            <a:pPr marL="228600" lvl="0" indent="-228600" algn="l" rtl="0">
              <a:lnSpc>
                <a:spcPct val="90000"/>
              </a:lnSpc>
              <a:spcBef>
                <a:spcPts val="1000"/>
              </a:spcBef>
              <a:spcAft>
                <a:spcPts val="0"/>
              </a:spcAft>
              <a:buClr>
                <a:schemeClr val="dk2"/>
              </a:buClr>
              <a:buSzPts val="1400"/>
              <a:buChar char="•"/>
            </a:pPr>
            <a:r>
              <a:rPr lang="en-US" sz="1400">
                <a:solidFill>
                  <a:schemeClr val="dk2"/>
                </a:solidFill>
                <a:latin typeface="Arial"/>
                <a:ea typeface="Arial"/>
                <a:cs typeface="Arial"/>
                <a:sym typeface="Arial"/>
              </a:rPr>
              <a:t>Identify on-line resources for gathering additional information on mental health during COVID.</a:t>
            </a:r>
            <a:endParaRPr sz="1400">
              <a:solidFill>
                <a:schemeClr val="dk2"/>
              </a:solidFill>
              <a:latin typeface="Arial"/>
              <a:ea typeface="Arial"/>
              <a:cs typeface="Arial"/>
              <a:sym typeface="Arial"/>
            </a:endParaRPr>
          </a:p>
          <a:p>
            <a:pPr marL="228600" lvl="0" indent="-139700" algn="l" rtl="0">
              <a:lnSpc>
                <a:spcPct val="90000"/>
              </a:lnSpc>
              <a:spcBef>
                <a:spcPts val="2000"/>
              </a:spcBef>
              <a:spcAft>
                <a:spcPts val="0"/>
              </a:spcAft>
              <a:buClr>
                <a:schemeClr val="dk1"/>
              </a:buClr>
              <a:buSzPts val="1400"/>
              <a:buNone/>
            </a:pPr>
            <a:endParaRPr sz="14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sp>
        <p:nvSpPr>
          <p:cNvPr id="389" name="Google Shape;389;p2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23"/>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23"/>
          <p:cNvSpPr txBox="1">
            <a:spLocks noGrp="1"/>
          </p:cNvSpPr>
          <p:nvPr>
            <p:ph type="body" idx="1"/>
          </p:nvPr>
        </p:nvSpPr>
        <p:spPr>
          <a:xfrm>
            <a:off x="838200" y="1825625"/>
            <a:ext cx="5558489"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4000"/>
              <a:buNone/>
            </a:pPr>
            <a:endParaRPr sz="4000"/>
          </a:p>
          <a:p>
            <a:pPr marL="0" lvl="0" indent="0" algn="l" rtl="0">
              <a:lnSpc>
                <a:spcPct val="90000"/>
              </a:lnSpc>
              <a:spcBef>
                <a:spcPts val="1000"/>
              </a:spcBef>
              <a:spcAft>
                <a:spcPts val="0"/>
              </a:spcAft>
              <a:buClr>
                <a:schemeClr val="dk1"/>
              </a:buClr>
              <a:buSzPts val="4000"/>
              <a:buNone/>
            </a:pPr>
            <a:r>
              <a:rPr lang="en-US" sz="4000"/>
              <a:t>Help For </a:t>
            </a:r>
            <a:endParaRPr/>
          </a:p>
          <a:p>
            <a:pPr marL="0" lvl="0" indent="0" algn="l" rtl="0">
              <a:lnSpc>
                <a:spcPct val="90000"/>
              </a:lnSpc>
              <a:spcBef>
                <a:spcPts val="1000"/>
              </a:spcBef>
              <a:spcAft>
                <a:spcPts val="0"/>
              </a:spcAft>
              <a:buClr>
                <a:schemeClr val="dk1"/>
              </a:buClr>
              <a:buSzPts val="4000"/>
              <a:buNone/>
            </a:pPr>
            <a:r>
              <a:rPr lang="en-US" sz="4000"/>
              <a:t>Health Care Workers</a:t>
            </a:r>
            <a:endParaRPr/>
          </a:p>
          <a:p>
            <a:pPr marL="0" lvl="0" indent="0" algn="l" rtl="0">
              <a:lnSpc>
                <a:spcPct val="90000"/>
              </a:lnSpc>
              <a:spcBef>
                <a:spcPts val="1000"/>
              </a:spcBef>
              <a:spcAft>
                <a:spcPts val="0"/>
              </a:spcAft>
              <a:buClr>
                <a:schemeClr val="dk1"/>
              </a:buClr>
              <a:buSzPts val="4000"/>
              <a:buNone/>
            </a:pPr>
            <a:endParaRPr sz="4000"/>
          </a:p>
        </p:txBody>
      </p:sp>
      <p:sp>
        <p:nvSpPr>
          <p:cNvPr id="392" name="Google Shape;392;p23"/>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23"/>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23"/>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95" name="Google Shape;395;p23"/>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396" name="Google Shape;396;p23"/>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23"/>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23"/>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3"/>
        <p:cNvGrpSpPr/>
        <p:nvPr/>
      </p:nvGrpSpPr>
      <p:grpSpPr>
        <a:xfrm>
          <a:off x="0" y="0"/>
          <a:ext cx="0" cy="0"/>
          <a:chOff x="0" y="0"/>
          <a:chExt cx="0" cy="0"/>
        </a:xfrm>
      </p:grpSpPr>
      <p:sp>
        <p:nvSpPr>
          <p:cNvPr id="474" name="Google Shape;474;p3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31"/>
          <p:cNvSpPr/>
          <p:nvPr/>
        </p:nvSpPr>
        <p:spPr>
          <a:xfrm rot="1790889" flipH="1">
            <a:off x="715850" y="795372"/>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76" name="Google Shape;476;p31"/>
          <p:cNvSpPr txBox="1">
            <a:spLocks noGrp="1"/>
          </p:cNvSpPr>
          <p:nvPr>
            <p:ph type="body" idx="1"/>
          </p:nvPr>
        </p:nvSpPr>
        <p:spPr>
          <a:xfrm>
            <a:off x="838200" y="1461360"/>
            <a:ext cx="5536397" cy="39352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SELF-CARE STRATEGIES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You must work hard</a:t>
            </a:r>
            <a:endParaRPr/>
          </a:p>
          <a:p>
            <a:pPr marL="0" lvl="0" indent="0" algn="l" rtl="0">
              <a:lnSpc>
                <a:spcPct val="90000"/>
              </a:lnSpc>
              <a:spcBef>
                <a:spcPts val="1000"/>
              </a:spcBef>
              <a:spcAft>
                <a:spcPts val="0"/>
              </a:spcAft>
              <a:buClr>
                <a:schemeClr val="dk1"/>
              </a:buClr>
              <a:buSzPts val="2800"/>
              <a:buNone/>
            </a:pPr>
            <a:r>
              <a:rPr lang="en-US"/>
              <a:t>to take care of yourself during covid.</a:t>
            </a:r>
            <a:endParaRPr/>
          </a:p>
        </p:txBody>
      </p:sp>
      <p:sp>
        <p:nvSpPr>
          <p:cNvPr id="477" name="Google Shape;477;p31"/>
          <p:cNvSpPr/>
          <p:nvPr/>
        </p:nvSpPr>
        <p:spPr>
          <a:xfrm>
            <a:off x="6792396"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31"/>
          <p:cNvSpPr/>
          <p:nvPr/>
        </p:nvSpPr>
        <p:spPr>
          <a:xfrm>
            <a:off x="10517460" y="4737713"/>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2"/>
        <p:cNvGrpSpPr/>
        <p:nvPr/>
      </p:nvGrpSpPr>
      <p:grpSpPr>
        <a:xfrm>
          <a:off x="0" y="0"/>
          <a:ext cx="0" cy="0"/>
          <a:chOff x="0" y="0"/>
          <a:chExt cx="0" cy="0"/>
        </a:xfrm>
      </p:grpSpPr>
      <p:sp>
        <p:nvSpPr>
          <p:cNvPr id="493" name="Google Shape;493;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33"/>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33"/>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33"/>
          <p:cNvSpPr txBox="1">
            <a:spLocks noGrp="1"/>
          </p:cNvSpPr>
          <p:nvPr>
            <p:ph type="title"/>
          </p:nvPr>
        </p:nvSpPr>
        <p:spPr>
          <a:xfrm>
            <a:off x="1285240" y="1050596"/>
            <a:ext cx="8074815" cy="114968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500"/>
              <a:buFont typeface="Calibri"/>
              <a:buNone/>
            </a:pPr>
            <a:r>
              <a:rPr lang="en-US" sz="4500"/>
              <a:t>HEALTH CARE WORKER</a:t>
            </a:r>
            <a:br>
              <a:rPr lang="en-US" sz="4500"/>
            </a:br>
            <a:r>
              <a:rPr lang="en-US" sz="4500"/>
              <a:t> SELF-CARE TECHNIQUES</a:t>
            </a:r>
            <a:endParaRPr/>
          </a:p>
        </p:txBody>
      </p:sp>
      <p:sp>
        <p:nvSpPr>
          <p:cNvPr id="497" name="Google Shape;497;p33"/>
          <p:cNvSpPr txBox="1">
            <a:spLocks noGrp="1"/>
          </p:cNvSpPr>
          <p:nvPr>
            <p:ph type="body" idx="1"/>
          </p:nvPr>
        </p:nvSpPr>
        <p:spPr>
          <a:xfrm>
            <a:off x="1285240" y="2438401"/>
            <a:ext cx="9277985" cy="333146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t>Know that it is </a:t>
            </a:r>
            <a:r>
              <a:rPr lang="en-US" sz="2000" b="1">
                <a:solidFill>
                  <a:srgbClr val="FF0000"/>
                </a:solidFill>
              </a:rPr>
              <a:t>okay (necessary?) to draw boundaries and say “no.”</a:t>
            </a:r>
            <a:endParaRPr/>
          </a:p>
          <a:p>
            <a:pPr marL="228600" lvl="0" indent="-228600" algn="l" rtl="0">
              <a:lnSpc>
                <a:spcPct val="90000"/>
              </a:lnSpc>
              <a:spcBef>
                <a:spcPts val="1000"/>
              </a:spcBef>
              <a:spcAft>
                <a:spcPts val="0"/>
              </a:spcAft>
              <a:buClr>
                <a:schemeClr val="dk1"/>
              </a:buClr>
              <a:buSzPts val="2000"/>
              <a:buChar char="•"/>
            </a:pPr>
            <a:r>
              <a:rPr lang="en-US" sz="2000"/>
              <a:t>Create a </a:t>
            </a:r>
            <a:r>
              <a:rPr lang="en-US" sz="2000" b="1"/>
              <a:t>menu</a:t>
            </a:r>
            <a:r>
              <a:rPr lang="en-US" sz="2000"/>
              <a:t> of personal </a:t>
            </a:r>
            <a:r>
              <a:rPr lang="en-US" sz="2000" b="1"/>
              <a:t>self-care activities </a:t>
            </a:r>
            <a:r>
              <a:rPr lang="en-US" sz="2000"/>
              <a:t>that you enjoy -- spending time with friends and family, exercising, or reading a book.</a:t>
            </a:r>
            <a:endParaRPr/>
          </a:p>
          <a:p>
            <a:pPr marL="228600" lvl="0" indent="-228600" algn="l" rtl="0">
              <a:lnSpc>
                <a:spcPct val="90000"/>
              </a:lnSpc>
              <a:spcBef>
                <a:spcPts val="1000"/>
              </a:spcBef>
              <a:spcAft>
                <a:spcPts val="0"/>
              </a:spcAft>
              <a:buClr>
                <a:schemeClr val="dk1"/>
              </a:buClr>
              <a:buSzPts val="2000"/>
              <a:buChar char="•"/>
            </a:pPr>
            <a:r>
              <a:rPr lang="en-US" sz="2000"/>
              <a:t>Maintain a </a:t>
            </a:r>
            <a:r>
              <a:rPr lang="en-US" sz="2000" b="1"/>
              <a:t>healthy diet</a:t>
            </a:r>
            <a:r>
              <a:rPr lang="en-US" sz="2000"/>
              <a:t> and get </a:t>
            </a:r>
            <a:r>
              <a:rPr lang="en-US" sz="2000" b="1"/>
              <a:t>adequate sleep and exercise</a:t>
            </a:r>
            <a:r>
              <a:rPr lang="en-US" sz="2000"/>
              <a:t>.</a:t>
            </a:r>
            <a:endParaRPr/>
          </a:p>
          <a:p>
            <a:pPr marL="228600" lvl="0" indent="-228600" algn="l" rtl="0">
              <a:lnSpc>
                <a:spcPct val="90000"/>
              </a:lnSpc>
              <a:spcBef>
                <a:spcPts val="1000"/>
              </a:spcBef>
              <a:spcAft>
                <a:spcPts val="0"/>
              </a:spcAft>
              <a:buClr>
                <a:schemeClr val="dk1"/>
              </a:buClr>
              <a:buSzPts val="2000"/>
              <a:buChar char="•"/>
            </a:pPr>
            <a:r>
              <a:rPr lang="en-US" sz="2000"/>
              <a:t>Practice </a:t>
            </a:r>
            <a:r>
              <a:rPr lang="en-US" sz="2000" b="1"/>
              <a:t>breathing and relaxation</a:t>
            </a:r>
            <a:r>
              <a:rPr lang="en-US" sz="2000"/>
              <a:t> techniques.</a:t>
            </a:r>
            <a:endParaRPr/>
          </a:p>
          <a:p>
            <a:pPr marL="228600" lvl="0" indent="-228600" algn="l" rtl="0">
              <a:lnSpc>
                <a:spcPct val="90000"/>
              </a:lnSpc>
              <a:spcBef>
                <a:spcPts val="1000"/>
              </a:spcBef>
              <a:spcAft>
                <a:spcPts val="0"/>
              </a:spcAft>
              <a:buClr>
                <a:schemeClr val="dk1"/>
              </a:buClr>
              <a:buSzPts val="2000"/>
              <a:buChar char="•"/>
            </a:pPr>
            <a:r>
              <a:rPr lang="en-US" sz="2000"/>
              <a:t>Write in a </a:t>
            </a:r>
            <a:r>
              <a:rPr lang="en-US" sz="2000" b="1"/>
              <a:t>journal</a:t>
            </a:r>
            <a:r>
              <a:rPr lang="en-US" sz="2000"/>
              <a:t>.</a:t>
            </a:r>
            <a:endParaRPr/>
          </a:p>
          <a:p>
            <a:pPr marL="228600" lvl="0" indent="-228600" algn="l" rtl="0">
              <a:lnSpc>
                <a:spcPct val="90000"/>
              </a:lnSpc>
              <a:spcBef>
                <a:spcPts val="1000"/>
              </a:spcBef>
              <a:spcAft>
                <a:spcPts val="0"/>
              </a:spcAft>
              <a:buClr>
                <a:schemeClr val="dk1"/>
              </a:buClr>
              <a:buSzPts val="2000"/>
              <a:buChar char="•"/>
            </a:pPr>
            <a:r>
              <a:rPr lang="en-US" sz="2000"/>
              <a:t>Avoid or </a:t>
            </a:r>
            <a:r>
              <a:rPr lang="en-US" sz="2000" b="1"/>
              <a:t>limit caffeine </a:t>
            </a:r>
            <a:r>
              <a:rPr lang="en-US" sz="2000"/>
              <a:t>and use of </a:t>
            </a:r>
            <a:r>
              <a:rPr lang="en-US" sz="2000" b="1"/>
              <a:t>alcohol</a:t>
            </a:r>
            <a:r>
              <a:rPr lang="en-US" sz="2000"/>
              <a:t>.</a:t>
            </a:r>
            <a:endParaRPr/>
          </a:p>
          <a:p>
            <a:pPr marL="228600" lvl="0" indent="-228600" algn="l" rtl="0">
              <a:lnSpc>
                <a:spcPct val="90000"/>
              </a:lnSpc>
              <a:spcBef>
                <a:spcPts val="1000"/>
              </a:spcBef>
              <a:spcAft>
                <a:spcPts val="0"/>
              </a:spcAft>
              <a:buClr>
                <a:schemeClr val="dk1"/>
              </a:buClr>
              <a:buSzPts val="2000"/>
              <a:buChar char="•"/>
            </a:pPr>
            <a:r>
              <a:rPr lang="en-US" sz="2000"/>
              <a:t>Take a </a:t>
            </a:r>
            <a:r>
              <a:rPr lang="en-US" sz="2000" b="1"/>
              <a:t>break</a:t>
            </a:r>
            <a:r>
              <a:rPr lang="en-US" sz="2000"/>
              <a:t> </a:t>
            </a:r>
            <a:r>
              <a:rPr lang="en-US" sz="2000" b="1"/>
              <a:t>from media coverage </a:t>
            </a:r>
            <a:r>
              <a:rPr lang="en-US" sz="2000"/>
              <a: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1"/>
        <p:cNvGrpSpPr/>
        <p:nvPr/>
      </p:nvGrpSpPr>
      <p:grpSpPr>
        <a:xfrm>
          <a:off x="0" y="0"/>
          <a:ext cx="0" cy="0"/>
          <a:chOff x="0" y="0"/>
          <a:chExt cx="0" cy="0"/>
        </a:xfrm>
      </p:grpSpPr>
      <p:sp>
        <p:nvSpPr>
          <p:cNvPr id="502" name="Google Shape;502;p3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34"/>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34"/>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5" name="Google Shape;505;p34"/>
          <p:cNvSpPr txBox="1">
            <a:spLocks noGrp="1"/>
          </p:cNvSpPr>
          <p:nvPr>
            <p:ph type="title"/>
          </p:nvPr>
        </p:nvSpPr>
        <p:spPr>
          <a:xfrm>
            <a:off x="1285240" y="1050596"/>
            <a:ext cx="8074815" cy="114968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500"/>
              <a:buFont typeface="Calibri"/>
              <a:buNone/>
            </a:pPr>
            <a:r>
              <a:rPr lang="en-US" sz="4500"/>
              <a:t>HEALTH CARE WORKER</a:t>
            </a:r>
            <a:br>
              <a:rPr lang="en-US" sz="4500"/>
            </a:br>
            <a:r>
              <a:rPr lang="en-US" sz="4500"/>
              <a:t> SELF-CARE TECHNIQUES</a:t>
            </a:r>
            <a:endParaRPr/>
          </a:p>
        </p:txBody>
      </p:sp>
      <p:sp>
        <p:nvSpPr>
          <p:cNvPr id="506" name="Google Shape;506;p34"/>
          <p:cNvSpPr txBox="1">
            <a:spLocks noGrp="1"/>
          </p:cNvSpPr>
          <p:nvPr>
            <p:ph type="body" idx="1"/>
          </p:nvPr>
        </p:nvSpPr>
        <p:spPr>
          <a:xfrm>
            <a:off x="1285240" y="2438401"/>
            <a:ext cx="9277985" cy="333146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t>Learn the symptoms of overload/ trauma -- physical (fatigue, illness) and mental (fear, withdrawal, guilt).</a:t>
            </a:r>
            <a:endParaRPr/>
          </a:p>
          <a:p>
            <a:pPr marL="228600" lvl="0" indent="-228600" algn="l" rtl="0">
              <a:lnSpc>
                <a:spcPct val="90000"/>
              </a:lnSpc>
              <a:spcBef>
                <a:spcPts val="1000"/>
              </a:spcBef>
              <a:spcAft>
                <a:spcPts val="0"/>
              </a:spcAft>
              <a:buClr>
                <a:schemeClr val="dk1"/>
              </a:buClr>
              <a:buSzPts val="2000"/>
              <a:buChar char="•"/>
            </a:pPr>
            <a:r>
              <a:rPr lang="en-US" sz="2000"/>
              <a:t>Ask for help if you feel overwhelmed or concerned that COVID-19 is affecting your ability to care for your family and patients as well as you did before the outbreak. </a:t>
            </a:r>
            <a:endParaRPr/>
          </a:p>
          <a:p>
            <a:pPr marL="228600" lvl="0" indent="-228600" algn="l" rtl="0">
              <a:lnSpc>
                <a:spcPct val="90000"/>
              </a:lnSpc>
              <a:spcBef>
                <a:spcPts val="1000"/>
              </a:spcBef>
              <a:spcAft>
                <a:spcPts val="0"/>
              </a:spcAft>
              <a:buClr>
                <a:schemeClr val="dk1"/>
              </a:buClr>
              <a:buSzPts val="2000"/>
              <a:buChar char="•"/>
            </a:pPr>
            <a:r>
              <a:rPr lang="en-US" sz="2000"/>
              <a:t>Talk to family, friends, supervisors, and teammates about your feelings and experiences.</a:t>
            </a:r>
            <a:endParaRPr/>
          </a:p>
          <a:p>
            <a:pPr marL="228600" lvl="0" indent="-228600" algn="l" rtl="0">
              <a:lnSpc>
                <a:spcPct val="90000"/>
              </a:lnSpc>
              <a:spcBef>
                <a:spcPts val="1000"/>
              </a:spcBef>
              <a:spcAft>
                <a:spcPts val="0"/>
              </a:spcAft>
              <a:buClr>
                <a:schemeClr val="dk1"/>
              </a:buClr>
              <a:buSzPts val="2000"/>
              <a:buChar char="•"/>
            </a:pPr>
            <a:r>
              <a:rPr lang="en-US" sz="2000"/>
              <a:t>Work-related strategies</a:t>
            </a:r>
            <a:endParaRPr/>
          </a:p>
          <a:p>
            <a:pPr marL="228600" lvl="0" indent="-228600" algn="l" rtl="0">
              <a:lnSpc>
                <a:spcPct val="90000"/>
              </a:lnSpc>
              <a:spcBef>
                <a:spcPts val="1000"/>
              </a:spcBef>
              <a:spcAft>
                <a:spcPts val="0"/>
              </a:spcAft>
              <a:buClr>
                <a:schemeClr val="dk1"/>
              </a:buClr>
              <a:buSzPts val="2000"/>
              <a:buChar char="•"/>
            </a:pPr>
            <a:r>
              <a:rPr lang="en-US" sz="2000"/>
              <a:t>Limit working hours to no longer than 12-hour shifts.</a:t>
            </a:r>
            <a:endParaRPr/>
          </a:p>
          <a:p>
            <a:pPr marL="228600" lvl="0" indent="-228600" algn="l" rtl="0">
              <a:lnSpc>
                <a:spcPct val="90000"/>
              </a:lnSpc>
              <a:spcBef>
                <a:spcPts val="1000"/>
              </a:spcBef>
              <a:spcAft>
                <a:spcPts val="0"/>
              </a:spcAft>
              <a:buClr>
                <a:schemeClr val="dk1"/>
              </a:buClr>
              <a:buSzPts val="2000"/>
              <a:buChar char="•"/>
            </a:pPr>
            <a:r>
              <a:rPr lang="en-US" sz="2000"/>
              <a:t>Work in teams and limit amount of time working alone.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2"/>
        <p:cNvGrpSpPr/>
        <p:nvPr/>
      </p:nvGrpSpPr>
      <p:grpSpPr>
        <a:xfrm>
          <a:off x="0" y="0"/>
          <a:ext cx="0" cy="0"/>
          <a:chOff x="0" y="0"/>
          <a:chExt cx="0" cy="0"/>
        </a:xfrm>
      </p:grpSpPr>
      <p:sp>
        <p:nvSpPr>
          <p:cNvPr id="403" name="Google Shape;403;p2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24"/>
          <p:cNvSpPr/>
          <p:nvPr/>
        </p:nvSpPr>
        <p:spPr>
          <a:xfrm rot="1790889" flipH="1">
            <a:off x="715850" y="795372"/>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5" name="Google Shape;405;p24"/>
          <p:cNvSpPr txBox="1">
            <a:spLocks noGrp="1"/>
          </p:cNvSpPr>
          <p:nvPr>
            <p:ph type="body" idx="1"/>
          </p:nvPr>
        </p:nvSpPr>
        <p:spPr>
          <a:xfrm>
            <a:off x="838200" y="1461360"/>
            <a:ext cx="5536397" cy="39352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ORGANIZATIONAL AND LEADERSHIP STRATEGIES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Your employer must work hard</a:t>
            </a:r>
            <a:endParaRPr/>
          </a:p>
          <a:p>
            <a:pPr marL="0" lvl="0" indent="0" algn="l" rtl="0">
              <a:lnSpc>
                <a:spcPct val="90000"/>
              </a:lnSpc>
              <a:spcBef>
                <a:spcPts val="1000"/>
              </a:spcBef>
              <a:spcAft>
                <a:spcPts val="0"/>
              </a:spcAft>
              <a:buClr>
                <a:schemeClr val="dk1"/>
              </a:buClr>
              <a:buSzPts val="2800"/>
              <a:buNone/>
            </a:pPr>
            <a:r>
              <a:rPr lang="en-US"/>
              <a:t>to take care of you during COVID.</a:t>
            </a:r>
            <a:endParaRPr/>
          </a:p>
        </p:txBody>
      </p:sp>
      <p:sp>
        <p:nvSpPr>
          <p:cNvPr id="406" name="Google Shape;406;p24"/>
          <p:cNvSpPr/>
          <p:nvPr/>
        </p:nvSpPr>
        <p:spPr>
          <a:xfrm>
            <a:off x="6792396"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24"/>
          <p:cNvSpPr/>
          <p:nvPr/>
        </p:nvSpPr>
        <p:spPr>
          <a:xfrm>
            <a:off x="10517460" y="4737713"/>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2"/>
        <p:cNvGrpSpPr/>
        <p:nvPr/>
      </p:nvGrpSpPr>
      <p:grpSpPr>
        <a:xfrm>
          <a:off x="0" y="0"/>
          <a:ext cx="0" cy="0"/>
          <a:chOff x="0" y="0"/>
          <a:chExt cx="0" cy="0"/>
        </a:xfrm>
      </p:grpSpPr>
      <p:sp>
        <p:nvSpPr>
          <p:cNvPr id="413" name="Google Shape;413;p2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25"/>
          <p:cNvSpPr/>
          <p:nvPr/>
        </p:nvSpPr>
        <p:spPr>
          <a:xfrm>
            <a:off x="489189"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25"/>
          <p:cNvSpPr txBox="1">
            <a:spLocks noGrp="1"/>
          </p:cNvSpPr>
          <p:nvPr>
            <p:ph type="title"/>
          </p:nvPr>
        </p:nvSpPr>
        <p:spPr>
          <a:xfrm>
            <a:off x="1171074" y="1396686"/>
            <a:ext cx="3240506" cy="40646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100"/>
              <a:buFont typeface="Calibri"/>
              <a:buNone/>
            </a:pPr>
            <a:r>
              <a:rPr lang="en-US" sz="3100" b="1">
                <a:solidFill>
                  <a:srgbClr val="FFFFFF"/>
                </a:solidFill>
                <a:latin typeface="Calibri"/>
                <a:ea typeface="Calibri"/>
                <a:cs typeface="Calibri"/>
                <a:sym typeface="Calibri"/>
              </a:rPr>
              <a:t>ORGANIZATIONAL STRATEGIES</a:t>
            </a:r>
            <a:endParaRPr sz="3100">
              <a:solidFill>
                <a:srgbClr val="FFFFFF"/>
              </a:solidFill>
              <a:latin typeface="Calibri"/>
              <a:ea typeface="Calibri"/>
              <a:cs typeface="Calibri"/>
              <a:sym typeface="Calibri"/>
            </a:endParaRPr>
          </a:p>
        </p:txBody>
      </p:sp>
      <p:sp>
        <p:nvSpPr>
          <p:cNvPr id="416" name="Google Shape;416;p25"/>
          <p:cNvSpPr/>
          <p:nvPr/>
        </p:nvSpPr>
        <p:spPr>
          <a:xfrm rot="-1790889">
            <a:off x="8683720" y="941148"/>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7" name="Google Shape;417;p25"/>
          <p:cNvSpPr/>
          <p:nvPr/>
        </p:nvSpPr>
        <p:spPr>
          <a:xfrm>
            <a:off x="910048" y="4780992"/>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8" name="Google Shape;418;p25"/>
          <p:cNvSpPr txBox="1">
            <a:spLocks noGrp="1"/>
          </p:cNvSpPr>
          <p:nvPr>
            <p:ph type="body" idx="1"/>
          </p:nvPr>
        </p:nvSpPr>
        <p:spPr>
          <a:xfrm>
            <a:off x="5404528" y="1504950"/>
            <a:ext cx="6450372" cy="495726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65"/>
              <a:buNone/>
            </a:pPr>
            <a:r>
              <a:rPr lang="en-US" sz="1665" b="1">
                <a:latin typeface="Arial"/>
                <a:ea typeface="Arial"/>
                <a:cs typeface="Arial"/>
                <a:sym typeface="Arial"/>
              </a:rPr>
              <a:t>Prepare your workforce </a:t>
            </a:r>
            <a:r>
              <a:rPr lang="en-US" sz="1665">
                <a:latin typeface="Arial"/>
                <a:ea typeface="Arial"/>
                <a:cs typeface="Arial"/>
                <a:sym typeface="Arial"/>
              </a:rPr>
              <a:t>for what is to come </a:t>
            </a:r>
            <a:endParaRPr/>
          </a:p>
          <a:p>
            <a:pPr marL="0" lvl="0" indent="0" algn="l" rtl="0">
              <a:lnSpc>
                <a:spcPct val="90000"/>
              </a:lnSpc>
              <a:spcBef>
                <a:spcPts val="1000"/>
              </a:spcBef>
              <a:spcAft>
                <a:spcPts val="0"/>
              </a:spcAft>
              <a:buClr>
                <a:schemeClr val="dk1"/>
              </a:buClr>
              <a:buSzPts val="1665"/>
              <a:buNone/>
            </a:pPr>
            <a:r>
              <a:rPr lang="en-US" sz="1665" b="1">
                <a:latin typeface="Arial"/>
                <a:ea typeface="Arial"/>
                <a:cs typeface="Arial"/>
                <a:sym typeface="Arial"/>
              </a:rPr>
              <a:t>before the surge </a:t>
            </a:r>
            <a:r>
              <a:rPr lang="en-US" sz="1665">
                <a:latin typeface="Arial"/>
                <a:ea typeface="Arial"/>
                <a:cs typeface="Arial"/>
                <a:sym typeface="Arial"/>
              </a:rPr>
              <a:t>takes place:</a:t>
            </a:r>
            <a:endParaRPr/>
          </a:p>
          <a:p>
            <a:pPr marL="0" lvl="0" indent="0" algn="l" rtl="0">
              <a:lnSpc>
                <a:spcPct val="90000"/>
              </a:lnSpc>
              <a:spcBef>
                <a:spcPts val="1000"/>
              </a:spcBef>
              <a:spcAft>
                <a:spcPts val="0"/>
              </a:spcAft>
              <a:buClr>
                <a:schemeClr val="dk1"/>
              </a:buClr>
              <a:buSzPts val="1480"/>
              <a:buNone/>
            </a:pPr>
            <a:endParaRPr sz="1480">
              <a:latin typeface="Arial"/>
              <a:ea typeface="Arial"/>
              <a:cs typeface="Arial"/>
              <a:sym typeface="Arial"/>
            </a:endParaRPr>
          </a:p>
          <a:p>
            <a:pPr marL="228600" lvl="0" indent="-228600" algn="l" rtl="0">
              <a:lnSpc>
                <a:spcPct val="90000"/>
              </a:lnSpc>
              <a:spcBef>
                <a:spcPts val="1000"/>
              </a:spcBef>
              <a:spcAft>
                <a:spcPts val="0"/>
              </a:spcAft>
              <a:buClr>
                <a:schemeClr val="dk1"/>
              </a:buClr>
              <a:buSzPts val="1665"/>
              <a:buChar char="•"/>
            </a:pPr>
            <a:r>
              <a:rPr lang="en-US" sz="1665">
                <a:latin typeface="Arial"/>
                <a:ea typeface="Arial"/>
                <a:cs typeface="Arial"/>
                <a:sym typeface="Arial"/>
              </a:rPr>
              <a:t>Organize </a:t>
            </a:r>
            <a:r>
              <a:rPr lang="en-US" sz="1665" b="1">
                <a:latin typeface="Arial"/>
                <a:ea typeface="Arial"/>
                <a:cs typeface="Arial"/>
                <a:sym typeface="Arial"/>
              </a:rPr>
              <a:t>peer support</a:t>
            </a:r>
            <a:r>
              <a:rPr lang="en-US" sz="1665">
                <a:latin typeface="Arial"/>
                <a:ea typeface="Arial"/>
                <a:cs typeface="Arial"/>
                <a:sym typeface="Arial"/>
              </a:rPr>
              <a:t> with childcare, dependent care, pet care, and food and medication delivery. </a:t>
            </a:r>
            <a:endParaRPr/>
          </a:p>
          <a:p>
            <a:pPr marL="228600" lvl="0" indent="-228600" algn="l" rtl="0">
              <a:lnSpc>
                <a:spcPct val="90000"/>
              </a:lnSpc>
              <a:spcBef>
                <a:spcPts val="1000"/>
              </a:spcBef>
              <a:spcAft>
                <a:spcPts val="0"/>
              </a:spcAft>
              <a:buClr>
                <a:schemeClr val="dk1"/>
              </a:buClr>
              <a:buSzPts val="1665"/>
              <a:buChar char="•"/>
            </a:pPr>
            <a:r>
              <a:rPr lang="en-US" sz="1665">
                <a:latin typeface="Arial"/>
                <a:ea typeface="Arial"/>
                <a:cs typeface="Arial"/>
                <a:sym typeface="Arial"/>
              </a:rPr>
              <a:t>Establish </a:t>
            </a:r>
            <a:r>
              <a:rPr lang="en-US" sz="1665" b="1">
                <a:latin typeface="Arial"/>
                <a:ea typeface="Arial"/>
                <a:cs typeface="Arial"/>
                <a:sym typeface="Arial"/>
              </a:rPr>
              <a:t>workforce housing</a:t>
            </a:r>
            <a:r>
              <a:rPr lang="en-US" sz="1665">
                <a:latin typeface="Arial"/>
                <a:ea typeface="Arial"/>
                <a:cs typeface="Arial"/>
                <a:sym typeface="Arial"/>
              </a:rPr>
              <a:t> on or near the work site</a:t>
            </a:r>
            <a:endParaRPr/>
          </a:p>
          <a:p>
            <a:pPr marL="228600" lvl="0" indent="-228600" algn="l" rtl="0">
              <a:lnSpc>
                <a:spcPct val="90000"/>
              </a:lnSpc>
              <a:spcBef>
                <a:spcPts val="1000"/>
              </a:spcBef>
              <a:spcAft>
                <a:spcPts val="0"/>
              </a:spcAft>
              <a:buClr>
                <a:schemeClr val="dk1"/>
              </a:buClr>
              <a:buSzPts val="1665"/>
              <a:buChar char="•"/>
            </a:pPr>
            <a:r>
              <a:rPr lang="en-US" sz="1665">
                <a:latin typeface="Arial"/>
                <a:ea typeface="Arial"/>
                <a:cs typeface="Arial"/>
                <a:sym typeface="Arial"/>
              </a:rPr>
              <a:t>Set up </a:t>
            </a:r>
            <a:r>
              <a:rPr lang="en-US" sz="1665" b="1">
                <a:latin typeface="Arial"/>
                <a:ea typeface="Arial"/>
                <a:cs typeface="Arial"/>
                <a:sym typeface="Arial"/>
              </a:rPr>
              <a:t>shuttle service</a:t>
            </a:r>
            <a:r>
              <a:rPr lang="en-US" sz="1665">
                <a:latin typeface="Arial"/>
                <a:ea typeface="Arial"/>
                <a:cs typeface="Arial"/>
                <a:sym typeface="Arial"/>
              </a:rPr>
              <a:t> for employees working unusual shifts</a:t>
            </a:r>
            <a:endParaRPr sz="1665">
              <a:latin typeface="Arial"/>
              <a:ea typeface="Arial"/>
              <a:cs typeface="Arial"/>
              <a:sym typeface="Arial"/>
            </a:endParaRPr>
          </a:p>
          <a:p>
            <a:pPr marL="228600" lvl="0" indent="-228600" algn="l" rtl="0">
              <a:lnSpc>
                <a:spcPct val="90000"/>
              </a:lnSpc>
              <a:spcBef>
                <a:spcPts val="1000"/>
              </a:spcBef>
              <a:spcAft>
                <a:spcPts val="0"/>
              </a:spcAft>
              <a:buClr>
                <a:schemeClr val="dk1"/>
              </a:buClr>
              <a:buSzPts val="1665"/>
              <a:buChar char="•"/>
            </a:pPr>
            <a:r>
              <a:rPr lang="en-US" sz="1665">
                <a:latin typeface="Arial"/>
                <a:ea typeface="Arial"/>
                <a:cs typeface="Arial"/>
                <a:sym typeface="Arial"/>
              </a:rPr>
              <a:t>Encourage staff to develop a </a:t>
            </a:r>
            <a:r>
              <a:rPr lang="en-US" sz="1665" b="1">
                <a:latin typeface="Arial"/>
                <a:ea typeface="Arial"/>
                <a:cs typeface="Arial"/>
                <a:sym typeface="Arial"/>
              </a:rPr>
              <a:t>personal stress management plan</a:t>
            </a:r>
            <a:endParaRPr/>
          </a:p>
          <a:p>
            <a:pPr marL="228600" lvl="0" indent="-228600" algn="l" rtl="0">
              <a:lnSpc>
                <a:spcPct val="90000"/>
              </a:lnSpc>
              <a:spcBef>
                <a:spcPts val="1000"/>
              </a:spcBef>
              <a:spcAft>
                <a:spcPts val="0"/>
              </a:spcAft>
              <a:buClr>
                <a:schemeClr val="dk1"/>
              </a:buClr>
              <a:buSzPts val="1665"/>
              <a:buChar char="•"/>
            </a:pPr>
            <a:r>
              <a:rPr lang="en-US" sz="1665">
                <a:latin typeface="Arial"/>
                <a:ea typeface="Arial"/>
                <a:cs typeface="Arial"/>
                <a:sym typeface="Arial"/>
              </a:rPr>
              <a:t>Identify </a:t>
            </a:r>
            <a:r>
              <a:rPr lang="en-US" sz="1665" b="1">
                <a:latin typeface="Arial"/>
                <a:ea typeface="Arial"/>
                <a:cs typeface="Arial"/>
                <a:sym typeface="Arial"/>
              </a:rPr>
              <a:t>behavioral health resources </a:t>
            </a:r>
            <a:r>
              <a:rPr lang="en-US" sz="1665">
                <a:latin typeface="Arial"/>
                <a:ea typeface="Arial"/>
                <a:cs typeface="Arial"/>
                <a:sym typeface="Arial"/>
              </a:rPr>
              <a:t>--</a:t>
            </a:r>
            <a:r>
              <a:rPr lang="en-US" sz="1665" b="1">
                <a:latin typeface="Arial"/>
                <a:ea typeface="Arial"/>
                <a:cs typeface="Arial"/>
                <a:sym typeface="Arial"/>
              </a:rPr>
              <a:t> </a:t>
            </a:r>
            <a:r>
              <a:rPr lang="en-US" sz="1665">
                <a:latin typeface="Arial"/>
                <a:ea typeface="Arial"/>
                <a:cs typeface="Arial"/>
                <a:sym typeface="Arial"/>
              </a:rPr>
              <a:t>Use the </a:t>
            </a:r>
            <a:r>
              <a:rPr lang="en-US" sz="1665" b="1" u="sng">
                <a:latin typeface="Arial"/>
                <a:ea typeface="Arial"/>
                <a:cs typeface="Arial"/>
                <a:sym typeface="Arial"/>
              </a:rPr>
              <a:t>SAMHSA Treatment Locator </a:t>
            </a:r>
            <a:r>
              <a:rPr lang="en-US" sz="1665">
                <a:latin typeface="Arial"/>
                <a:ea typeface="Arial"/>
                <a:cs typeface="Arial"/>
                <a:sym typeface="Arial"/>
              </a:rPr>
              <a:t>to locate behavioral health providers in your area.</a:t>
            </a:r>
            <a:endParaRPr/>
          </a:p>
          <a:p>
            <a:pPr marL="0" lvl="0" indent="0" algn="l" rtl="0">
              <a:lnSpc>
                <a:spcPct val="90000"/>
              </a:lnSpc>
              <a:spcBef>
                <a:spcPts val="1000"/>
              </a:spcBef>
              <a:spcAft>
                <a:spcPts val="0"/>
              </a:spcAft>
              <a:buClr>
                <a:schemeClr val="dk1"/>
              </a:buClr>
              <a:buSzPts val="1017"/>
              <a:buNone/>
            </a:pPr>
            <a:endParaRPr sz="1017">
              <a:latin typeface="Arial"/>
              <a:ea typeface="Arial"/>
              <a:cs typeface="Arial"/>
              <a:sym typeface="Arial"/>
            </a:endParaRPr>
          </a:p>
          <a:p>
            <a:pPr marL="0" lvl="0" indent="0" algn="l" rtl="0">
              <a:lnSpc>
                <a:spcPct val="90000"/>
              </a:lnSpc>
              <a:spcBef>
                <a:spcPts val="1000"/>
              </a:spcBef>
              <a:spcAft>
                <a:spcPts val="0"/>
              </a:spcAft>
              <a:buClr>
                <a:schemeClr val="dk1"/>
              </a:buClr>
              <a:buSzPts val="1017"/>
              <a:buNone/>
            </a:pPr>
            <a:endParaRPr sz="1017">
              <a:latin typeface="Arial"/>
              <a:ea typeface="Arial"/>
              <a:cs typeface="Arial"/>
              <a:sym typeface="Arial"/>
            </a:endParaRPr>
          </a:p>
          <a:p>
            <a:pPr marL="0" lvl="0" indent="0" algn="l" rtl="0">
              <a:lnSpc>
                <a:spcPct val="90000"/>
              </a:lnSpc>
              <a:spcBef>
                <a:spcPts val="1000"/>
              </a:spcBef>
              <a:spcAft>
                <a:spcPts val="0"/>
              </a:spcAft>
              <a:buClr>
                <a:schemeClr val="dk1"/>
              </a:buClr>
              <a:buSzPts val="1017"/>
              <a:buNone/>
            </a:pPr>
            <a:endParaRPr sz="1017">
              <a:latin typeface="Arial"/>
              <a:ea typeface="Arial"/>
              <a:cs typeface="Arial"/>
              <a:sym typeface="Arial"/>
            </a:endParaRPr>
          </a:p>
          <a:p>
            <a:pPr marL="0" lvl="0" indent="0" algn="l" rtl="0">
              <a:lnSpc>
                <a:spcPct val="90000"/>
              </a:lnSpc>
              <a:spcBef>
                <a:spcPts val="1000"/>
              </a:spcBef>
              <a:spcAft>
                <a:spcPts val="0"/>
              </a:spcAft>
              <a:buClr>
                <a:schemeClr val="dk1"/>
              </a:buClr>
              <a:buSzPts val="1017"/>
              <a:buNone/>
            </a:pPr>
            <a:r>
              <a:rPr lang="en-US" sz="1017" b="1" u="sng">
                <a:solidFill>
                  <a:schemeClr val="hlink"/>
                </a:solidFill>
                <a:latin typeface="Arial"/>
                <a:ea typeface="Arial"/>
                <a:cs typeface="Arial"/>
                <a:sym typeface="Arial"/>
                <a:hlinkClick r:id="rId3"/>
              </a:rPr>
              <a:t>https://files.asprtracie.hhs.gov/documents/strategy-to-mitigate-healthcare-workforce-absenteeism-final.pdf</a:t>
            </a:r>
            <a:endParaRPr sz="1017"/>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3"/>
        <p:cNvGrpSpPr/>
        <p:nvPr/>
      </p:nvGrpSpPr>
      <p:grpSpPr>
        <a:xfrm>
          <a:off x="0" y="0"/>
          <a:ext cx="0" cy="0"/>
          <a:chOff x="0" y="0"/>
          <a:chExt cx="0" cy="0"/>
        </a:xfrm>
      </p:grpSpPr>
      <p:sp>
        <p:nvSpPr>
          <p:cNvPr id="424" name="Google Shape;424;p2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26"/>
          <p:cNvSpPr/>
          <p:nvPr/>
        </p:nvSpPr>
        <p:spPr>
          <a:xfrm>
            <a:off x="489189"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26"/>
          <p:cNvSpPr txBox="1">
            <a:spLocks noGrp="1"/>
          </p:cNvSpPr>
          <p:nvPr>
            <p:ph type="title"/>
          </p:nvPr>
        </p:nvSpPr>
        <p:spPr>
          <a:xfrm>
            <a:off x="1171074" y="1396686"/>
            <a:ext cx="3240506" cy="40646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100"/>
              <a:buFont typeface="Calibri"/>
              <a:buNone/>
            </a:pPr>
            <a:r>
              <a:rPr lang="en-US" sz="3100" b="1">
                <a:solidFill>
                  <a:srgbClr val="FFFFFF"/>
                </a:solidFill>
                <a:latin typeface="Calibri"/>
                <a:ea typeface="Calibri"/>
                <a:cs typeface="Calibri"/>
                <a:sym typeface="Calibri"/>
              </a:rPr>
              <a:t>ORGANIZATIONAL STRATEGIES</a:t>
            </a:r>
            <a:endParaRPr sz="3100">
              <a:solidFill>
                <a:srgbClr val="FFFFFF"/>
              </a:solidFill>
              <a:latin typeface="Calibri"/>
              <a:ea typeface="Calibri"/>
              <a:cs typeface="Calibri"/>
              <a:sym typeface="Calibri"/>
            </a:endParaRPr>
          </a:p>
        </p:txBody>
      </p:sp>
      <p:sp>
        <p:nvSpPr>
          <p:cNvPr id="427" name="Google Shape;427;p26"/>
          <p:cNvSpPr/>
          <p:nvPr/>
        </p:nvSpPr>
        <p:spPr>
          <a:xfrm rot="-1790889">
            <a:off x="8683720" y="941148"/>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8" name="Google Shape;428;p26"/>
          <p:cNvSpPr/>
          <p:nvPr/>
        </p:nvSpPr>
        <p:spPr>
          <a:xfrm>
            <a:off x="910048" y="4780992"/>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9" name="Google Shape;429;p26"/>
          <p:cNvSpPr txBox="1">
            <a:spLocks noGrp="1"/>
          </p:cNvSpPr>
          <p:nvPr>
            <p:ph type="body" idx="1"/>
          </p:nvPr>
        </p:nvSpPr>
        <p:spPr>
          <a:xfrm>
            <a:off x="5229225" y="1501461"/>
            <a:ext cx="6625675" cy="5175564"/>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785"/>
              <a:buNone/>
            </a:pPr>
            <a:r>
              <a:rPr lang="en-US" sz="1785" b="1">
                <a:latin typeface="Arial"/>
                <a:ea typeface="Arial"/>
                <a:cs typeface="Arial"/>
                <a:sym typeface="Arial"/>
              </a:rPr>
              <a:t>Support your workforce effectively during the surge:</a:t>
            </a:r>
            <a:endParaRPr/>
          </a:p>
          <a:p>
            <a:pPr marL="0" lvl="0" indent="0" algn="l" rtl="0">
              <a:lnSpc>
                <a:spcPct val="70000"/>
              </a:lnSpc>
              <a:spcBef>
                <a:spcPts val="1000"/>
              </a:spcBef>
              <a:spcAft>
                <a:spcPts val="0"/>
              </a:spcAft>
              <a:buClr>
                <a:schemeClr val="dk1"/>
              </a:buClr>
              <a:buSzPts val="850"/>
              <a:buNone/>
            </a:pPr>
            <a:endParaRPr sz="850" b="1">
              <a:latin typeface="Arial"/>
              <a:ea typeface="Arial"/>
              <a:cs typeface="Arial"/>
              <a:sym typeface="Arial"/>
            </a:endParaRPr>
          </a:p>
          <a:p>
            <a:pPr marL="228600" lvl="0" indent="-228600" algn="l" rtl="0">
              <a:lnSpc>
                <a:spcPct val="70000"/>
              </a:lnSpc>
              <a:spcBef>
                <a:spcPts val="1000"/>
              </a:spcBef>
              <a:spcAft>
                <a:spcPts val="0"/>
              </a:spcAft>
              <a:buClr>
                <a:schemeClr val="dk1"/>
              </a:buClr>
              <a:buSzPts val="1785"/>
              <a:buChar char="•"/>
            </a:pPr>
            <a:r>
              <a:rPr lang="en-US" sz="1785" b="1">
                <a:latin typeface="Arial"/>
                <a:ea typeface="Arial"/>
                <a:cs typeface="Arial"/>
                <a:sym typeface="Arial"/>
              </a:rPr>
              <a:t>Leadership</a:t>
            </a:r>
            <a:r>
              <a:rPr lang="en-US" sz="1785">
                <a:latin typeface="Arial"/>
                <a:ea typeface="Arial"/>
                <a:cs typeface="Arial"/>
                <a:sym typeface="Arial"/>
              </a:rPr>
              <a:t> -- </a:t>
            </a:r>
            <a:r>
              <a:rPr lang="en-US" sz="1785" b="1">
                <a:latin typeface="Arial"/>
                <a:ea typeface="Arial"/>
                <a:cs typeface="Arial"/>
                <a:sym typeface="Arial"/>
              </a:rPr>
              <a:t>model</a:t>
            </a:r>
            <a:r>
              <a:rPr lang="en-US" sz="1785">
                <a:latin typeface="Arial"/>
                <a:ea typeface="Arial"/>
                <a:cs typeface="Arial"/>
                <a:sym typeface="Arial"/>
              </a:rPr>
              <a:t> good </a:t>
            </a:r>
            <a:r>
              <a:rPr lang="en-US" sz="1785" b="1">
                <a:latin typeface="Arial"/>
                <a:ea typeface="Arial"/>
                <a:cs typeface="Arial"/>
                <a:sym typeface="Arial"/>
              </a:rPr>
              <a:t>stress management</a:t>
            </a:r>
            <a:r>
              <a:rPr lang="en-US" sz="1785">
                <a:latin typeface="Arial"/>
                <a:ea typeface="Arial"/>
                <a:cs typeface="Arial"/>
                <a:sym typeface="Arial"/>
              </a:rPr>
              <a:t>, </a:t>
            </a:r>
            <a:r>
              <a:rPr lang="en-US" sz="1785" b="1">
                <a:latin typeface="Arial"/>
                <a:ea typeface="Arial"/>
                <a:cs typeface="Arial"/>
                <a:sym typeface="Arial"/>
              </a:rPr>
              <a:t>empathy</a:t>
            </a:r>
            <a:r>
              <a:rPr lang="en-US" sz="1785">
                <a:latin typeface="Arial"/>
                <a:ea typeface="Arial"/>
                <a:cs typeface="Arial"/>
                <a:sym typeface="Arial"/>
              </a:rPr>
              <a:t>, and psychological support. </a:t>
            </a:r>
            <a:endParaRPr/>
          </a:p>
          <a:p>
            <a:pPr marL="228600" lvl="0" indent="-228600" algn="l" rtl="0">
              <a:lnSpc>
                <a:spcPct val="70000"/>
              </a:lnSpc>
              <a:spcBef>
                <a:spcPts val="1000"/>
              </a:spcBef>
              <a:spcAft>
                <a:spcPts val="0"/>
              </a:spcAft>
              <a:buClr>
                <a:schemeClr val="dk1"/>
              </a:buClr>
              <a:buSzPts val="1785"/>
              <a:buChar char="•"/>
            </a:pPr>
            <a:r>
              <a:rPr lang="en-US" sz="1785">
                <a:latin typeface="Arial"/>
                <a:ea typeface="Arial"/>
                <a:cs typeface="Arial"/>
                <a:sym typeface="Arial"/>
              </a:rPr>
              <a:t>Organizational policy &gt; </a:t>
            </a:r>
            <a:r>
              <a:rPr lang="en-US" sz="1785" b="1">
                <a:latin typeface="Arial"/>
                <a:ea typeface="Arial"/>
                <a:cs typeface="Arial"/>
                <a:sym typeface="Arial"/>
              </a:rPr>
              <a:t>climate of safety</a:t>
            </a:r>
            <a:r>
              <a:rPr lang="en-US" sz="1785">
                <a:latin typeface="Arial"/>
                <a:ea typeface="Arial"/>
                <a:cs typeface="Arial"/>
                <a:sym typeface="Arial"/>
              </a:rPr>
              <a:t>. </a:t>
            </a:r>
            <a:endParaRPr/>
          </a:p>
          <a:p>
            <a:pPr marL="228600" lvl="0" indent="-228600" algn="l" rtl="0">
              <a:lnSpc>
                <a:spcPct val="70000"/>
              </a:lnSpc>
              <a:spcBef>
                <a:spcPts val="1000"/>
              </a:spcBef>
              <a:spcAft>
                <a:spcPts val="0"/>
              </a:spcAft>
              <a:buClr>
                <a:schemeClr val="dk1"/>
              </a:buClr>
              <a:buSzPts val="1785"/>
              <a:buChar char="•"/>
            </a:pPr>
            <a:r>
              <a:rPr lang="en-US" sz="1785">
                <a:latin typeface="Arial"/>
                <a:ea typeface="Arial"/>
                <a:cs typeface="Arial"/>
                <a:sym typeface="Arial"/>
              </a:rPr>
              <a:t>Take Free on-line course through NACCHO: Building Workforce Resilience through the Practice of Psychological First Aid-A Course for Supervisors and Leaders</a:t>
            </a:r>
            <a:endParaRPr/>
          </a:p>
          <a:p>
            <a:pPr marL="228600" lvl="0" indent="-228600" algn="l" rtl="0">
              <a:lnSpc>
                <a:spcPct val="70000"/>
              </a:lnSpc>
              <a:spcBef>
                <a:spcPts val="1000"/>
              </a:spcBef>
              <a:spcAft>
                <a:spcPts val="0"/>
              </a:spcAft>
              <a:buClr>
                <a:schemeClr val="dk1"/>
              </a:buClr>
              <a:buSzPts val="1785"/>
              <a:buChar char="•"/>
            </a:pPr>
            <a:r>
              <a:rPr lang="en-US" sz="1785">
                <a:latin typeface="Arial"/>
                <a:ea typeface="Arial"/>
                <a:cs typeface="Arial"/>
                <a:sym typeface="Arial"/>
              </a:rPr>
              <a:t>Establish </a:t>
            </a:r>
            <a:r>
              <a:rPr lang="en-US" sz="1785" b="1">
                <a:latin typeface="Arial"/>
                <a:ea typeface="Arial"/>
                <a:cs typeface="Arial"/>
                <a:sym typeface="Arial"/>
              </a:rPr>
              <a:t>bi-directional communication </a:t>
            </a:r>
            <a:r>
              <a:rPr lang="en-US" sz="1785">
                <a:latin typeface="Arial"/>
                <a:ea typeface="Arial"/>
                <a:cs typeface="Arial"/>
                <a:sym typeface="Arial"/>
              </a:rPr>
              <a:t>&gt; </a:t>
            </a:r>
            <a:r>
              <a:rPr lang="en-US" sz="1785" b="1">
                <a:latin typeface="Arial"/>
                <a:ea typeface="Arial"/>
                <a:cs typeface="Arial"/>
                <a:sym typeface="Arial"/>
              </a:rPr>
              <a:t>staff</a:t>
            </a:r>
            <a:r>
              <a:rPr lang="en-US" sz="1785">
                <a:latin typeface="Arial"/>
                <a:ea typeface="Arial"/>
                <a:cs typeface="Arial"/>
                <a:sym typeface="Arial"/>
              </a:rPr>
              <a:t> to make </a:t>
            </a:r>
            <a:r>
              <a:rPr lang="en-US" sz="1785" b="1">
                <a:latin typeface="Arial"/>
                <a:ea typeface="Arial"/>
                <a:cs typeface="Arial"/>
                <a:sym typeface="Arial"/>
              </a:rPr>
              <a:t>recommendations</a:t>
            </a:r>
            <a:r>
              <a:rPr lang="en-US" sz="1785">
                <a:latin typeface="Arial"/>
                <a:ea typeface="Arial"/>
                <a:cs typeface="Arial"/>
                <a:sym typeface="Arial"/>
              </a:rPr>
              <a:t> to leadership </a:t>
            </a:r>
            <a:endParaRPr/>
          </a:p>
          <a:p>
            <a:pPr marL="228600" lvl="0" indent="-228600" algn="l" rtl="0">
              <a:lnSpc>
                <a:spcPct val="70000"/>
              </a:lnSpc>
              <a:spcBef>
                <a:spcPts val="1000"/>
              </a:spcBef>
              <a:spcAft>
                <a:spcPts val="0"/>
              </a:spcAft>
              <a:buClr>
                <a:schemeClr val="dk1"/>
              </a:buClr>
              <a:buSzPts val="1785"/>
              <a:buChar char="•"/>
            </a:pPr>
            <a:r>
              <a:rPr lang="en-US" sz="1785">
                <a:latin typeface="Arial"/>
                <a:ea typeface="Arial"/>
                <a:cs typeface="Arial"/>
                <a:sym typeface="Arial"/>
              </a:rPr>
              <a:t>At each </a:t>
            </a:r>
            <a:r>
              <a:rPr lang="en-US" sz="1785" b="1">
                <a:latin typeface="Arial"/>
                <a:ea typeface="Arial"/>
                <a:cs typeface="Arial"/>
                <a:sym typeface="Arial"/>
              </a:rPr>
              <a:t>shift change</a:t>
            </a:r>
            <a:r>
              <a:rPr lang="en-US" sz="1785">
                <a:latin typeface="Arial"/>
                <a:ea typeface="Arial"/>
                <a:cs typeface="Arial"/>
                <a:sym typeface="Arial"/>
              </a:rPr>
              <a:t>, provide </a:t>
            </a:r>
            <a:r>
              <a:rPr lang="en-US" sz="1785" b="1">
                <a:latin typeface="Arial"/>
                <a:ea typeface="Arial"/>
                <a:cs typeface="Arial"/>
                <a:sym typeface="Arial"/>
              </a:rPr>
              <a:t>briefings</a:t>
            </a:r>
            <a:r>
              <a:rPr lang="en-US" sz="1785">
                <a:latin typeface="Arial"/>
                <a:ea typeface="Arial"/>
                <a:cs typeface="Arial"/>
                <a:sym typeface="Arial"/>
              </a:rPr>
              <a:t> on the current status of the work environment, safety procedures, required safety equipment and changes in regulations/ guidelines.</a:t>
            </a:r>
            <a:endParaRPr/>
          </a:p>
          <a:p>
            <a:pPr marL="228600" lvl="0" indent="-228600" algn="l" rtl="0">
              <a:lnSpc>
                <a:spcPct val="70000"/>
              </a:lnSpc>
              <a:spcBef>
                <a:spcPts val="1000"/>
              </a:spcBef>
              <a:spcAft>
                <a:spcPts val="0"/>
              </a:spcAft>
              <a:buClr>
                <a:schemeClr val="dk1"/>
              </a:buClr>
              <a:buSzPts val="1785"/>
              <a:buChar char="•"/>
            </a:pPr>
            <a:r>
              <a:rPr lang="en-US" sz="1785">
                <a:latin typeface="Arial"/>
                <a:ea typeface="Arial"/>
                <a:cs typeface="Arial"/>
                <a:sym typeface="Arial"/>
              </a:rPr>
              <a:t>Establish a </a:t>
            </a:r>
            <a:r>
              <a:rPr lang="en-US" sz="1785" b="1">
                <a:latin typeface="Arial"/>
                <a:ea typeface="Arial"/>
                <a:cs typeface="Arial"/>
                <a:sym typeface="Arial"/>
              </a:rPr>
              <a:t>behavioral health </a:t>
            </a:r>
            <a:r>
              <a:rPr lang="en-US" sz="1785">
                <a:latin typeface="Arial"/>
                <a:ea typeface="Arial"/>
                <a:cs typeface="Arial"/>
                <a:sym typeface="Arial"/>
              </a:rPr>
              <a:t>(or resilience or fatigue management) </a:t>
            </a:r>
            <a:r>
              <a:rPr lang="en-US" sz="1785" b="1">
                <a:latin typeface="Arial"/>
                <a:ea typeface="Arial"/>
                <a:cs typeface="Arial"/>
                <a:sym typeface="Arial"/>
              </a:rPr>
              <a:t>safety officer</a:t>
            </a:r>
            <a:r>
              <a:rPr lang="en-US" sz="1785">
                <a:latin typeface="Arial"/>
                <a:ea typeface="Arial"/>
                <a:cs typeface="Arial"/>
                <a:sym typeface="Arial"/>
              </a:rPr>
              <a:t> to monitor staff stress, coping, and fatigue </a:t>
            </a:r>
            <a:endParaRPr/>
          </a:p>
          <a:p>
            <a:pPr marL="228600" lvl="0" indent="-228600" algn="l" rtl="0">
              <a:lnSpc>
                <a:spcPct val="70000"/>
              </a:lnSpc>
              <a:spcBef>
                <a:spcPts val="1000"/>
              </a:spcBef>
              <a:spcAft>
                <a:spcPts val="0"/>
              </a:spcAft>
              <a:buClr>
                <a:schemeClr val="dk1"/>
              </a:buClr>
              <a:buSzPts val="1785"/>
              <a:buChar char="•"/>
            </a:pPr>
            <a:r>
              <a:rPr lang="en-US" sz="1785">
                <a:latin typeface="Arial"/>
                <a:ea typeface="Arial"/>
                <a:cs typeface="Arial"/>
                <a:sym typeface="Arial"/>
              </a:rPr>
              <a:t>Establish </a:t>
            </a:r>
            <a:r>
              <a:rPr lang="en-US" sz="1785" b="1">
                <a:latin typeface="Arial"/>
                <a:ea typeface="Arial"/>
                <a:cs typeface="Arial"/>
                <a:sym typeface="Arial"/>
              </a:rPr>
              <a:t>regular breaks</a:t>
            </a:r>
            <a:r>
              <a:rPr lang="en-US" sz="1785">
                <a:latin typeface="Arial"/>
                <a:ea typeface="Arial"/>
                <a:cs typeface="Arial"/>
                <a:sym typeface="Arial"/>
              </a:rPr>
              <a:t> throughout the shift</a:t>
            </a:r>
            <a:endParaRPr/>
          </a:p>
          <a:p>
            <a:pPr marL="228600" lvl="0" indent="-169227" algn="l" rtl="0">
              <a:lnSpc>
                <a:spcPct val="70000"/>
              </a:lnSpc>
              <a:spcBef>
                <a:spcPts val="1000"/>
              </a:spcBef>
              <a:spcAft>
                <a:spcPts val="0"/>
              </a:spcAft>
              <a:buClr>
                <a:schemeClr val="dk1"/>
              </a:buClr>
              <a:buSzPts val="935"/>
              <a:buNone/>
            </a:pPr>
            <a:endParaRPr sz="935">
              <a:latin typeface="Arial"/>
              <a:ea typeface="Arial"/>
              <a:cs typeface="Arial"/>
              <a:sym typeface="Arial"/>
            </a:endParaRPr>
          </a:p>
          <a:p>
            <a:pPr marL="0" lvl="0" indent="0" algn="l" rtl="0">
              <a:lnSpc>
                <a:spcPct val="70000"/>
              </a:lnSpc>
              <a:spcBef>
                <a:spcPts val="1000"/>
              </a:spcBef>
              <a:spcAft>
                <a:spcPts val="0"/>
              </a:spcAft>
              <a:buClr>
                <a:schemeClr val="dk1"/>
              </a:buClr>
              <a:buSzPts val="935"/>
              <a:buNone/>
            </a:pPr>
            <a:endParaRPr sz="935">
              <a:latin typeface="Arial"/>
              <a:ea typeface="Arial"/>
              <a:cs typeface="Arial"/>
              <a:sym typeface="Arial"/>
            </a:endParaRPr>
          </a:p>
          <a:p>
            <a:pPr marL="0" lvl="0" indent="0" algn="l" rtl="0">
              <a:lnSpc>
                <a:spcPct val="70000"/>
              </a:lnSpc>
              <a:spcBef>
                <a:spcPts val="1000"/>
              </a:spcBef>
              <a:spcAft>
                <a:spcPts val="0"/>
              </a:spcAft>
              <a:buClr>
                <a:schemeClr val="dk1"/>
              </a:buClr>
              <a:buSzPts val="935"/>
              <a:buNone/>
            </a:pPr>
            <a:endParaRPr sz="935">
              <a:latin typeface="Arial"/>
              <a:ea typeface="Arial"/>
              <a:cs typeface="Arial"/>
              <a:sym typeface="Arial"/>
            </a:endParaRPr>
          </a:p>
          <a:p>
            <a:pPr marL="0" lvl="0" indent="0" algn="l" rtl="0">
              <a:lnSpc>
                <a:spcPct val="70000"/>
              </a:lnSpc>
              <a:spcBef>
                <a:spcPts val="1000"/>
              </a:spcBef>
              <a:spcAft>
                <a:spcPts val="0"/>
              </a:spcAft>
              <a:buClr>
                <a:schemeClr val="dk1"/>
              </a:buClr>
              <a:buSzPts val="935"/>
              <a:buNone/>
            </a:pPr>
            <a:r>
              <a:rPr lang="en-US" sz="935" b="1" u="sng">
                <a:solidFill>
                  <a:schemeClr val="hlink"/>
                </a:solidFill>
                <a:latin typeface="Arial"/>
                <a:ea typeface="Arial"/>
                <a:cs typeface="Arial"/>
                <a:sym typeface="Arial"/>
                <a:hlinkClick r:id="rId3"/>
              </a:rPr>
              <a:t>https://files.asprtracie.hhs.gov/documents/strategy-to-mitigate-healthcare-workforce-absenteeism-final.pdf</a:t>
            </a:r>
            <a:endParaRPr sz="935"/>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sp>
        <p:nvSpPr>
          <p:cNvPr id="435" name="Google Shape;435;p2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27"/>
          <p:cNvSpPr/>
          <p:nvPr/>
        </p:nvSpPr>
        <p:spPr>
          <a:xfrm>
            <a:off x="489189"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27"/>
          <p:cNvSpPr txBox="1">
            <a:spLocks noGrp="1"/>
          </p:cNvSpPr>
          <p:nvPr>
            <p:ph type="title"/>
          </p:nvPr>
        </p:nvSpPr>
        <p:spPr>
          <a:xfrm>
            <a:off x="1171074" y="1396686"/>
            <a:ext cx="3240506" cy="40646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100"/>
              <a:buFont typeface="Calibri"/>
              <a:buNone/>
            </a:pPr>
            <a:r>
              <a:rPr lang="en-US" sz="3100" b="1">
                <a:solidFill>
                  <a:srgbClr val="FFFFFF"/>
                </a:solidFill>
                <a:latin typeface="Calibri"/>
                <a:ea typeface="Calibri"/>
                <a:cs typeface="Calibri"/>
                <a:sym typeface="Calibri"/>
              </a:rPr>
              <a:t>ORGANIZATIONAL STRATEGIES</a:t>
            </a:r>
            <a:endParaRPr sz="3100">
              <a:solidFill>
                <a:srgbClr val="FFFFFF"/>
              </a:solidFill>
              <a:latin typeface="Calibri"/>
              <a:ea typeface="Calibri"/>
              <a:cs typeface="Calibri"/>
              <a:sym typeface="Calibri"/>
            </a:endParaRPr>
          </a:p>
        </p:txBody>
      </p:sp>
      <p:sp>
        <p:nvSpPr>
          <p:cNvPr id="438" name="Google Shape;438;p27"/>
          <p:cNvSpPr/>
          <p:nvPr/>
        </p:nvSpPr>
        <p:spPr>
          <a:xfrm rot="-1790889">
            <a:off x="8683720" y="941148"/>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39" name="Google Shape;439;p27"/>
          <p:cNvSpPr/>
          <p:nvPr/>
        </p:nvSpPr>
        <p:spPr>
          <a:xfrm>
            <a:off x="910048" y="4780992"/>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0" name="Google Shape;440;p27"/>
          <p:cNvSpPr txBox="1">
            <a:spLocks noGrp="1"/>
          </p:cNvSpPr>
          <p:nvPr>
            <p:ph type="body" idx="1"/>
          </p:nvPr>
        </p:nvSpPr>
        <p:spPr>
          <a:xfrm>
            <a:off x="5229225" y="1501461"/>
            <a:ext cx="6625675" cy="5175564"/>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627"/>
              <a:buNone/>
            </a:pPr>
            <a:r>
              <a:rPr lang="en-US" sz="1627" b="1">
                <a:latin typeface="Arial"/>
                <a:ea typeface="Arial"/>
                <a:cs typeface="Arial"/>
                <a:sym typeface="Arial"/>
              </a:rPr>
              <a:t>Support your workforce effectively during the surge:</a:t>
            </a:r>
            <a:endParaRPr/>
          </a:p>
          <a:p>
            <a:pPr marL="0" lvl="0" indent="0" algn="l" rtl="0">
              <a:lnSpc>
                <a:spcPct val="70000"/>
              </a:lnSpc>
              <a:spcBef>
                <a:spcPts val="1000"/>
              </a:spcBef>
              <a:spcAft>
                <a:spcPts val="0"/>
              </a:spcAft>
              <a:buClr>
                <a:schemeClr val="dk1"/>
              </a:buClr>
              <a:buSzPts val="775"/>
              <a:buNone/>
            </a:pPr>
            <a:endParaRPr sz="775" b="1">
              <a:latin typeface="Arial"/>
              <a:ea typeface="Arial"/>
              <a:cs typeface="Arial"/>
              <a:sym typeface="Arial"/>
            </a:endParaRPr>
          </a:p>
          <a:p>
            <a:pPr marL="228600" lvl="0" indent="-228600" algn="l" rtl="0">
              <a:lnSpc>
                <a:spcPct val="70000"/>
              </a:lnSpc>
              <a:spcBef>
                <a:spcPts val="1000"/>
              </a:spcBef>
              <a:spcAft>
                <a:spcPts val="0"/>
              </a:spcAft>
              <a:buClr>
                <a:schemeClr val="dk1"/>
              </a:buClr>
              <a:buSzPts val="1627"/>
              <a:buChar char="•"/>
            </a:pPr>
            <a:r>
              <a:rPr lang="en-US" sz="1627" b="1">
                <a:latin typeface="Arial"/>
                <a:ea typeface="Arial"/>
                <a:cs typeface="Arial"/>
                <a:sym typeface="Arial"/>
              </a:rPr>
              <a:t>Rotate workers </a:t>
            </a:r>
            <a:r>
              <a:rPr lang="en-US" sz="1627">
                <a:latin typeface="Arial"/>
                <a:ea typeface="Arial"/>
                <a:cs typeface="Arial"/>
                <a:sym typeface="Arial"/>
              </a:rPr>
              <a:t>from high-stress to lower-stress functions </a:t>
            </a:r>
            <a:endParaRPr/>
          </a:p>
          <a:p>
            <a:pPr marL="228600" lvl="0" indent="-228600" algn="l" rtl="0">
              <a:lnSpc>
                <a:spcPct val="70000"/>
              </a:lnSpc>
              <a:spcBef>
                <a:spcPts val="1000"/>
              </a:spcBef>
              <a:spcAft>
                <a:spcPts val="0"/>
              </a:spcAft>
              <a:buClr>
                <a:schemeClr val="dk1"/>
              </a:buClr>
              <a:buSzPts val="1627"/>
              <a:buChar char="•"/>
            </a:pPr>
            <a:r>
              <a:rPr lang="en-US" sz="1627">
                <a:latin typeface="Arial"/>
                <a:ea typeface="Arial"/>
                <a:cs typeface="Arial"/>
                <a:sym typeface="Arial"/>
              </a:rPr>
              <a:t>Monitor and evenly </a:t>
            </a:r>
            <a:r>
              <a:rPr lang="en-US" sz="1627" b="1">
                <a:latin typeface="Arial"/>
                <a:ea typeface="Arial"/>
                <a:cs typeface="Arial"/>
                <a:sym typeface="Arial"/>
              </a:rPr>
              <a:t>redistribute increased workload </a:t>
            </a:r>
            <a:r>
              <a:rPr lang="en-US" sz="1627">
                <a:latin typeface="Arial"/>
                <a:ea typeface="Arial"/>
                <a:cs typeface="Arial"/>
                <a:sym typeface="Arial"/>
              </a:rPr>
              <a:t>resulting from staff illness</a:t>
            </a:r>
            <a:endParaRPr/>
          </a:p>
          <a:p>
            <a:pPr marL="228600" lvl="0" indent="-228600" algn="l" rtl="0">
              <a:lnSpc>
                <a:spcPct val="70000"/>
              </a:lnSpc>
              <a:spcBef>
                <a:spcPts val="1000"/>
              </a:spcBef>
              <a:spcAft>
                <a:spcPts val="0"/>
              </a:spcAft>
              <a:buClr>
                <a:schemeClr val="dk1"/>
              </a:buClr>
              <a:buSzPts val="1627"/>
              <a:buChar char="•"/>
            </a:pPr>
            <a:r>
              <a:rPr lang="en-US" sz="1627">
                <a:latin typeface="Arial"/>
                <a:ea typeface="Arial"/>
                <a:cs typeface="Arial"/>
                <a:sym typeface="Arial"/>
              </a:rPr>
              <a:t>Establish </a:t>
            </a:r>
            <a:r>
              <a:rPr lang="en-US" sz="1627" b="1">
                <a:latin typeface="Arial"/>
                <a:ea typeface="Arial"/>
                <a:cs typeface="Arial"/>
                <a:sym typeface="Arial"/>
              </a:rPr>
              <a:t>communications capabilities </a:t>
            </a:r>
            <a:r>
              <a:rPr lang="en-US" sz="1627">
                <a:latin typeface="Arial"/>
                <a:ea typeface="Arial"/>
                <a:cs typeface="Arial"/>
                <a:sym typeface="Arial"/>
              </a:rPr>
              <a:t>&gt; staff can communicate </a:t>
            </a:r>
            <a:r>
              <a:rPr lang="en-US" sz="1627" b="1">
                <a:latin typeface="Arial"/>
                <a:ea typeface="Arial"/>
                <a:cs typeface="Arial"/>
                <a:sym typeface="Arial"/>
              </a:rPr>
              <a:t>with</a:t>
            </a:r>
            <a:r>
              <a:rPr lang="en-US" sz="1627">
                <a:latin typeface="Arial"/>
                <a:ea typeface="Arial"/>
                <a:cs typeface="Arial"/>
                <a:sym typeface="Arial"/>
              </a:rPr>
              <a:t> </a:t>
            </a:r>
            <a:r>
              <a:rPr lang="en-US" sz="1627" b="1">
                <a:latin typeface="Arial"/>
                <a:ea typeface="Arial"/>
                <a:cs typeface="Arial"/>
                <a:sym typeface="Arial"/>
              </a:rPr>
              <a:t>loved ones </a:t>
            </a:r>
            <a:r>
              <a:rPr lang="en-US" sz="1627">
                <a:latin typeface="Arial"/>
                <a:ea typeface="Arial"/>
                <a:cs typeface="Arial"/>
                <a:sym typeface="Arial"/>
              </a:rPr>
              <a:t>through internet, video, phone. </a:t>
            </a:r>
            <a:endParaRPr/>
          </a:p>
          <a:p>
            <a:pPr marL="228600" lvl="0" indent="-228600" algn="l" rtl="0">
              <a:lnSpc>
                <a:spcPct val="70000"/>
              </a:lnSpc>
              <a:spcBef>
                <a:spcPts val="1000"/>
              </a:spcBef>
              <a:spcAft>
                <a:spcPts val="0"/>
              </a:spcAft>
              <a:buClr>
                <a:schemeClr val="dk1"/>
              </a:buClr>
              <a:buSzPts val="1627"/>
              <a:buChar char="•"/>
            </a:pPr>
            <a:r>
              <a:rPr lang="en-US" sz="1627">
                <a:latin typeface="Arial"/>
                <a:ea typeface="Arial"/>
                <a:cs typeface="Arial"/>
                <a:sym typeface="Arial"/>
              </a:rPr>
              <a:t>Designate a </a:t>
            </a:r>
            <a:r>
              <a:rPr lang="en-US" sz="1627" b="1">
                <a:latin typeface="Arial"/>
                <a:ea typeface="Arial"/>
                <a:cs typeface="Arial"/>
                <a:sym typeface="Arial"/>
              </a:rPr>
              <a:t>quiet room </a:t>
            </a:r>
            <a:endParaRPr/>
          </a:p>
          <a:p>
            <a:pPr marL="228600" lvl="0" indent="-228600" algn="l" rtl="0">
              <a:lnSpc>
                <a:spcPct val="70000"/>
              </a:lnSpc>
              <a:spcBef>
                <a:spcPts val="1000"/>
              </a:spcBef>
              <a:spcAft>
                <a:spcPts val="0"/>
              </a:spcAft>
              <a:buClr>
                <a:schemeClr val="dk1"/>
              </a:buClr>
              <a:buSzPts val="1627"/>
              <a:buChar char="•"/>
            </a:pPr>
            <a:r>
              <a:rPr lang="en-US" sz="1627" b="1">
                <a:latin typeface="Arial"/>
                <a:ea typeface="Arial"/>
                <a:cs typeface="Arial"/>
                <a:sym typeface="Arial"/>
              </a:rPr>
              <a:t>Provide food, water, refreshments,</a:t>
            </a:r>
            <a:r>
              <a:rPr lang="en-US" sz="1627">
                <a:latin typeface="Arial"/>
                <a:ea typeface="Arial"/>
                <a:cs typeface="Arial"/>
                <a:sym typeface="Arial"/>
              </a:rPr>
              <a:t> hygiene, and comfort items</a:t>
            </a:r>
            <a:endParaRPr/>
          </a:p>
          <a:p>
            <a:pPr marL="228600" lvl="0" indent="-228600" algn="l" rtl="0">
              <a:lnSpc>
                <a:spcPct val="70000"/>
              </a:lnSpc>
              <a:spcBef>
                <a:spcPts val="1000"/>
              </a:spcBef>
              <a:spcAft>
                <a:spcPts val="0"/>
              </a:spcAft>
              <a:buClr>
                <a:schemeClr val="dk1"/>
              </a:buClr>
              <a:buSzPts val="1627"/>
              <a:buChar char="•"/>
            </a:pPr>
            <a:r>
              <a:rPr lang="en-US" sz="1627">
                <a:latin typeface="Arial"/>
                <a:ea typeface="Arial"/>
                <a:cs typeface="Arial"/>
                <a:sym typeface="Arial"/>
              </a:rPr>
              <a:t>If staff are </a:t>
            </a:r>
            <a:r>
              <a:rPr lang="en-US" sz="1627" b="1">
                <a:latin typeface="Arial"/>
                <a:ea typeface="Arial"/>
                <a:cs typeface="Arial"/>
                <a:sym typeface="Arial"/>
              </a:rPr>
              <a:t>sheltering in place</a:t>
            </a:r>
            <a:r>
              <a:rPr lang="en-US" sz="1627">
                <a:latin typeface="Arial"/>
                <a:ea typeface="Arial"/>
                <a:cs typeface="Arial"/>
                <a:sym typeface="Arial"/>
              </a:rPr>
              <a:t>, ensure access to: </a:t>
            </a:r>
            <a:endParaRPr/>
          </a:p>
          <a:p>
            <a:pPr marL="685800" lvl="1" indent="-228600" algn="l" rtl="0">
              <a:lnSpc>
                <a:spcPct val="70000"/>
              </a:lnSpc>
              <a:spcBef>
                <a:spcPts val="500"/>
              </a:spcBef>
              <a:spcAft>
                <a:spcPts val="0"/>
              </a:spcAft>
              <a:buClr>
                <a:schemeClr val="dk1"/>
              </a:buClr>
              <a:buSzPts val="1317"/>
              <a:buChar char="•"/>
            </a:pPr>
            <a:r>
              <a:rPr lang="en-US" sz="1317">
                <a:latin typeface="Arial"/>
                <a:ea typeface="Arial"/>
                <a:cs typeface="Arial"/>
                <a:sym typeface="Arial"/>
              </a:rPr>
              <a:t>exercise equipment; </a:t>
            </a:r>
            <a:endParaRPr/>
          </a:p>
          <a:p>
            <a:pPr marL="685800" lvl="1" indent="-228600" algn="l" rtl="0">
              <a:lnSpc>
                <a:spcPct val="70000"/>
              </a:lnSpc>
              <a:spcBef>
                <a:spcPts val="500"/>
              </a:spcBef>
              <a:spcAft>
                <a:spcPts val="0"/>
              </a:spcAft>
              <a:buClr>
                <a:schemeClr val="dk1"/>
              </a:buClr>
              <a:buSzPts val="1317"/>
              <a:buChar char="•"/>
            </a:pPr>
            <a:r>
              <a:rPr lang="en-US" sz="1317">
                <a:latin typeface="Arial"/>
                <a:ea typeface="Arial"/>
                <a:cs typeface="Arial"/>
                <a:sym typeface="Arial"/>
              </a:rPr>
              <a:t>information such as newsletters, social media, or television; </a:t>
            </a:r>
            <a:endParaRPr/>
          </a:p>
          <a:p>
            <a:pPr marL="685800" lvl="1" indent="-228600" algn="l" rtl="0">
              <a:lnSpc>
                <a:spcPct val="70000"/>
              </a:lnSpc>
              <a:spcBef>
                <a:spcPts val="500"/>
              </a:spcBef>
              <a:spcAft>
                <a:spcPts val="0"/>
              </a:spcAft>
              <a:buClr>
                <a:schemeClr val="dk1"/>
              </a:buClr>
              <a:buSzPts val="1317"/>
              <a:buChar char="•"/>
            </a:pPr>
            <a:r>
              <a:rPr lang="en-US" sz="1317">
                <a:latin typeface="Arial"/>
                <a:ea typeface="Arial"/>
                <a:cs typeface="Arial"/>
                <a:sym typeface="Arial"/>
              </a:rPr>
              <a:t>facilities for hygiene (e.g., showering, teeth brushing</a:t>
            </a:r>
            <a:endParaRPr/>
          </a:p>
          <a:p>
            <a:pPr marL="228600" lvl="0" indent="-228600" algn="l" rtl="0">
              <a:lnSpc>
                <a:spcPct val="70000"/>
              </a:lnSpc>
              <a:spcBef>
                <a:spcPts val="1000"/>
              </a:spcBef>
              <a:spcAft>
                <a:spcPts val="0"/>
              </a:spcAft>
              <a:buClr>
                <a:schemeClr val="dk1"/>
              </a:buClr>
              <a:buSzPts val="1627"/>
              <a:buChar char="•"/>
            </a:pPr>
            <a:r>
              <a:rPr lang="en-US" sz="1627">
                <a:latin typeface="Arial"/>
                <a:ea typeface="Arial"/>
                <a:cs typeface="Arial"/>
                <a:sym typeface="Arial"/>
              </a:rPr>
              <a:t>Assign </a:t>
            </a:r>
            <a:r>
              <a:rPr lang="en-US" sz="1627" b="1">
                <a:latin typeface="Arial"/>
                <a:ea typeface="Arial"/>
                <a:cs typeface="Arial"/>
                <a:sym typeface="Arial"/>
              </a:rPr>
              <a:t>experienced staff </a:t>
            </a:r>
            <a:r>
              <a:rPr lang="en-US" sz="1627">
                <a:latin typeface="Arial"/>
                <a:ea typeface="Arial"/>
                <a:cs typeface="Arial"/>
                <a:sym typeface="Arial"/>
              </a:rPr>
              <a:t>to </a:t>
            </a:r>
            <a:r>
              <a:rPr lang="en-US" sz="1627" b="1">
                <a:latin typeface="Arial"/>
                <a:ea typeface="Arial"/>
                <a:cs typeface="Arial"/>
                <a:sym typeface="Arial"/>
              </a:rPr>
              <a:t>support newer staff </a:t>
            </a:r>
            <a:endParaRPr/>
          </a:p>
          <a:p>
            <a:pPr marL="228600" lvl="0" indent="-228600" algn="l" rtl="0">
              <a:lnSpc>
                <a:spcPct val="70000"/>
              </a:lnSpc>
              <a:spcBef>
                <a:spcPts val="1000"/>
              </a:spcBef>
              <a:spcAft>
                <a:spcPts val="0"/>
              </a:spcAft>
              <a:buClr>
                <a:schemeClr val="dk1"/>
              </a:buClr>
              <a:buSzPts val="1627"/>
              <a:buChar char="•"/>
            </a:pPr>
            <a:r>
              <a:rPr lang="en-US" sz="1627">
                <a:latin typeface="Arial"/>
                <a:ea typeface="Arial"/>
                <a:cs typeface="Arial"/>
                <a:sym typeface="Arial"/>
              </a:rPr>
              <a:t>Ensure </a:t>
            </a:r>
            <a:r>
              <a:rPr lang="en-US" sz="1627" b="1">
                <a:latin typeface="Arial"/>
                <a:ea typeface="Arial"/>
                <a:cs typeface="Arial"/>
                <a:sym typeface="Arial"/>
              </a:rPr>
              <a:t>newer staff</a:t>
            </a:r>
            <a:r>
              <a:rPr lang="en-US" sz="1627">
                <a:latin typeface="Arial"/>
                <a:ea typeface="Arial"/>
                <a:cs typeface="Arial"/>
                <a:sym typeface="Arial"/>
              </a:rPr>
              <a:t> are </a:t>
            </a:r>
            <a:r>
              <a:rPr lang="en-US" sz="1627" b="1">
                <a:latin typeface="Arial"/>
                <a:ea typeface="Arial"/>
                <a:cs typeface="Arial"/>
                <a:sym typeface="Arial"/>
              </a:rPr>
              <a:t>familiar with CDC’s guidelines</a:t>
            </a:r>
            <a:r>
              <a:rPr lang="en-US" sz="1627">
                <a:latin typeface="Arial"/>
                <a:ea typeface="Arial"/>
                <a:cs typeface="Arial"/>
                <a:sym typeface="Arial"/>
              </a:rPr>
              <a:t> on COVID-19 infection control. </a:t>
            </a:r>
            <a:endParaRPr/>
          </a:p>
          <a:p>
            <a:pPr marL="228600" lvl="0" indent="-228600" algn="l" rtl="0">
              <a:lnSpc>
                <a:spcPct val="70000"/>
              </a:lnSpc>
              <a:spcBef>
                <a:spcPts val="1000"/>
              </a:spcBef>
              <a:spcAft>
                <a:spcPts val="0"/>
              </a:spcAft>
              <a:buClr>
                <a:schemeClr val="dk1"/>
              </a:buClr>
              <a:buSzPts val="1627"/>
              <a:buChar char="•"/>
            </a:pPr>
            <a:r>
              <a:rPr lang="en-US" sz="1627">
                <a:latin typeface="Arial"/>
                <a:ea typeface="Arial"/>
                <a:cs typeface="Arial"/>
                <a:sym typeface="Arial"/>
              </a:rPr>
              <a:t>Provide </a:t>
            </a:r>
            <a:r>
              <a:rPr lang="en-US" sz="1627" b="1">
                <a:latin typeface="Arial"/>
                <a:ea typeface="Arial"/>
                <a:cs typeface="Arial"/>
                <a:sym typeface="Arial"/>
              </a:rPr>
              <a:t>access to psychological support</a:t>
            </a:r>
            <a:r>
              <a:rPr lang="en-US" sz="1627">
                <a:latin typeface="Arial"/>
                <a:ea typeface="Arial"/>
                <a:cs typeface="Arial"/>
                <a:sym typeface="Arial"/>
              </a:rPr>
              <a:t>: Employee Assistance Programs, Disaster Distress Helpline. </a:t>
            </a:r>
            <a:endParaRPr/>
          </a:p>
          <a:p>
            <a:pPr marL="228600" lvl="0" indent="-174498" algn="l" rtl="0">
              <a:lnSpc>
                <a:spcPct val="70000"/>
              </a:lnSpc>
              <a:spcBef>
                <a:spcPts val="1000"/>
              </a:spcBef>
              <a:spcAft>
                <a:spcPts val="0"/>
              </a:spcAft>
              <a:buClr>
                <a:schemeClr val="dk1"/>
              </a:buClr>
              <a:buSzPts val="852"/>
              <a:buNone/>
            </a:pPr>
            <a:endParaRPr sz="852">
              <a:latin typeface="Arial"/>
              <a:ea typeface="Arial"/>
              <a:cs typeface="Arial"/>
              <a:sym typeface="Arial"/>
            </a:endParaRPr>
          </a:p>
          <a:p>
            <a:pPr marL="0" lvl="0" indent="0" algn="l" rtl="0">
              <a:lnSpc>
                <a:spcPct val="70000"/>
              </a:lnSpc>
              <a:spcBef>
                <a:spcPts val="1000"/>
              </a:spcBef>
              <a:spcAft>
                <a:spcPts val="0"/>
              </a:spcAft>
              <a:buClr>
                <a:schemeClr val="dk1"/>
              </a:buClr>
              <a:buSzPts val="852"/>
              <a:buNone/>
            </a:pPr>
            <a:r>
              <a:rPr lang="en-US" sz="852" b="1" u="sng">
                <a:solidFill>
                  <a:schemeClr val="hlink"/>
                </a:solidFill>
                <a:latin typeface="Arial"/>
                <a:ea typeface="Arial"/>
                <a:cs typeface="Arial"/>
                <a:sym typeface="Arial"/>
                <a:hlinkClick r:id="rId3"/>
              </a:rPr>
              <a:t>https://files.asprtracie.hhs.gov/documents/strategy-to-mitigate-healthcare-workforce-absenteeism-final.pdf</a:t>
            </a:r>
            <a:endParaRPr sz="852"/>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
        <p:cNvGrpSpPr/>
        <p:nvPr/>
      </p:nvGrpSpPr>
      <p:grpSpPr>
        <a:xfrm>
          <a:off x="0" y="0"/>
          <a:ext cx="0" cy="0"/>
          <a:chOff x="0" y="0"/>
          <a:chExt cx="0" cy="0"/>
        </a:xfrm>
      </p:grpSpPr>
      <p:sp>
        <p:nvSpPr>
          <p:cNvPr id="445" name="Google Shape;445;p2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28"/>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28"/>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100"/>
              <a:buFont typeface="Calibri"/>
              <a:buNone/>
            </a:pPr>
            <a:r>
              <a:rPr lang="en-US" sz="4100" b="1">
                <a:solidFill>
                  <a:srgbClr val="FFFFFF"/>
                </a:solidFill>
                <a:latin typeface="Calibri"/>
                <a:ea typeface="Calibri"/>
                <a:cs typeface="Calibri"/>
                <a:sym typeface="Calibri"/>
              </a:rPr>
              <a:t>TIPS FOR SUPERVISORS</a:t>
            </a:r>
            <a:endParaRPr/>
          </a:p>
        </p:txBody>
      </p:sp>
      <p:sp>
        <p:nvSpPr>
          <p:cNvPr id="448" name="Google Shape;448;p2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28"/>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400"/>
              <a:buChar char="•"/>
            </a:pPr>
            <a:r>
              <a:rPr lang="en-US" sz="2400"/>
              <a:t>Empower staff to start their own staff support group</a:t>
            </a:r>
            <a:endParaRPr sz="2400"/>
          </a:p>
          <a:p>
            <a:pPr marL="228600" lvl="0" indent="-228600" algn="l" rtl="0">
              <a:lnSpc>
                <a:spcPct val="90000"/>
              </a:lnSpc>
              <a:spcBef>
                <a:spcPts val="600"/>
              </a:spcBef>
              <a:spcAft>
                <a:spcPts val="0"/>
              </a:spcAft>
              <a:buClr>
                <a:schemeClr val="dk1"/>
              </a:buClr>
              <a:buSzPts val="2400"/>
              <a:buChar char="•"/>
            </a:pPr>
            <a:r>
              <a:rPr lang="en-US" sz="2400"/>
              <a:t>Ensure that staff has opportunities for learning inside and outside of the work setting - feeling competent to do owns work reduces stress</a:t>
            </a:r>
            <a:endParaRPr sz="2400"/>
          </a:p>
          <a:p>
            <a:pPr marL="228600" lvl="0" indent="-228600" algn="l" rtl="0">
              <a:lnSpc>
                <a:spcPct val="90000"/>
              </a:lnSpc>
              <a:spcBef>
                <a:spcPts val="600"/>
              </a:spcBef>
              <a:spcAft>
                <a:spcPts val="0"/>
              </a:spcAft>
              <a:buClr>
                <a:schemeClr val="dk1"/>
              </a:buClr>
              <a:buSzPts val="2400"/>
              <a:buChar char="•"/>
            </a:pPr>
            <a:r>
              <a:rPr lang="en-US" sz="2400"/>
              <a:t>Give staff the tools and resources they need to do their jobs</a:t>
            </a:r>
            <a:endParaRPr sz="2400"/>
          </a:p>
          <a:p>
            <a:pPr marL="228600" lvl="0" indent="-228600" algn="l" rtl="0">
              <a:lnSpc>
                <a:spcPct val="90000"/>
              </a:lnSpc>
              <a:spcBef>
                <a:spcPts val="600"/>
              </a:spcBef>
              <a:spcAft>
                <a:spcPts val="0"/>
              </a:spcAft>
              <a:buClr>
                <a:schemeClr val="dk1"/>
              </a:buClr>
              <a:buSzPts val="2400"/>
              <a:buChar char="•"/>
            </a:pPr>
            <a:r>
              <a:rPr lang="en-US" sz="2400"/>
              <a:t>Celebrate individual and collective successes </a:t>
            </a:r>
            <a:endParaRPr sz="2400"/>
          </a:p>
          <a:p>
            <a:pPr marL="228600" lvl="0" indent="-228600" algn="l" rtl="0">
              <a:lnSpc>
                <a:spcPct val="90000"/>
              </a:lnSpc>
              <a:spcBef>
                <a:spcPts val="600"/>
              </a:spcBef>
              <a:spcAft>
                <a:spcPts val="0"/>
              </a:spcAft>
              <a:buClr>
                <a:schemeClr val="dk1"/>
              </a:buClr>
              <a:buSzPts val="2400"/>
              <a:buChar char="•"/>
            </a:pPr>
            <a:r>
              <a:rPr lang="en-US" sz="2400"/>
              <a:t>Walk around the office to check in on staff and ask how they are doing that day or if they need anything</a:t>
            </a:r>
            <a:endParaRPr sz="2400"/>
          </a:p>
          <a:p>
            <a:pPr marL="228600" lvl="0" indent="-228600" algn="l" rtl="0">
              <a:lnSpc>
                <a:spcPct val="90000"/>
              </a:lnSpc>
              <a:spcBef>
                <a:spcPts val="600"/>
              </a:spcBef>
              <a:spcAft>
                <a:spcPts val="0"/>
              </a:spcAft>
              <a:buClr>
                <a:schemeClr val="dk1"/>
              </a:buClr>
              <a:buSzPts val="2400"/>
              <a:buChar char="•"/>
            </a:pPr>
            <a:r>
              <a:rPr lang="en-US" sz="2400"/>
              <a:t>Suggest that staff take mini breaks throughout the day to get fresh air, have a snack, stretch</a:t>
            </a:r>
            <a:endParaRPr sz="2400"/>
          </a:p>
          <a:p>
            <a:pPr marL="228600" lvl="0" indent="-228600" algn="l" rtl="0">
              <a:lnSpc>
                <a:spcPct val="90000"/>
              </a:lnSpc>
              <a:spcBef>
                <a:spcPts val="600"/>
              </a:spcBef>
              <a:spcAft>
                <a:spcPts val="0"/>
              </a:spcAft>
              <a:buClr>
                <a:schemeClr val="dk1"/>
              </a:buClr>
              <a:buSzPts val="2400"/>
              <a:buChar char="•"/>
            </a:pPr>
            <a:r>
              <a:rPr lang="en-US" sz="2400"/>
              <a:t>Engage staff in team huddles, meetings to debrief and allow for support of each other</a:t>
            </a:r>
            <a:endParaRPr sz="2400"/>
          </a:p>
          <a:p>
            <a:pPr marL="0" lvl="0" indent="0" algn="l" rtl="0">
              <a:lnSpc>
                <a:spcPct val="90000"/>
              </a:lnSpc>
              <a:spcBef>
                <a:spcPts val="600"/>
              </a:spcBef>
              <a:spcAft>
                <a:spcPts val="0"/>
              </a:spcAft>
              <a:buClr>
                <a:schemeClr val="dk1"/>
              </a:buClr>
              <a:buSzPts val="2400"/>
              <a:buNone/>
            </a:pP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29"/>
          <p:cNvSpPr/>
          <p:nvPr/>
        </p:nvSpPr>
        <p:spPr>
          <a:xfrm>
            <a:off x="0" y="0"/>
            <a:ext cx="12192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29"/>
          <p:cNvSpPr/>
          <p:nvPr/>
        </p:nvSpPr>
        <p:spPr>
          <a:xfrm>
            <a:off x="-1" y="0"/>
            <a:ext cx="4818889" cy="6858000"/>
          </a:xfrm>
          <a:custGeom>
            <a:avLst/>
            <a:gdLst/>
            <a:ahLst/>
            <a:cxnLst/>
            <a:rect l="l" t="t" r="r" b="b"/>
            <a:pathLst>
              <a:path w="4818889" h="6858000" extrusionOk="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w="9525" cap="flat" cmpd="sng">
            <a:solidFill>
              <a:srgbClr val="E6E6E6"/>
            </a:solidFill>
            <a:prstDash val="solid"/>
            <a:miter lim="800000"/>
            <a:headEnd type="none" w="sm" len="sm"/>
            <a:tailEnd type="none" w="sm" len="sm"/>
          </a:ln>
          <a:effectLst>
            <a:outerShdw blurRad="50800" dist="38100" algn="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6" name="Google Shape;456;p29"/>
          <p:cNvSpPr/>
          <p:nvPr/>
        </p:nvSpPr>
        <p:spPr>
          <a:xfrm>
            <a:off x="1" y="0"/>
            <a:ext cx="4811477" cy="6858000"/>
          </a:xfrm>
          <a:custGeom>
            <a:avLst/>
            <a:gdLst/>
            <a:ahLst/>
            <a:cxnLst/>
            <a:rect l="l" t="t" r="r" b="b"/>
            <a:pathLst>
              <a:path w="4811477" h="6858000" extrusionOk="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7" name="Google Shape;457;p29"/>
          <p:cNvSpPr txBox="1">
            <a:spLocks noGrp="1"/>
          </p:cNvSpPr>
          <p:nvPr>
            <p:ph type="title"/>
          </p:nvPr>
        </p:nvSpPr>
        <p:spPr>
          <a:xfrm>
            <a:off x="621792" y="1161288"/>
            <a:ext cx="3602736" cy="45262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DEVELOP A BUDDY SYSTEM</a:t>
            </a:r>
            <a:endParaRPr/>
          </a:p>
        </p:txBody>
      </p:sp>
      <p:sp>
        <p:nvSpPr>
          <p:cNvPr id="458" name="Google Shape;458;p29"/>
          <p:cNvSpPr/>
          <p:nvPr/>
        </p:nvSpPr>
        <p:spPr>
          <a:xfrm>
            <a:off x="0" y="3102049"/>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9" name="Google Shape;459;p29"/>
          <p:cNvSpPr txBox="1">
            <a:spLocks noGrp="1"/>
          </p:cNvSpPr>
          <p:nvPr>
            <p:ph type="body" idx="1"/>
          </p:nvPr>
        </p:nvSpPr>
        <p:spPr>
          <a:xfrm>
            <a:off x="5200650" y="932688"/>
            <a:ext cx="6369557" cy="4992624"/>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US" sz="2000"/>
              <a:t>Offer to help with basic needs such as sharing supplies and transportation.</a:t>
            </a:r>
            <a:endParaRPr/>
          </a:p>
          <a:p>
            <a:pPr marL="228600" lvl="0" indent="-228600" algn="l" rtl="0">
              <a:lnSpc>
                <a:spcPct val="90000"/>
              </a:lnSpc>
              <a:spcBef>
                <a:spcPts val="1000"/>
              </a:spcBef>
              <a:spcAft>
                <a:spcPts val="0"/>
              </a:spcAft>
              <a:buClr>
                <a:schemeClr val="dk1"/>
              </a:buClr>
              <a:buSzPts val="2000"/>
              <a:buChar char="•"/>
            </a:pPr>
            <a:r>
              <a:rPr lang="en-US" sz="2000"/>
              <a:t>Monitor each other’s workloads. Encourage each other to take breaks. Share opportunities for stress relief (rest, routine sleep, exercise, and deep breathing).</a:t>
            </a:r>
            <a:endParaRPr/>
          </a:p>
          <a:p>
            <a:pPr marL="228600" lvl="0" indent="-228600" algn="l" rtl="0">
              <a:lnSpc>
                <a:spcPct val="90000"/>
              </a:lnSpc>
              <a:spcBef>
                <a:spcPts val="1000"/>
              </a:spcBef>
              <a:spcAft>
                <a:spcPts val="0"/>
              </a:spcAft>
              <a:buClr>
                <a:schemeClr val="dk1"/>
              </a:buClr>
              <a:buSzPts val="2000"/>
              <a:buChar char="•"/>
            </a:pPr>
            <a:r>
              <a:rPr lang="en-US" sz="2000"/>
              <a:t>Communicate your buddy’s basic needs and limits to leadership – make your buddy feel “safe” to speak up.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63BEAB-5CF4-488F-B8AF-578AFCFA11D5}"/>
              </a:ext>
            </a:extLst>
          </p:cNvPr>
          <p:cNvSpPr>
            <a:spLocks noGrp="1"/>
          </p:cNvSpPr>
          <p:nvPr>
            <p:ph type="title"/>
          </p:nvPr>
        </p:nvSpPr>
        <p:spPr>
          <a:xfrm>
            <a:off x="640079" y="2053641"/>
            <a:ext cx="3669161" cy="2760098"/>
          </a:xfrm>
        </p:spPr>
        <p:txBody>
          <a:bodyPr>
            <a:normAutofit/>
          </a:bodyPr>
          <a:lstStyle/>
          <a:p>
            <a:r>
              <a:rPr lang="en-US">
                <a:solidFill>
                  <a:srgbClr val="FFFFFF"/>
                </a:solidFill>
              </a:rPr>
              <a:t>Washington Post, Thursday, November 11, 2021</a:t>
            </a:r>
          </a:p>
        </p:txBody>
      </p:sp>
      <p:sp>
        <p:nvSpPr>
          <p:cNvPr id="3" name="Content Placeholder 2">
            <a:extLst>
              <a:ext uri="{FF2B5EF4-FFF2-40B4-BE49-F238E27FC236}">
                <a16:creationId xmlns:a16="http://schemas.microsoft.com/office/drawing/2014/main" id="{C89ED20A-E30B-4EE2-B604-0FBE9B9E12C5}"/>
              </a:ext>
            </a:extLst>
          </p:cNvPr>
          <p:cNvSpPr>
            <a:spLocks noGrp="1"/>
          </p:cNvSpPr>
          <p:nvPr>
            <p:ph idx="1"/>
          </p:nvPr>
        </p:nvSpPr>
        <p:spPr>
          <a:xfrm>
            <a:off x="5671595" y="801866"/>
            <a:ext cx="6227180" cy="5230634"/>
          </a:xfrm>
        </p:spPr>
        <p:txBody>
          <a:bodyPr anchor="ctr">
            <a:noAutofit/>
          </a:bodyPr>
          <a:lstStyle/>
          <a:p>
            <a:r>
              <a:rPr lang="en-US" sz="2000" b="0" i="0" dirty="0">
                <a:solidFill>
                  <a:srgbClr val="000000"/>
                </a:solidFill>
                <a:effectLst/>
                <a:latin typeface="Arial" panose="020B0604020202020204" pitchFamily="34" charset="0"/>
              </a:rPr>
              <a:t>In many Midwestern states, covid-19 cases and hospitalizations are doubling every 14 to 21 days — or faster. </a:t>
            </a:r>
          </a:p>
          <a:p>
            <a:r>
              <a:rPr lang="en-US" sz="2000" b="0" i="0" dirty="0">
                <a:solidFill>
                  <a:srgbClr val="000000"/>
                </a:solidFill>
                <a:effectLst/>
                <a:latin typeface="Arial" panose="020B0604020202020204" pitchFamily="34" charset="0"/>
              </a:rPr>
              <a:t>U.S. cases rose by more than 34 percent in the past week.</a:t>
            </a:r>
          </a:p>
          <a:p>
            <a:r>
              <a:rPr lang="en-US" sz="2000" dirty="0">
                <a:solidFill>
                  <a:srgbClr val="000000"/>
                </a:solidFill>
                <a:latin typeface="Arial" panose="020B0604020202020204" pitchFamily="34" charset="0"/>
              </a:rPr>
              <a:t>Currently: 120,000 new confirmed coronavirus cases per day.</a:t>
            </a:r>
            <a:endParaRPr lang="en-US" sz="2000" b="0" i="0" dirty="0">
              <a:solidFill>
                <a:srgbClr val="000000"/>
              </a:solidFill>
              <a:effectLst/>
              <a:latin typeface="Arial" panose="020B0604020202020204" pitchFamily="34" charset="0"/>
            </a:endParaRPr>
          </a:p>
          <a:p>
            <a:r>
              <a:rPr lang="en-US" sz="2000" b="0" i="0" dirty="0">
                <a:solidFill>
                  <a:srgbClr val="000000"/>
                </a:solidFill>
                <a:effectLst/>
                <a:latin typeface="Arial" panose="020B0604020202020204" pitchFamily="34" charset="0"/>
              </a:rPr>
              <a:t>By mid-January 2021:   400,000 Americans infected each day.</a:t>
            </a:r>
          </a:p>
          <a:p>
            <a:r>
              <a:rPr lang="en-US" sz="2000" b="0" i="0" dirty="0">
                <a:solidFill>
                  <a:srgbClr val="000000"/>
                </a:solidFill>
                <a:effectLst/>
                <a:latin typeface="Arial" panose="020B0604020202020204" pitchFamily="34" charset="0"/>
              </a:rPr>
              <a:t>Even with the lower fatality rates witnessed over the summer, such increases could result in deaths on a scale not seen since the 1918 influenza pandemic.</a:t>
            </a:r>
            <a:endParaRPr lang="en-US" sz="2000" dirty="0">
              <a:solidFill>
                <a:srgbClr val="000000"/>
              </a:solidFill>
            </a:endParaRPr>
          </a:p>
        </p:txBody>
      </p:sp>
    </p:spTree>
    <p:extLst>
      <p:ext uri="{BB962C8B-B14F-4D97-AF65-F5344CB8AC3E}">
        <p14:creationId xmlns:p14="http://schemas.microsoft.com/office/powerpoint/2010/main" val="471367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Google Shape;464;p30"/>
          <p:cNvSpPr/>
          <p:nvPr/>
        </p:nvSpPr>
        <p:spPr>
          <a:xfrm>
            <a:off x="0" y="0"/>
            <a:ext cx="12192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30"/>
          <p:cNvSpPr/>
          <p:nvPr/>
        </p:nvSpPr>
        <p:spPr>
          <a:xfrm>
            <a:off x="-1" y="0"/>
            <a:ext cx="4818889" cy="6858000"/>
          </a:xfrm>
          <a:custGeom>
            <a:avLst/>
            <a:gdLst/>
            <a:ahLst/>
            <a:cxnLst/>
            <a:rect l="l" t="t" r="r" b="b"/>
            <a:pathLst>
              <a:path w="4818889" h="6858000" extrusionOk="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w="9525" cap="flat" cmpd="sng">
            <a:solidFill>
              <a:srgbClr val="E6E6E6"/>
            </a:solidFill>
            <a:prstDash val="solid"/>
            <a:miter lim="800000"/>
            <a:headEnd type="none" w="sm" len="sm"/>
            <a:tailEnd type="none" w="sm" len="sm"/>
          </a:ln>
          <a:effectLst>
            <a:outerShdw blurRad="50800" dist="38100" algn="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6" name="Google Shape;466;p30"/>
          <p:cNvSpPr/>
          <p:nvPr/>
        </p:nvSpPr>
        <p:spPr>
          <a:xfrm>
            <a:off x="1" y="0"/>
            <a:ext cx="4811477" cy="6858000"/>
          </a:xfrm>
          <a:custGeom>
            <a:avLst/>
            <a:gdLst/>
            <a:ahLst/>
            <a:cxnLst/>
            <a:rect l="l" t="t" r="r" b="b"/>
            <a:pathLst>
              <a:path w="4811477" h="6858000" extrusionOk="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7" name="Google Shape;467;p30"/>
          <p:cNvSpPr txBox="1">
            <a:spLocks noGrp="1"/>
          </p:cNvSpPr>
          <p:nvPr>
            <p:ph type="title"/>
          </p:nvPr>
        </p:nvSpPr>
        <p:spPr>
          <a:xfrm>
            <a:off x="621792" y="1161288"/>
            <a:ext cx="3602736" cy="45262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DEVELOP A BUDDY SYSTEM</a:t>
            </a:r>
            <a:endParaRPr/>
          </a:p>
        </p:txBody>
      </p:sp>
      <p:sp>
        <p:nvSpPr>
          <p:cNvPr id="468" name="Google Shape;468;p30"/>
          <p:cNvSpPr/>
          <p:nvPr/>
        </p:nvSpPr>
        <p:spPr>
          <a:xfrm>
            <a:off x="0" y="3102049"/>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69" name="Google Shape;469;p30"/>
          <p:cNvSpPr txBox="1">
            <a:spLocks noGrp="1"/>
          </p:cNvSpPr>
          <p:nvPr>
            <p:ph type="body" idx="1"/>
          </p:nvPr>
        </p:nvSpPr>
        <p:spPr>
          <a:xfrm>
            <a:off x="5172075" y="932688"/>
            <a:ext cx="6534150" cy="4992624"/>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US" sz="2000"/>
              <a:t>Get support from team members: In a buddy system, two responders partner together to support each other, and monitor each other’s stress, workload, and safety.</a:t>
            </a:r>
            <a:endParaRPr/>
          </a:p>
          <a:p>
            <a:pPr marL="228600" lvl="0" indent="-228600" algn="l" rtl="0">
              <a:lnSpc>
                <a:spcPct val="90000"/>
              </a:lnSpc>
              <a:spcBef>
                <a:spcPts val="1000"/>
              </a:spcBef>
              <a:spcAft>
                <a:spcPts val="0"/>
              </a:spcAft>
              <a:buClr>
                <a:schemeClr val="dk1"/>
              </a:buClr>
              <a:buSzPts val="2000"/>
              <a:buChar char="•"/>
            </a:pPr>
            <a:r>
              <a:rPr lang="en-US" sz="2000"/>
              <a:t>Get to know each other. Talk about background, interests, hobbies, and family. Identify each other’s strengths and weaknesses.</a:t>
            </a:r>
            <a:endParaRPr/>
          </a:p>
          <a:p>
            <a:pPr marL="228600" lvl="0" indent="-228600" algn="l" rtl="0">
              <a:lnSpc>
                <a:spcPct val="90000"/>
              </a:lnSpc>
              <a:spcBef>
                <a:spcPts val="1000"/>
              </a:spcBef>
              <a:spcAft>
                <a:spcPts val="0"/>
              </a:spcAft>
              <a:buClr>
                <a:schemeClr val="dk1"/>
              </a:buClr>
              <a:buSzPts val="2000"/>
              <a:buChar char="•"/>
            </a:pPr>
            <a:r>
              <a:rPr lang="en-US" sz="2000"/>
              <a:t>Keep an eye on each other. Try to work in the same location if you can.</a:t>
            </a:r>
            <a:endParaRPr/>
          </a:p>
          <a:p>
            <a:pPr marL="228600" lvl="0" indent="-228600" algn="l" rtl="0">
              <a:lnSpc>
                <a:spcPct val="90000"/>
              </a:lnSpc>
              <a:spcBef>
                <a:spcPts val="1000"/>
              </a:spcBef>
              <a:spcAft>
                <a:spcPts val="0"/>
              </a:spcAft>
              <a:buClr>
                <a:schemeClr val="dk1"/>
              </a:buClr>
              <a:buSzPts val="2000"/>
              <a:buChar char="•"/>
            </a:pPr>
            <a:r>
              <a:rPr lang="en-US" sz="2000"/>
              <a:t>Set up times to check-in with each other. Listen carefully and share experiences and feelings. Acknowledge tough situations and recognize accomplishments, even small ones.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0"/>
        <p:cNvGrpSpPr/>
        <p:nvPr/>
      </p:nvGrpSpPr>
      <p:grpSpPr>
        <a:xfrm>
          <a:off x="0" y="0"/>
          <a:ext cx="0" cy="0"/>
          <a:chOff x="0" y="0"/>
          <a:chExt cx="0" cy="0"/>
        </a:xfrm>
      </p:grpSpPr>
      <p:sp>
        <p:nvSpPr>
          <p:cNvPr id="511" name="Google Shape;511;p35"/>
          <p:cNvSpPr/>
          <p:nvPr/>
        </p:nvSpPr>
        <p:spPr>
          <a:xfrm>
            <a:off x="355601" y="0"/>
            <a:ext cx="11480494" cy="2753936"/>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2" name="Google Shape;512;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13" name="Google Shape;513;p35"/>
          <p:cNvSpPr txBox="1">
            <a:spLocks noGrp="1"/>
          </p:cNvSpPr>
          <p:nvPr>
            <p:ph type="body" idx="1"/>
          </p:nvPr>
        </p:nvSpPr>
        <p:spPr>
          <a:xfrm>
            <a:off x="1245901" y="190501"/>
            <a:ext cx="9833548" cy="1895474"/>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100"/>
              <a:buNone/>
            </a:pPr>
            <a:endParaRPr sz="1100">
              <a:solidFill>
                <a:srgbClr val="000000"/>
              </a:solidFill>
            </a:endParaRPr>
          </a:p>
          <a:p>
            <a:pPr marL="0" lvl="0" indent="0" algn="l" rtl="0">
              <a:lnSpc>
                <a:spcPct val="70000"/>
              </a:lnSpc>
              <a:spcBef>
                <a:spcPts val="1000"/>
              </a:spcBef>
              <a:spcAft>
                <a:spcPts val="0"/>
              </a:spcAft>
              <a:buClr>
                <a:schemeClr val="dk1"/>
              </a:buClr>
              <a:buSzPts val="1100"/>
              <a:buNone/>
            </a:pPr>
            <a:endParaRPr sz="1100">
              <a:solidFill>
                <a:srgbClr val="000000"/>
              </a:solidFill>
            </a:endParaRPr>
          </a:p>
          <a:p>
            <a:pPr marL="0" lvl="0" indent="0" algn="l" rtl="0">
              <a:lnSpc>
                <a:spcPct val="70000"/>
              </a:lnSpc>
              <a:spcBef>
                <a:spcPts val="1000"/>
              </a:spcBef>
              <a:spcAft>
                <a:spcPts val="0"/>
              </a:spcAft>
              <a:buClr>
                <a:schemeClr val="dk1"/>
              </a:buClr>
              <a:buSzPts val="1100"/>
              <a:buNone/>
            </a:pPr>
            <a:endParaRPr sz="1100">
              <a:solidFill>
                <a:srgbClr val="000000"/>
              </a:solidFill>
            </a:endParaRPr>
          </a:p>
          <a:p>
            <a:pPr marL="0" lvl="0" indent="0" algn="l" rtl="0">
              <a:lnSpc>
                <a:spcPct val="70000"/>
              </a:lnSpc>
              <a:spcBef>
                <a:spcPts val="1000"/>
              </a:spcBef>
              <a:spcAft>
                <a:spcPts val="0"/>
              </a:spcAft>
              <a:buClr>
                <a:schemeClr val="lt1"/>
              </a:buClr>
              <a:buSzPts val="4180"/>
              <a:buNone/>
            </a:pPr>
            <a:r>
              <a:rPr lang="en-US" sz="4180">
                <a:solidFill>
                  <a:schemeClr val="lt1"/>
                </a:solidFill>
              </a:rPr>
              <a:t>FINANCIAL IMPACT OF COVID</a:t>
            </a:r>
            <a:endParaRPr/>
          </a:p>
          <a:p>
            <a:pPr marL="0" lvl="0" indent="0" algn="l" rtl="0">
              <a:lnSpc>
                <a:spcPct val="70000"/>
              </a:lnSpc>
              <a:spcBef>
                <a:spcPts val="1000"/>
              </a:spcBef>
              <a:spcAft>
                <a:spcPts val="0"/>
              </a:spcAft>
              <a:buClr>
                <a:schemeClr val="lt1"/>
              </a:buClr>
              <a:buSzPts val="4180"/>
              <a:buNone/>
            </a:pPr>
            <a:r>
              <a:rPr lang="en-US" sz="4180">
                <a:solidFill>
                  <a:schemeClr val="lt1"/>
                </a:solidFill>
              </a:rPr>
              <a:t>ON HEALTH CARE PRACTICES</a:t>
            </a:r>
            <a:endParaRPr/>
          </a:p>
          <a:p>
            <a:pPr marL="0" lvl="0" indent="0" algn="l" rtl="0">
              <a:lnSpc>
                <a:spcPct val="70000"/>
              </a:lnSpc>
              <a:spcBef>
                <a:spcPts val="1000"/>
              </a:spcBef>
              <a:spcAft>
                <a:spcPts val="0"/>
              </a:spcAft>
              <a:buClr>
                <a:schemeClr val="dk1"/>
              </a:buClr>
              <a:buSzPts val="1100"/>
              <a:buNone/>
            </a:pPr>
            <a:endParaRPr sz="1100">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6"/>
          <p:cNvSpPr txBox="1">
            <a:spLocks noGrp="1"/>
          </p:cNvSpPr>
          <p:nvPr>
            <p:ph type="title"/>
          </p:nvPr>
        </p:nvSpPr>
        <p:spPr>
          <a:xfrm>
            <a:off x="731294" y="5162550"/>
            <a:ext cx="10515600" cy="147637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200"/>
              <a:buFont typeface="Arial"/>
              <a:buNone/>
            </a:pPr>
            <a:r>
              <a:rPr lang="en-US" sz="2200">
                <a:latin typeface="Arial"/>
                <a:ea typeface="Arial"/>
                <a:cs typeface="Arial"/>
                <a:sym typeface="Arial"/>
              </a:rPr>
              <a:t>     Forty question web-based survey </a:t>
            </a:r>
            <a:br>
              <a:rPr lang="en-US" sz="2200">
                <a:latin typeface="Arial"/>
                <a:ea typeface="Arial"/>
                <a:cs typeface="Arial"/>
                <a:sym typeface="Arial"/>
              </a:rPr>
            </a:br>
            <a:r>
              <a:rPr lang="en-US" sz="2200">
                <a:latin typeface="Arial"/>
                <a:ea typeface="Arial"/>
                <a:cs typeface="Arial"/>
                <a:sym typeface="Arial"/>
              </a:rPr>
              <a:t>     Administered from mid-July through end of </a:t>
            </a:r>
            <a:r>
              <a:rPr lang="en-US" sz="2200" b="1">
                <a:latin typeface="Arial"/>
                <a:ea typeface="Arial"/>
                <a:cs typeface="Arial"/>
                <a:sym typeface="Arial"/>
              </a:rPr>
              <a:t>August 2020</a:t>
            </a:r>
            <a:br>
              <a:rPr lang="en-US" sz="2200">
                <a:latin typeface="Arial"/>
                <a:ea typeface="Arial"/>
                <a:cs typeface="Arial"/>
                <a:sym typeface="Arial"/>
              </a:rPr>
            </a:br>
            <a:r>
              <a:rPr lang="en-US" sz="2200">
                <a:latin typeface="Arial"/>
                <a:ea typeface="Arial"/>
                <a:cs typeface="Arial"/>
                <a:sym typeface="Arial"/>
              </a:rPr>
              <a:t>     Sample of 3,500 </a:t>
            </a:r>
            <a:br>
              <a:rPr lang="en-US" sz="2200">
                <a:latin typeface="Arial"/>
                <a:ea typeface="Arial"/>
                <a:cs typeface="Arial"/>
                <a:sym typeface="Arial"/>
              </a:rPr>
            </a:br>
            <a:r>
              <a:rPr lang="en-US" sz="2200">
                <a:latin typeface="Arial"/>
                <a:ea typeface="Arial"/>
                <a:cs typeface="Arial"/>
                <a:sym typeface="Arial"/>
              </a:rPr>
              <a:t>     </a:t>
            </a:r>
            <a:r>
              <a:rPr lang="en-US" sz="1300" u="sng">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https://www.medchi.org/Portals/18/Files/Resources/PhysicianPractice%20Survey%20Results_FINAL.pdf?ver=2020-10-29-133446-053</a:t>
            </a:r>
            <a:endParaRPr/>
          </a:p>
        </p:txBody>
      </p:sp>
      <p:pic>
        <p:nvPicPr>
          <p:cNvPr id="519" name="Google Shape;519;p36"/>
          <p:cNvPicPr preferRelativeResize="0">
            <a:picLocks noGrp="1"/>
          </p:cNvPicPr>
          <p:nvPr>
            <p:ph type="body" idx="1"/>
          </p:nvPr>
        </p:nvPicPr>
        <p:blipFill rotWithShape="1">
          <a:blip r:embed="rId4">
            <a:alphaModFix/>
          </a:blip>
          <a:srcRect/>
          <a:stretch/>
        </p:blipFill>
        <p:spPr>
          <a:xfrm>
            <a:off x="731294" y="505460"/>
            <a:ext cx="10260556" cy="19138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37"/>
          <p:cNvPicPr preferRelativeResize="0">
            <a:picLocks noGrp="1"/>
          </p:cNvPicPr>
          <p:nvPr>
            <p:ph type="body" idx="1"/>
          </p:nvPr>
        </p:nvPicPr>
        <p:blipFill rotWithShape="1">
          <a:blip r:embed="rId3">
            <a:alphaModFix/>
          </a:blip>
          <a:srcRect/>
          <a:stretch/>
        </p:blipFill>
        <p:spPr>
          <a:xfrm>
            <a:off x="477864" y="2089688"/>
            <a:ext cx="11236271" cy="26786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38"/>
          <p:cNvPicPr preferRelativeResize="0">
            <a:picLocks noGrp="1"/>
          </p:cNvPicPr>
          <p:nvPr>
            <p:ph type="body" idx="1"/>
          </p:nvPr>
        </p:nvPicPr>
        <p:blipFill rotWithShape="1">
          <a:blip r:embed="rId3">
            <a:alphaModFix/>
          </a:blip>
          <a:srcRect/>
          <a:stretch/>
        </p:blipFill>
        <p:spPr>
          <a:xfrm>
            <a:off x="191146" y="991894"/>
            <a:ext cx="11809708" cy="412254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39"/>
          <p:cNvPicPr preferRelativeResize="0">
            <a:picLocks noGrp="1"/>
          </p:cNvPicPr>
          <p:nvPr>
            <p:ph type="body" idx="1"/>
          </p:nvPr>
        </p:nvPicPr>
        <p:blipFill rotWithShape="1">
          <a:blip r:embed="rId3">
            <a:alphaModFix/>
          </a:blip>
          <a:srcRect/>
          <a:stretch/>
        </p:blipFill>
        <p:spPr>
          <a:xfrm>
            <a:off x="964631" y="471855"/>
            <a:ext cx="10262737" cy="591429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40"/>
          <p:cNvPicPr preferRelativeResize="0">
            <a:picLocks noGrp="1"/>
          </p:cNvPicPr>
          <p:nvPr>
            <p:ph type="body" idx="1"/>
          </p:nvPr>
        </p:nvPicPr>
        <p:blipFill rotWithShape="1">
          <a:blip r:embed="rId3">
            <a:alphaModFix/>
          </a:blip>
          <a:srcRect/>
          <a:stretch/>
        </p:blipFill>
        <p:spPr>
          <a:xfrm>
            <a:off x="683611" y="319392"/>
            <a:ext cx="10824778" cy="621921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41"/>
          <p:cNvPicPr preferRelativeResize="0">
            <a:picLocks noGrp="1"/>
          </p:cNvPicPr>
          <p:nvPr>
            <p:ph type="body" idx="1"/>
          </p:nvPr>
        </p:nvPicPr>
        <p:blipFill rotWithShape="1">
          <a:blip r:embed="rId3">
            <a:alphaModFix/>
          </a:blip>
          <a:srcRect/>
          <a:stretch/>
        </p:blipFill>
        <p:spPr>
          <a:xfrm>
            <a:off x="116840" y="848360"/>
            <a:ext cx="11958320" cy="516127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8"/>
        <p:cNvGrpSpPr/>
        <p:nvPr/>
      </p:nvGrpSpPr>
      <p:grpSpPr>
        <a:xfrm>
          <a:off x="0" y="0"/>
          <a:ext cx="0" cy="0"/>
          <a:chOff x="0" y="0"/>
          <a:chExt cx="0" cy="0"/>
        </a:xfrm>
      </p:grpSpPr>
      <p:sp>
        <p:nvSpPr>
          <p:cNvPr id="549" name="Google Shape;549;p42"/>
          <p:cNvSpPr/>
          <p:nvPr/>
        </p:nvSpPr>
        <p:spPr>
          <a:xfrm>
            <a:off x="0" y="201707"/>
            <a:ext cx="12188952" cy="6656293"/>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0" name="Google Shape;550;p42"/>
          <p:cNvPicPr preferRelativeResize="0"/>
          <p:nvPr/>
        </p:nvPicPr>
        <p:blipFill rotWithShape="1">
          <a:blip r:embed="rId3">
            <a:alphaModFix/>
          </a:blip>
          <a:srcRect l="8235" t="20008" r="8213" b="57100"/>
          <a:stretch/>
        </p:blipFill>
        <p:spPr>
          <a:xfrm rot="10800000" flipH="1">
            <a:off x="2" y="1"/>
            <a:ext cx="12191999" cy="1878950"/>
          </a:xfrm>
          <a:custGeom>
            <a:avLst/>
            <a:gdLst/>
            <a:ahLst/>
            <a:cxnLst/>
            <a:rect l="l" t="t" r="r" b="b"/>
            <a:pathLst>
              <a:path w="12191999" h="1878950" extrusionOk="0">
                <a:moveTo>
                  <a:pt x="0" y="1878950"/>
                </a:moveTo>
                <a:lnTo>
                  <a:pt x="12191999" y="1878950"/>
                </a:lnTo>
                <a:lnTo>
                  <a:pt x="12191999" y="0"/>
                </a:lnTo>
                <a:lnTo>
                  <a:pt x="0" y="0"/>
                </a:lnTo>
                <a:close/>
              </a:path>
            </a:pathLst>
          </a:custGeom>
          <a:noFill/>
          <a:ln>
            <a:noFill/>
          </a:ln>
        </p:spPr>
      </p:pic>
      <p:pic>
        <p:nvPicPr>
          <p:cNvPr id="551" name="Google Shape;551;p42"/>
          <p:cNvPicPr preferRelativeResize="0"/>
          <p:nvPr/>
        </p:nvPicPr>
        <p:blipFill rotWithShape="1">
          <a:blip r:embed="rId3">
            <a:alphaModFix/>
          </a:blip>
          <a:srcRect l="8235" t="-1" r="8213" b="80325"/>
          <a:stretch/>
        </p:blipFill>
        <p:spPr>
          <a:xfrm rot="10800000" flipH="1">
            <a:off x="0" y="4914024"/>
            <a:ext cx="12191999" cy="1614974"/>
          </a:xfrm>
          <a:custGeom>
            <a:avLst/>
            <a:gdLst/>
            <a:ahLst/>
            <a:cxnLst/>
            <a:rect l="l" t="t" r="r" b="b"/>
            <a:pathLst>
              <a:path w="12191999" h="1614974" extrusionOk="0">
                <a:moveTo>
                  <a:pt x="0" y="1614974"/>
                </a:moveTo>
                <a:lnTo>
                  <a:pt x="12191999" y="1614974"/>
                </a:lnTo>
                <a:lnTo>
                  <a:pt x="12191999" y="0"/>
                </a:lnTo>
                <a:lnTo>
                  <a:pt x="0" y="0"/>
                </a:lnTo>
                <a:close/>
              </a:path>
            </a:pathLst>
          </a:custGeom>
          <a:noFill/>
          <a:ln>
            <a:noFill/>
          </a:ln>
        </p:spPr>
      </p:pic>
      <p:sp>
        <p:nvSpPr>
          <p:cNvPr id="552" name="Google Shape;552;p42"/>
          <p:cNvSpPr txBox="1">
            <a:spLocks noGrp="1"/>
          </p:cNvSpPr>
          <p:nvPr>
            <p:ph type="title"/>
          </p:nvPr>
        </p:nvSpPr>
        <p:spPr>
          <a:xfrm>
            <a:off x="805661" y="1401859"/>
            <a:ext cx="3510845" cy="40542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b="1">
                <a:solidFill>
                  <a:srgbClr val="FFFFFF"/>
                </a:solidFill>
                <a:latin typeface="Calibri"/>
                <a:ea typeface="Calibri"/>
                <a:cs typeface="Calibri"/>
                <a:sym typeface="Calibri"/>
              </a:rPr>
              <a:t>Health Outcomes of Financial Stress</a:t>
            </a:r>
            <a:endParaRPr sz="4000">
              <a:solidFill>
                <a:srgbClr val="FFFFFF"/>
              </a:solidFill>
              <a:latin typeface="Calibri"/>
              <a:ea typeface="Calibri"/>
              <a:cs typeface="Calibri"/>
              <a:sym typeface="Calibri"/>
            </a:endParaRPr>
          </a:p>
        </p:txBody>
      </p:sp>
      <p:sp>
        <p:nvSpPr>
          <p:cNvPr id="553" name="Google Shape;553;p42"/>
          <p:cNvSpPr txBox="1">
            <a:spLocks noGrp="1"/>
          </p:cNvSpPr>
          <p:nvPr>
            <p:ph type="body" idx="1"/>
          </p:nvPr>
        </p:nvSpPr>
        <p:spPr>
          <a:xfrm>
            <a:off x="5257800" y="1182220"/>
            <a:ext cx="6128539" cy="46952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None/>
            </a:pPr>
            <a:endParaRPr sz="1800">
              <a:solidFill>
                <a:srgbClr val="FFFFFF"/>
              </a:solidFill>
            </a:endParaRPr>
          </a:p>
          <a:p>
            <a:pPr marL="0" marR="0" lvl="0" indent="0" algn="l" rtl="0">
              <a:lnSpc>
                <a:spcPct val="90000"/>
              </a:lnSpc>
              <a:spcBef>
                <a:spcPts val="600"/>
              </a:spcBef>
              <a:spcAft>
                <a:spcPts val="0"/>
              </a:spcAft>
              <a:buClr>
                <a:srgbClr val="FFFFFF"/>
              </a:buClr>
              <a:buSzPts val="2400"/>
              <a:buChar char="•"/>
            </a:pPr>
            <a:r>
              <a:rPr lang="en-US" sz="2400">
                <a:solidFill>
                  <a:srgbClr val="FFFFFF"/>
                </a:solidFill>
              </a:rPr>
              <a:t>Insomnia </a:t>
            </a:r>
            <a:endParaRPr sz="2400">
              <a:solidFill>
                <a:srgbClr val="FFFFFF"/>
              </a:solidFill>
            </a:endParaRPr>
          </a:p>
          <a:p>
            <a:pPr marL="0" marR="0" lvl="0" indent="0" algn="l" rtl="0">
              <a:lnSpc>
                <a:spcPct val="90000"/>
              </a:lnSpc>
              <a:spcBef>
                <a:spcPts val="600"/>
              </a:spcBef>
              <a:spcAft>
                <a:spcPts val="0"/>
              </a:spcAft>
              <a:buClr>
                <a:srgbClr val="FFFFFF"/>
              </a:buClr>
              <a:buSzPts val="2400"/>
              <a:buChar char="•"/>
            </a:pPr>
            <a:r>
              <a:rPr lang="en-US" sz="2400">
                <a:solidFill>
                  <a:srgbClr val="FFFFFF"/>
                </a:solidFill>
              </a:rPr>
              <a:t>Depression </a:t>
            </a:r>
            <a:endParaRPr/>
          </a:p>
          <a:p>
            <a:pPr marL="0" marR="0" lvl="0" indent="0" algn="l" rtl="0">
              <a:lnSpc>
                <a:spcPct val="90000"/>
              </a:lnSpc>
              <a:spcBef>
                <a:spcPts val="600"/>
              </a:spcBef>
              <a:spcAft>
                <a:spcPts val="0"/>
              </a:spcAft>
              <a:buClr>
                <a:srgbClr val="FFFFFF"/>
              </a:buClr>
              <a:buSzPts val="2400"/>
              <a:buChar char="•"/>
            </a:pPr>
            <a:r>
              <a:rPr lang="en-US" sz="2400">
                <a:solidFill>
                  <a:srgbClr val="FFFFFF"/>
                </a:solidFill>
              </a:rPr>
              <a:t>Anxiety</a:t>
            </a:r>
            <a:endParaRPr sz="2400">
              <a:solidFill>
                <a:srgbClr val="FFFFFF"/>
              </a:solidFill>
            </a:endParaRPr>
          </a:p>
          <a:p>
            <a:pPr marL="0" marR="0" lvl="0" indent="0" algn="l" rtl="0">
              <a:lnSpc>
                <a:spcPct val="90000"/>
              </a:lnSpc>
              <a:spcBef>
                <a:spcPts val="600"/>
              </a:spcBef>
              <a:spcAft>
                <a:spcPts val="0"/>
              </a:spcAft>
              <a:buClr>
                <a:srgbClr val="FFFFFF"/>
              </a:buClr>
              <a:buSzPts val="2400"/>
              <a:buChar char="•"/>
            </a:pPr>
            <a:r>
              <a:rPr lang="en-US" sz="2400">
                <a:solidFill>
                  <a:srgbClr val="FFFFFF"/>
                </a:solidFill>
              </a:rPr>
              <a:t>Relationship difficulties</a:t>
            </a:r>
            <a:endParaRPr/>
          </a:p>
          <a:p>
            <a:pPr marL="0" marR="0" lvl="0" indent="0" algn="l" rtl="0">
              <a:lnSpc>
                <a:spcPct val="90000"/>
              </a:lnSpc>
              <a:spcBef>
                <a:spcPts val="600"/>
              </a:spcBef>
              <a:spcAft>
                <a:spcPts val="0"/>
              </a:spcAft>
              <a:buClr>
                <a:srgbClr val="FFFFFF"/>
              </a:buClr>
              <a:buSzPts val="2400"/>
              <a:buChar char="•"/>
            </a:pPr>
            <a:r>
              <a:rPr lang="en-US" sz="2400">
                <a:solidFill>
                  <a:srgbClr val="FFFFFF"/>
                </a:solidFill>
              </a:rPr>
              <a:t>Social withdrawal</a:t>
            </a:r>
            <a:endParaRPr/>
          </a:p>
          <a:p>
            <a:pPr marL="0" marR="0" lvl="0" indent="0" algn="l" rtl="0">
              <a:lnSpc>
                <a:spcPct val="90000"/>
              </a:lnSpc>
              <a:spcBef>
                <a:spcPts val="600"/>
              </a:spcBef>
              <a:spcAft>
                <a:spcPts val="0"/>
              </a:spcAft>
              <a:buClr>
                <a:srgbClr val="FFFFFF"/>
              </a:buClr>
              <a:buSzPts val="2400"/>
              <a:buChar char="•"/>
            </a:pPr>
            <a:r>
              <a:rPr lang="en-US" sz="2400">
                <a:solidFill>
                  <a:srgbClr val="FFFFFF"/>
                </a:solidFill>
              </a:rPr>
              <a:t>Physical ailments </a:t>
            </a:r>
            <a:endParaRPr/>
          </a:p>
          <a:p>
            <a:pPr marL="0" marR="0" lvl="0" indent="0" algn="l" rtl="0">
              <a:lnSpc>
                <a:spcPct val="90000"/>
              </a:lnSpc>
              <a:spcBef>
                <a:spcPts val="600"/>
              </a:spcBef>
              <a:spcAft>
                <a:spcPts val="0"/>
              </a:spcAft>
              <a:buClr>
                <a:srgbClr val="FFFFFF"/>
              </a:buClr>
              <a:buSzPts val="2400"/>
              <a:buChar char="•"/>
            </a:pPr>
            <a:r>
              <a:rPr lang="en-US" sz="2400">
                <a:solidFill>
                  <a:srgbClr val="FFFFFF"/>
                </a:solidFill>
              </a:rPr>
              <a:t>Unhealthy coping methods</a:t>
            </a:r>
            <a:endParaRPr sz="2400">
              <a:solidFill>
                <a:srgbClr val="FFFFFF"/>
              </a:solidFill>
            </a:endParaRPr>
          </a:p>
          <a:p>
            <a:pPr marL="0" marR="0" lvl="0" indent="0" algn="l" rtl="0">
              <a:lnSpc>
                <a:spcPct val="90000"/>
              </a:lnSpc>
              <a:spcBef>
                <a:spcPts val="600"/>
              </a:spcBef>
              <a:spcAft>
                <a:spcPts val="0"/>
              </a:spcAft>
              <a:buClr>
                <a:srgbClr val="FFFFFF"/>
              </a:buClr>
              <a:buSzPts val="2400"/>
              <a:buChar char="•"/>
            </a:pPr>
            <a:r>
              <a:rPr lang="en-US" sz="2400">
                <a:solidFill>
                  <a:srgbClr val="FFFFFF"/>
                </a:solidFill>
              </a:rPr>
              <a:t>Suicidal thoughts and actions</a:t>
            </a:r>
            <a:endParaRPr sz="2400" u="sng">
              <a:solidFill>
                <a:srgbClr val="FFFFFF"/>
              </a:solidFill>
              <a:hlinkClick r:id="rId4">
                <a:extLst>
                  <a:ext uri="{A12FA001-AC4F-418D-AE19-62706E023703}">
                    <ahyp:hlinkClr xmlns:ahyp="http://schemas.microsoft.com/office/drawing/2018/hyperlinkcolor" val="tx"/>
                  </a:ext>
                </a:extLst>
              </a:hlinkClick>
            </a:endParaRPr>
          </a:p>
          <a:p>
            <a:pPr marL="0" marR="0" lvl="0" indent="0" algn="l" rtl="0">
              <a:lnSpc>
                <a:spcPct val="90000"/>
              </a:lnSpc>
              <a:spcBef>
                <a:spcPts val="600"/>
              </a:spcBef>
              <a:spcAft>
                <a:spcPts val="0"/>
              </a:spcAft>
              <a:buClr>
                <a:schemeClr val="dk1"/>
              </a:buClr>
              <a:buSzPts val="1400"/>
              <a:buNone/>
            </a:pPr>
            <a:endParaRPr sz="1400" u="sng">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l" rtl="0">
              <a:lnSpc>
                <a:spcPct val="90000"/>
              </a:lnSpc>
              <a:spcBef>
                <a:spcPts val="0"/>
              </a:spcBef>
              <a:spcAft>
                <a:spcPts val="0"/>
              </a:spcAft>
              <a:buClr>
                <a:schemeClr val="dk1"/>
              </a:buClr>
              <a:buSzPts val="1400"/>
              <a:buNone/>
            </a:pPr>
            <a:endParaRPr sz="1400" u="sng">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l" rtl="0">
              <a:lnSpc>
                <a:spcPct val="90000"/>
              </a:lnSpc>
              <a:spcBef>
                <a:spcPts val="0"/>
              </a:spcBef>
              <a:spcAft>
                <a:spcPts val="0"/>
              </a:spcAft>
              <a:buClr>
                <a:schemeClr val="dk1"/>
              </a:buClr>
              <a:buSzPts val="1400"/>
              <a:buNone/>
            </a:pPr>
            <a:endParaRPr sz="1400" u="sng">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lnSpc>
                <a:spcPct val="90000"/>
              </a:lnSpc>
              <a:spcBef>
                <a:spcPts val="0"/>
              </a:spcBef>
              <a:spcAft>
                <a:spcPts val="0"/>
              </a:spcAft>
              <a:buClr>
                <a:schemeClr val="dk1"/>
              </a:buClr>
              <a:buSzPts val="1400"/>
              <a:buNone/>
            </a:pPr>
            <a:endParaRPr sz="1400" u="sng">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lnSpc>
                <a:spcPct val="90000"/>
              </a:lnSpc>
              <a:spcBef>
                <a:spcPts val="0"/>
              </a:spcBef>
              <a:spcAft>
                <a:spcPts val="0"/>
              </a:spcAft>
              <a:buClr>
                <a:srgbClr val="FFFFFF"/>
              </a:buClr>
              <a:buSzPts val="1400"/>
              <a:buNone/>
            </a:pPr>
            <a:r>
              <a:rPr lang="en-US" sz="1400" u="sng">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Https://www.Helpguide.Org/articles/stress/coping-with-financial-stress.Htm</a:t>
            </a:r>
            <a:endParaRPr sz="1400">
              <a:solidFill>
                <a:srgbClr val="FFFFFF"/>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400"/>
              <a:buNone/>
            </a:pPr>
            <a:endParaRPr sz="1400">
              <a:solidFill>
                <a:srgbClr val="FFFFFF"/>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400"/>
              <a:buNone/>
            </a:pPr>
            <a:endParaRPr sz="1400">
              <a:solidFill>
                <a:srgbClr val="FFFFFF"/>
              </a:solidFill>
              <a:latin typeface="Arial"/>
              <a:ea typeface="Arial"/>
              <a:cs typeface="Arial"/>
              <a:sym typeface="Arial"/>
            </a:endParaRPr>
          </a:p>
          <a:p>
            <a:pPr marL="228600" lvl="0" indent="-139700" algn="l" rtl="0">
              <a:lnSpc>
                <a:spcPct val="90000"/>
              </a:lnSpc>
              <a:spcBef>
                <a:spcPts val="1000"/>
              </a:spcBef>
              <a:spcAft>
                <a:spcPts val="0"/>
              </a:spcAft>
              <a:buClr>
                <a:schemeClr val="dk1"/>
              </a:buClr>
              <a:buSzPts val="1400"/>
              <a:buNone/>
            </a:pPr>
            <a:endParaRPr sz="1400">
              <a:solidFill>
                <a:srgbClr val="FFFFFF"/>
              </a:solidFill>
            </a:endParaRPr>
          </a:p>
        </p:txBody>
      </p:sp>
      <p:sp>
        <p:nvSpPr>
          <p:cNvPr id="554" name="Google Shape;554;p42"/>
          <p:cNvSpPr/>
          <p:nvPr/>
        </p:nvSpPr>
        <p:spPr>
          <a:xfrm>
            <a:off x="0" y="6044454"/>
            <a:ext cx="12188952" cy="81354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8"/>
        <p:cNvGrpSpPr/>
        <p:nvPr/>
      </p:nvGrpSpPr>
      <p:grpSpPr>
        <a:xfrm>
          <a:off x="0" y="0"/>
          <a:ext cx="0" cy="0"/>
          <a:chOff x="0" y="0"/>
          <a:chExt cx="0" cy="0"/>
        </a:xfrm>
      </p:grpSpPr>
      <p:sp>
        <p:nvSpPr>
          <p:cNvPr id="559" name="Google Shape;559;p43"/>
          <p:cNvSpPr/>
          <p:nvPr/>
        </p:nvSpPr>
        <p:spPr>
          <a:xfrm>
            <a:off x="1" y="0"/>
            <a:ext cx="608211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43"/>
          <p:cNvSpPr/>
          <p:nvPr/>
        </p:nvSpPr>
        <p:spPr>
          <a:xfrm>
            <a:off x="1" y="0"/>
            <a:ext cx="12191998" cy="685800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1" name="Google Shape;561;p4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62" name="Google Shape;562;p43"/>
          <p:cNvSpPr txBox="1">
            <a:spLocks noGrp="1"/>
          </p:cNvSpPr>
          <p:nvPr>
            <p:ph type="title"/>
          </p:nvPr>
        </p:nvSpPr>
        <p:spPr>
          <a:xfrm>
            <a:off x="640079" y="2053641"/>
            <a:ext cx="3669161" cy="27600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b="1">
                <a:solidFill>
                  <a:srgbClr val="FFFFFF"/>
                </a:solidFill>
                <a:latin typeface="Calibri"/>
                <a:ea typeface="Calibri"/>
                <a:cs typeface="Calibri"/>
                <a:sym typeface="Calibri"/>
              </a:rPr>
              <a:t>Coping with Financial Stress</a:t>
            </a:r>
            <a:endParaRPr>
              <a:solidFill>
                <a:srgbClr val="FFFFFF"/>
              </a:solidFill>
              <a:latin typeface="Calibri"/>
              <a:ea typeface="Calibri"/>
              <a:cs typeface="Calibri"/>
              <a:sym typeface="Calibri"/>
            </a:endParaRPr>
          </a:p>
        </p:txBody>
      </p:sp>
      <p:sp>
        <p:nvSpPr>
          <p:cNvPr id="563" name="Google Shape;563;p43"/>
          <p:cNvSpPr txBox="1">
            <a:spLocks noGrp="1"/>
          </p:cNvSpPr>
          <p:nvPr>
            <p:ph type="body" idx="1"/>
          </p:nvPr>
        </p:nvSpPr>
        <p:spPr>
          <a:xfrm>
            <a:off x="5516554" y="447675"/>
            <a:ext cx="6486927" cy="61150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400"/>
              <a:buNone/>
            </a:pPr>
            <a:r>
              <a:rPr lang="en-US" sz="2400" b="1">
                <a:solidFill>
                  <a:srgbClr val="000000"/>
                </a:solidFill>
                <a:latin typeface="Arial"/>
                <a:ea typeface="Arial"/>
                <a:cs typeface="Arial"/>
                <a:sym typeface="Arial"/>
              </a:rPr>
              <a:t>Talk To Someone</a:t>
            </a:r>
            <a:r>
              <a:rPr lang="en-US" sz="1600">
                <a:solidFill>
                  <a:srgbClr val="000000"/>
                </a:solidFill>
                <a:latin typeface="Arial"/>
                <a:ea typeface="Arial"/>
                <a:cs typeface="Arial"/>
                <a:sym typeface="Arial"/>
              </a:rPr>
              <a:t> -- Keeping money worries to yourself only amplifies them until they seem insurmountable. </a:t>
            </a: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None/>
            </a:pP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None/>
            </a:pPr>
            <a:r>
              <a:rPr lang="en-US" sz="1600" b="1">
                <a:solidFill>
                  <a:srgbClr val="000000"/>
                </a:solidFill>
                <a:latin typeface="Arial"/>
                <a:ea typeface="Arial"/>
                <a:cs typeface="Arial"/>
                <a:sym typeface="Arial"/>
              </a:rPr>
              <a:t>Get Professional Advice </a:t>
            </a:r>
            <a:r>
              <a:rPr lang="en-US" sz="1600">
                <a:solidFill>
                  <a:srgbClr val="000000"/>
                </a:solidFill>
                <a:latin typeface="Arial"/>
                <a:ea typeface="Arial"/>
                <a:cs typeface="Arial"/>
                <a:sym typeface="Arial"/>
              </a:rPr>
              <a:t>-- there are organizations that offer free counseling on dealing with financial </a:t>
            </a:r>
            <a:endParaRPr/>
          </a:p>
          <a:p>
            <a:pPr marL="0" marR="0" lvl="0" indent="0" algn="l" rtl="0">
              <a:lnSpc>
                <a:spcPct val="90000"/>
              </a:lnSpc>
              <a:spcBef>
                <a:spcPts val="0"/>
              </a:spcBef>
              <a:spcAft>
                <a:spcPts val="0"/>
              </a:spcAft>
              <a:buClr>
                <a:schemeClr val="dk1"/>
              </a:buClr>
              <a:buSzPts val="1600"/>
              <a:buNone/>
            </a:pP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None/>
            </a:pPr>
            <a:r>
              <a:rPr lang="en-US" sz="1600" b="1">
                <a:solidFill>
                  <a:srgbClr val="000000"/>
                </a:solidFill>
                <a:latin typeface="Arial"/>
                <a:ea typeface="Arial"/>
                <a:cs typeface="Arial"/>
                <a:sym typeface="Arial"/>
              </a:rPr>
              <a:t>Talk To Your Family </a:t>
            </a:r>
            <a:r>
              <a:rPr lang="en-US" sz="1600">
                <a:solidFill>
                  <a:srgbClr val="000000"/>
                </a:solidFill>
                <a:latin typeface="Arial"/>
                <a:ea typeface="Arial"/>
                <a:cs typeface="Arial"/>
                <a:sym typeface="Arial"/>
              </a:rPr>
              <a:t>-- Even if you take pride in being self-sufficient, let them express their concerns. Financial problems impact the whole family.  They are probably worried about you and the financial stability of your family. </a:t>
            </a: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None/>
            </a:pPr>
            <a:r>
              <a:rPr lang="en-US" sz="1600">
                <a:solidFill>
                  <a:srgbClr val="000000"/>
                </a:solidFill>
                <a:latin typeface="Arial"/>
                <a:ea typeface="Arial"/>
                <a:cs typeface="Arial"/>
                <a:sym typeface="Arial"/>
              </a:rPr>
              <a:t> </a:t>
            </a: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None/>
            </a:pPr>
            <a:r>
              <a:rPr lang="en-US" sz="1600" b="1">
                <a:solidFill>
                  <a:srgbClr val="000000"/>
                </a:solidFill>
                <a:latin typeface="Arial"/>
                <a:ea typeface="Arial"/>
                <a:cs typeface="Arial"/>
                <a:sym typeface="Arial"/>
              </a:rPr>
              <a:t>Take Inventory Of Your Finances </a:t>
            </a:r>
            <a:r>
              <a:rPr lang="en-US" sz="1600">
                <a:solidFill>
                  <a:srgbClr val="000000"/>
                </a:solidFill>
                <a:latin typeface="Arial"/>
                <a:ea typeface="Arial"/>
                <a:cs typeface="Arial"/>
                <a:sym typeface="Arial"/>
              </a:rPr>
              <a:t>-- the first step to devising a plan to solve your money problems:  detail your income, debt, and spending over the course of at least one month.</a:t>
            </a: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None/>
            </a:pP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None/>
            </a:pPr>
            <a:r>
              <a:rPr lang="en-US" sz="1600" b="1">
                <a:solidFill>
                  <a:srgbClr val="000000"/>
                </a:solidFill>
                <a:latin typeface="Arial"/>
                <a:ea typeface="Arial"/>
                <a:cs typeface="Arial"/>
                <a:sym typeface="Arial"/>
              </a:rPr>
              <a:t>Make A Plan And Stick To It</a:t>
            </a:r>
            <a:r>
              <a:rPr lang="en-US" sz="1600">
                <a:solidFill>
                  <a:srgbClr val="000000"/>
                </a:solidFill>
                <a:latin typeface="Arial"/>
                <a:ea typeface="Arial"/>
                <a:cs typeface="Arial"/>
                <a:sym typeface="Arial"/>
              </a:rPr>
              <a:t> -- there are three choices open to you: increase your income, lower your spending, or both.</a:t>
            </a: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None/>
            </a:pP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None/>
            </a:pPr>
            <a:r>
              <a:rPr lang="en-US" sz="1600" b="1">
                <a:solidFill>
                  <a:srgbClr val="000000"/>
                </a:solidFill>
                <a:latin typeface="Arial"/>
                <a:ea typeface="Arial"/>
                <a:cs typeface="Arial"/>
                <a:sym typeface="Arial"/>
              </a:rPr>
              <a:t>Create A Monthly Budget</a:t>
            </a:r>
            <a:endParaRPr sz="1600" b="1">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None/>
            </a:pPr>
            <a:endParaRPr sz="160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None/>
            </a:pPr>
            <a:r>
              <a:rPr lang="en-US" sz="1600" b="1">
                <a:solidFill>
                  <a:srgbClr val="000000"/>
                </a:solidFill>
                <a:latin typeface="Arial"/>
                <a:ea typeface="Arial"/>
                <a:cs typeface="Arial"/>
                <a:sym typeface="Arial"/>
              </a:rPr>
              <a:t>Manage Your Overall Stress</a:t>
            </a:r>
            <a:endParaRPr sz="1600" b="1">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300"/>
              <a:buNone/>
            </a:pPr>
            <a:endParaRPr sz="1300"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l" rtl="0">
              <a:lnSpc>
                <a:spcPct val="90000"/>
              </a:lnSpc>
              <a:spcBef>
                <a:spcPts val="0"/>
              </a:spcBef>
              <a:spcAft>
                <a:spcPts val="0"/>
              </a:spcAft>
              <a:buClr>
                <a:srgbClr val="000000"/>
              </a:buClr>
              <a:buSzPts val="1300"/>
              <a:buNone/>
            </a:pPr>
            <a:r>
              <a:rPr lang="en-US" sz="1300"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Https://www.Helpguide.Org/articles/stress/coping-with-financial-stress.Htm</a:t>
            </a:r>
            <a:endParaRPr sz="130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300"/>
              <a:buNone/>
            </a:pPr>
            <a:endParaRPr sz="130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300"/>
              <a:buNone/>
            </a:pPr>
            <a:endParaRPr sz="1300">
              <a:solidFill>
                <a:srgbClr val="000000"/>
              </a:solidFill>
              <a:latin typeface="Arial"/>
              <a:ea typeface="Arial"/>
              <a:cs typeface="Arial"/>
              <a:sym typeface="Arial"/>
            </a:endParaRPr>
          </a:p>
          <a:p>
            <a:pPr marL="228600" lvl="0" indent="-146050" algn="l" rtl="0">
              <a:lnSpc>
                <a:spcPct val="90000"/>
              </a:lnSpc>
              <a:spcBef>
                <a:spcPts val="1000"/>
              </a:spcBef>
              <a:spcAft>
                <a:spcPts val="0"/>
              </a:spcAft>
              <a:buClr>
                <a:schemeClr val="dk1"/>
              </a:buClr>
              <a:buSzPts val="1300"/>
              <a:buNone/>
            </a:pPr>
            <a:endParaRPr sz="13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1D3B5F0-F1B7-40E4-A784-61CFC3F47A65}"/>
              </a:ext>
            </a:extLst>
          </p:cNvPr>
          <p:cNvPicPr>
            <a:picLocks noChangeAspect="1"/>
          </p:cNvPicPr>
          <p:nvPr/>
        </p:nvPicPr>
        <p:blipFill rotWithShape="1">
          <a:blip r:embed="rId3"/>
          <a:srcRect l="52740" r="-1" b="-1"/>
          <a:stretch/>
        </p:blipFill>
        <p:spPr>
          <a:xfrm>
            <a:off x="0"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10">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DC7B8A3-6869-48D4-B7C6-24329FAB0FB8}"/>
              </a:ext>
            </a:extLst>
          </p:cNvPr>
          <p:cNvSpPr>
            <a:spLocks noGrp="1"/>
          </p:cNvSpPr>
          <p:nvPr>
            <p:ph idx="1"/>
          </p:nvPr>
        </p:nvSpPr>
        <p:spPr>
          <a:xfrm>
            <a:off x="5097364" y="1980505"/>
            <a:ext cx="6852863" cy="4351338"/>
          </a:xfrm>
        </p:spPr>
        <p:txBody>
          <a:bodyPr>
            <a:normAutofit/>
          </a:bodyPr>
          <a:lstStyle/>
          <a:p>
            <a:pPr marL="0" indent="0" algn="ctr">
              <a:buNone/>
            </a:pPr>
            <a:endParaRPr lang="en-US" sz="2600" b="1" dirty="0"/>
          </a:p>
          <a:p>
            <a:pPr marL="0" indent="0" algn="ctr">
              <a:buNone/>
            </a:pPr>
            <a:r>
              <a:rPr lang="en-US" sz="2600" b="1" dirty="0"/>
              <a:t>Anthony S. </a:t>
            </a:r>
            <a:r>
              <a:rPr lang="en-US" sz="2600" b="1" dirty="0" err="1"/>
              <a:t>Fauci</a:t>
            </a:r>
            <a:r>
              <a:rPr lang="en-US" sz="2600" b="1" dirty="0"/>
              <a:t>, </a:t>
            </a:r>
          </a:p>
          <a:p>
            <a:pPr marL="0" indent="0" algn="ctr">
              <a:buNone/>
            </a:pPr>
            <a:r>
              <a:rPr lang="en-US" sz="2600" b="1" dirty="0"/>
              <a:t>the nation’s top infectious disease expert, </a:t>
            </a:r>
          </a:p>
          <a:p>
            <a:pPr marL="0" indent="0" algn="ctr">
              <a:buNone/>
            </a:pPr>
            <a:r>
              <a:rPr lang="en-US" sz="2600" b="1" dirty="0"/>
              <a:t>may be understating the problem when he says,</a:t>
            </a:r>
          </a:p>
          <a:p>
            <a:pPr marL="0" indent="0" algn="ctr">
              <a:buNone/>
            </a:pPr>
            <a:r>
              <a:rPr lang="en-US" sz="2600" b="1" dirty="0"/>
              <a:t> </a:t>
            </a:r>
          </a:p>
          <a:p>
            <a:pPr marL="0" indent="0" algn="ctr">
              <a:buNone/>
            </a:pPr>
            <a:r>
              <a:rPr lang="en-US" sz="2600" b="1" dirty="0"/>
              <a:t>“</a:t>
            </a:r>
            <a:r>
              <a:rPr lang="en-US" sz="3600" b="1" dirty="0"/>
              <a:t>We’re in for a whole lot of hurt</a:t>
            </a:r>
            <a:r>
              <a:rPr lang="en-US" sz="2600" b="1" dirty="0"/>
              <a:t>.”</a:t>
            </a:r>
          </a:p>
          <a:p>
            <a:pPr marL="0" indent="0">
              <a:buNone/>
            </a:pPr>
            <a:endParaRPr lang="en-US" sz="2600" dirty="0"/>
          </a:p>
        </p:txBody>
      </p:sp>
    </p:spTree>
    <p:extLst>
      <p:ext uri="{BB962C8B-B14F-4D97-AF65-F5344CB8AC3E}">
        <p14:creationId xmlns:p14="http://schemas.microsoft.com/office/powerpoint/2010/main" val="1287774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1"/>
        <p:cNvGrpSpPr/>
        <p:nvPr/>
      </p:nvGrpSpPr>
      <p:grpSpPr>
        <a:xfrm>
          <a:off x="0" y="0"/>
          <a:ext cx="0" cy="0"/>
          <a:chOff x="0" y="0"/>
          <a:chExt cx="0" cy="0"/>
        </a:xfrm>
      </p:grpSpPr>
      <p:sp>
        <p:nvSpPr>
          <p:cNvPr id="622" name="Google Shape;622;p4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3" name="Google Shape;623;p49"/>
          <p:cNvPicPr preferRelativeResize="0"/>
          <p:nvPr/>
        </p:nvPicPr>
        <p:blipFill rotWithShape="1">
          <a:blip r:embed="rId3">
            <a:alphaModFix/>
          </a:blip>
          <a:srcRect l="7201" r="36541" b="-1"/>
          <a:stretch/>
        </p:blipFill>
        <p:spPr>
          <a:xfrm>
            <a:off x="-2" y="10"/>
            <a:ext cx="5779884" cy="6857990"/>
          </a:xfrm>
          <a:prstGeom prst="rect">
            <a:avLst/>
          </a:prstGeom>
          <a:noFill/>
          <a:ln>
            <a:noFill/>
          </a:ln>
        </p:spPr>
      </p:pic>
      <p:grpSp>
        <p:nvGrpSpPr>
          <p:cNvPr id="624" name="Google Shape;624;p49"/>
          <p:cNvGrpSpPr/>
          <p:nvPr/>
        </p:nvGrpSpPr>
        <p:grpSpPr>
          <a:xfrm flipH="1">
            <a:off x="1" y="713128"/>
            <a:ext cx="1068867" cy="2126625"/>
            <a:chOff x="10918968" y="713127"/>
            <a:chExt cx="1273032" cy="2532832"/>
          </a:xfrm>
        </p:grpSpPr>
        <p:sp>
          <p:nvSpPr>
            <p:cNvPr id="625" name="Google Shape;625;p49"/>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49"/>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27" name="Google Shape;627;p49"/>
          <p:cNvSpPr txBox="1">
            <a:spLocks noGrp="1"/>
          </p:cNvSpPr>
          <p:nvPr>
            <p:ph type="body" idx="1"/>
          </p:nvPr>
        </p:nvSpPr>
        <p:spPr>
          <a:xfrm>
            <a:off x="5934075" y="1266825"/>
            <a:ext cx="5779884" cy="49101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850"/>
              <a:buNone/>
            </a:pPr>
            <a:endParaRPr sz="1850"/>
          </a:p>
          <a:p>
            <a:pPr marL="0" lvl="0" indent="0" algn="l" rtl="0">
              <a:lnSpc>
                <a:spcPct val="70000"/>
              </a:lnSpc>
              <a:spcBef>
                <a:spcPts val="1000"/>
              </a:spcBef>
              <a:spcAft>
                <a:spcPts val="0"/>
              </a:spcAft>
              <a:buClr>
                <a:schemeClr val="dk1"/>
              </a:buClr>
              <a:buSzPts val="1850"/>
              <a:buNone/>
            </a:pPr>
            <a:endParaRPr sz="1850"/>
          </a:p>
          <a:p>
            <a:pPr marL="0" lvl="0" indent="0" algn="l" rtl="0">
              <a:lnSpc>
                <a:spcPct val="70000"/>
              </a:lnSpc>
              <a:spcBef>
                <a:spcPts val="1000"/>
              </a:spcBef>
              <a:spcAft>
                <a:spcPts val="0"/>
              </a:spcAft>
              <a:buClr>
                <a:schemeClr val="dk1"/>
              </a:buClr>
              <a:buSzPts val="4440"/>
              <a:buNone/>
            </a:pPr>
            <a:r>
              <a:rPr lang="en-US" sz="4440"/>
              <a:t>COMPASSION FATIGUE</a:t>
            </a:r>
            <a:endParaRPr/>
          </a:p>
          <a:p>
            <a:pPr marL="0" lvl="0" indent="0" algn="l" rtl="0">
              <a:lnSpc>
                <a:spcPct val="70000"/>
              </a:lnSpc>
              <a:spcBef>
                <a:spcPts val="1000"/>
              </a:spcBef>
              <a:spcAft>
                <a:spcPts val="0"/>
              </a:spcAft>
              <a:buClr>
                <a:schemeClr val="dk1"/>
              </a:buClr>
              <a:buSzPts val="832"/>
              <a:buNone/>
            </a:pPr>
            <a:endParaRPr sz="832"/>
          </a:p>
          <a:p>
            <a:pPr marL="0" lvl="0" indent="0" algn="l" rtl="0">
              <a:lnSpc>
                <a:spcPct val="70000"/>
              </a:lnSpc>
              <a:spcBef>
                <a:spcPts val="1000"/>
              </a:spcBef>
              <a:spcAft>
                <a:spcPts val="0"/>
              </a:spcAft>
              <a:buClr>
                <a:schemeClr val="dk1"/>
              </a:buClr>
              <a:buSzPts val="4440"/>
              <a:buNone/>
            </a:pPr>
            <a:r>
              <a:rPr lang="en-US" sz="4440"/>
              <a:t>SECONDARY TRAUMATIC STRESS</a:t>
            </a:r>
            <a:endParaRPr/>
          </a:p>
          <a:p>
            <a:pPr marL="0" lvl="0" indent="0" algn="l" rtl="0">
              <a:lnSpc>
                <a:spcPct val="70000"/>
              </a:lnSpc>
              <a:spcBef>
                <a:spcPts val="1000"/>
              </a:spcBef>
              <a:spcAft>
                <a:spcPts val="0"/>
              </a:spcAft>
              <a:buClr>
                <a:schemeClr val="dk1"/>
              </a:buClr>
              <a:buSzPts val="832"/>
              <a:buNone/>
            </a:pPr>
            <a:endParaRPr sz="832"/>
          </a:p>
          <a:p>
            <a:pPr marL="0" lvl="0" indent="0" algn="l" rtl="0">
              <a:lnSpc>
                <a:spcPct val="70000"/>
              </a:lnSpc>
              <a:spcBef>
                <a:spcPts val="1000"/>
              </a:spcBef>
              <a:spcAft>
                <a:spcPts val="0"/>
              </a:spcAft>
              <a:buClr>
                <a:schemeClr val="dk1"/>
              </a:buClr>
              <a:buSzPts val="4440"/>
              <a:buNone/>
            </a:pPr>
            <a:r>
              <a:rPr lang="en-US" sz="4440"/>
              <a:t>BURNOUT</a:t>
            </a:r>
            <a:endParaRPr/>
          </a:p>
          <a:p>
            <a:pPr marL="0" lvl="0" indent="0" algn="l" rtl="0">
              <a:lnSpc>
                <a:spcPct val="70000"/>
              </a:lnSpc>
              <a:spcBef>
                <a:spcPts val="1000"/>
              </a:spcBef>
              <a:spcAft>
                <a:spcPts val="0"/>
              </a:spcAft>
              <a:buClr>
                <a:schemeClr val="dk1"/>
              </a:buClr>
              <a:buSzPts val="4440"/>
              <a:buNone/>
            </a:pPr>
            <a:endParaRPr sz="4440"/>
          </a:p>
          <a:p>
            <a:pPr marL="0" lvl="0" indent="0" algn="l" rtl="0">
              <a:lnSpc>
                <a:spcPct val="70000"/>
              </a:lnSpc>
              <a:spcBef>
                <a:spcPts val="1000"/>
              </a:spcBef>
              <a:spcAft>
                <a:spcPts val="0"/>
              </a:spcAft>
              <a:buClr>
                <a:schemeClr val="dk1"/>
              </a:buClr>
              <a:buSzPts val="4440"/>
              <a:buNone/>
            </a:pPr>
            <a:r>
              <a:rPr lang="en-US" sz="4440"/>
              <a:t>The Costs of Caring</a:t>
            </a:r>
            <a:endParaRPr/>
          </a:p>
          <a:p>
            <a:pPr marL="0" lvl="0" indent="0" algn="l" rtl="0">
              <a:lnSpc>
                <a:spcPct val="70000"/>
              </a:lnSpc>
              <a:spcBef>
                <a:spcPts val="1000"/>
              </a:spcBef>
              <a:spcAft>
                <a:spcPts val="0"/>
              </a:spcAft>
              <a:buClr>
                <a:schemeClr val="dk1"/>
              </a:buClr>
              <a:buSzPts val="1850"/>
              <a:buNone/>
            </a:pPr>
            <a:endParaRPr sz="1850"/>
          </a:p>
        </p:txBody>
      </p:sp>
      <p:sp>
        <p:nvSpPr>
          <p:cNvPr id="628" name="Google Shape;628;p49"/>
          <p:cNvSpPr/>
          <p:nvPr/>
        </p:nvSpPr>
        <p:spPr>
          <a:xfrm rot="-5400000" flipH="1">
            <a:off x="1067618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49"/>
          <p:cNvSpPr/>
          <p:nvPr/>
        </p:nvSpPr>
        <p:spPr>
          <a:xfrm rot="2700000">
            <a:off x="1127850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4"/>
        <p:cNvGrpSpPr/>
        <p:nvPr/>
      </p:nvGrpSpPr>
      <p:grpSpPr>
        <a:xfrm>
          <a:off x="0" y="0"/>
          <a:ext cx="0" cy="0"/>
          <a:chOff x="0" y="0"/>
          <a:chExt cx="0" cy="0"/>
        </a:xfrm>
      </p:grpSpPr>
      <p:sp>
        <p:nvSpPr>
          <p:cNvPr id="635" name="Google Shape;635;p5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50"/>
          <p:cNvSpPr txBox="1">
            <a:spLocks noGrp="1"/>
          </p:cNvSpPr>
          <p:nvPr>
            <p:ph type="title"/>
          </p:nvPr>
        </p:nvSpPr>
        <p:spPr>
          <a:xfrm>
            <a:off x="6412121" y="321734"/>
            <a:ext cx="5136412" cy="1135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4800"/>
              <a:t>Costs of Caring</a:t>
            </a:r>
            <a:endParaRPr sz="5600"/>
          </a:p>
        </p:txBody>
      </p:sp>
      <p:pic>
        <p:nvPicPr>
          <p:cNvPr id="637" name="Google Shape;637;p50"/>
          <p:cNvPicPr preferRelativeResize="0"/>
          <p:nvPr/>
        </p:nvPicPr>
        <p:blipFill rotWithShape="1">
          <a:blip r:embed="rId3">
            <a:alphaModFix/>
          </a:blip>
          <a:srcRect l="26571" r="26022"/>
          <a:stretch/>
        </p:blipFill>
        <p:spPr>
          <a:xfrm>
            <a:off x="-11232" y="0"/>
            <a:ext cx="5779884" cy="6857990"/>
          </a:xfrm>
          <a:prstGeom prst="rect">
            <a:avLst/>
          </a:prstGeom>
          <a:noFill/>
          <a:ln>
            <a:noFill/>
          </a:ln>
        </p:spPr>
      </p:pic>
      <p:grpSp>
        <p:nvGrpSpPr>
          <p:cNvPr id="638" name="Google Shape;638;p50"/>
          <p:cNvGrpSpPr/>
          <p:nvPr/>
        </p:nvGrpSpPr>
        <p:grpSpPr>
          <a:xfrm flipH="1">
            <a:off x="1" y="713128"/>
            <a:ext cx="1068867" cy="2126625"/>
            <a:chOff x="10918968" y="713127"/>
            <a:chExt cx="1273032" cy="2532832"/>
          </a:xfrm>
        </p:grpSpPr>
        <p:sp>
          <p:nvSpPr>
            <p:cNvPr id="639" name="Google Shape;639;p50"/>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50"/>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41" name="Google Shape;641;p50"/>
          <p:cNvSpPr txBox="1">
            <a:spLocks noGrp="1"/>
          </p:cNvSpPr>
          <p:nvPr>
            <p:ph type="body" idx="1"/>
          </p:nvPr>
        </p:nvSpPr>
        <p:spPr>
          <a:xfrm>
            <a:off x="6412120" y="1782981"/>
            <a:ext cx="5136412" cy="43939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000"/>
              <a:buNone/>
            </a:pPr>
            <a:r>
              <a:rPr lang="en-US" sz="2600"/>
              <a:t>Care Providers, Big Hearts = Increased risk of being overly empathic</a:t>
            </a:r>
            <a:endParaRPr sz="3400"/>
          </a:p>
          <a:p>
            <a:pPr marL="0" lvl="0" indent="0" algn="l" rtl="0">
              <a:lnSpc>
                <a:spcPct val="90000"/>
              </a:lnSpc>
              <a:spcBef>
                <a:spcPts val="1000"/>
              </a:spcBef>
              <a:spcAft>
                <a:spcPts val="0"/>
              </a:spcAft>
              <a:buClr>
                <a:schemeClr val="dk1"/>
              </a:buClr>
              <a:buSzPts val="2000"/>
              <a:buNone/>
            </a:pPr>
            <a:endParaRPr sz="2600"/>
          </a:p>
          <a:p>
            <a:pPr marL="0" lvl="0" indent="0" algn="l" rtl="0">
              <a:lnSpc>
                <a:spcPct val="90000"/>
              </a:lnSpc>
              <a:spcBef>
                <a:spcPts val="1000"/>
              </a:spcBef>
              <a:spcAft>
                <a:spcPts val="0"/>
              </a:spcAft>
              <a:buClr>
                <a:schemeClr val="dk1"/>
              </a:buClr>
              <a:buSzPts val="2000"/>
              <a:buNone/>
            </a:pPr>
            <a:r>
              <a:rPr lang="en-US" sz="2600"/>
              <a:t>We need: </a:t>
            </a:r>
            <a:r>
              <a:rPr lang="en-US" sz="2600" b="1"/>
              <a:t>Semi-Permeable Membrane</a:t>
            </a:r>
            <a:r>
              <a:rPr lang="en-US" sz="2600"/>
              <a:t> as shield for ourselves</a:t>
            </a:r>
            <a:endParaRPr sz="3400"/>
          </a:p>
          <a:p>
            <a:pPr marL="0" lvl="0" indent="0" algn="l" rtl="0">
              <a:lnSpc>
                <a:spcPct val="90000"/>
              </a:lnSpc>
              <a:spcBef>
                <a:spcPts val="1000"/>
              </a:spcBef>
              <a:spcAft>
                <a:spcPts val="0"/>
              </a:spcAft>
              <a:buClr>
                <a:schemeClr val="dk1"/>
              </a:buClr>
              <a:buSzPts val="2000"/>
              <a:buNone/>
            </a:pPr>
            <a:endParaRPr sz="2600"/>
          </a:p>
          <a:p>
            <a:pPr marL="0" lvl="0" indent="0" algn="l" rtl="0">
              <a:lnSpc>
                <a:spcPct val="90000"/>
              </a:lnSpc>
              <a:spcBef>
                <a:spcPts val="1000"/>
              </a:spcBef>
              <a:spcAft>
                <a:spcPts val="0"/>
              </a:spcAft>
              <a:buClr>
                <a:schemeClr val="dk1"/>
              </a:buClr>
              <a:buSzPts val="2000"/>
              <a:buNone/>
            </a:pPr>
            <a:r>
              <a:rPr lang="en-US" sz="2600"/>
              <a:t>Avoid being overwhelmed by others’ intense feelings and experiences</a:t>
            </a:r>
            <a:endParaRPr sz="3400"/>
          </a:p>
        </p:txBody>
      </p:sp>
      <p:sp>
        <p:nvSpPr>
          <p:cNvPr id="642" name="Google Shape;642;p50"/>
          <p:cNvSpPr/>
          <p:nvPr/>
        </p:nvSpPr>
        <p:spPr>
          <a:xfrm rot="-5400000" flipH="1">
            <a:off x="1067618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50"/>
          <p:cNvSpPr/>
          <p:nvPr/>
        </p:nvSpPr>
        <p:spPr>
          <a:xfrm rot="2700000">
            <a:off x="1127850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pic>
        <p:nvPicPr>
          <p:cNvPr id="649" name="Google Shape;649;p51"/>
          <p:cNvPicPr preferRelativeResize="0"/>
          <p:nvPr/>
        </p:nvPicPr>
        <p:blipFill rotWithShape="1">
          <a:blip r:embed="rId3">
            <a:alphaModFix/>
          </a:blip>
          <a:srcRect t="33776" b="13976"/>
          <a:stretch/>
        </p:blipFill>
        <p:spPr>
          <a:xfrm>
            <a:off x="20" y="10"/>
            <a:ext cx="12191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grpSp>
        <p:nvGrpSpPr>
          <p:cNvPr id="650" name="Google Shape;650;p51"/>
          <p:cNvGrpSpPr/>
          <p:nvPr/>
        </p:nvGrpSpPr>
        <p:grpSpPr>
          <a:xfrm>
            <a:off x="852492" y="4600873"/>
            <a:ext cx="10548571" cy="914427"/>
            <a:chOff x="228960" y="890260"/>
            <a:chExt cx="10548571" cy="914427"/>
          </a:xfrm>
        </p:grpSpPr>
        <p:sp>
          <p:nvSpPr>
            <p:cNvPr id="651" name="Google Shape;651;p51"/>
            <p:cNvSpPr/>
            <p:nvPr/>
          </p:nvSpPr>
          <p:spPr>
            <a:xfrm>
              <a:off x="228960" y="890260"/>
              <a:ext cx="914427" cy="914427"/>
            </a:xfrm>
            <a:prstGeom prst="ellipse">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1"/>
            <p:cNvSpPr/>
            <p:nvPr/>
          </p:nvSpPr>
          <p:spPr>
            <a:xfrm>
              <a:off x="420990" y="1082290"/>
              <a:ext cx="530367" cy="53036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1"/>
            <p:cNvSpPr/>
            <p:nvPr/>
          </p:nvSpPr>
          <p:spPr>
            <a:xfrm>
              <a:off x="1339336" y="890260"/>
              <a:ext cx="2155435" cy="9144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1"/>
            <p:cNvSpPr txBox="1"/>
            <p:nvPr/>
          </p:nvSpPr>
          <p:spPr>
            <a:xfrm>
              <a:off x="1339336" y="890260"/>
              <a:ext cx="2155435" cy="91442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Compassion fatigue - </a:t>
              </a:r>
              <a:r>
                <a:rPr lang="en-US" sz="1800">
                  <a:solidFill>
                    <a:schemeClr val="dk1"/>
                  </a:solidFill>
                  <a:latin typeface="Calibri"/>
                  <a:ea typeface="Calibri"/>
                  <a:cs typeface="Calibri"/>
                  <a:sym typeface="Calibri"/>
                </a:rPr>
                <a:t>physical/emotional erosion that takes place when helpers are unable to refuel and regenerate. The “cost of caring” for others in emotional pain (Figley, 1982).</a:t>
              </a:r>
              <a:endParaRPr/>
            </a:p>
          </p:txBody>
        </p:sp>
        <p:sp>
          <p:nvSpPr>
            <p:cNvPr id="655" name="Google Shape;655;p51"/>
            <p:cNvSpPr/>
            <p:nvPr/>
          </p:nvSpPr>
          <p:spPr>
            <a:xfrm>
              <a:off x="3870340" y="890260"/>
              <a:ext cx="914427" cy="914427"/>
            </a:xfrm>
            <a:prstGeom prst="ellipse">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1"/>
            <p:cNvSpPr/>
            <p:nvPr/>
          </p:nvSpPr>
          <p:spPr>
            <a:xfrm>
              <a:off x="4062370" y="1082290"/>
              <a:ext cx="530367" cy="53036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1"/>
            <p:cNvSpPr/>
            <p:nvPr/>
          </p:nvSpPr>
          <p:spPr>
            <a:xfrm>
              <a:off x="4980716" y="890260"/>
              <a:ext cx="2155435" cy="9144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1"/>
            <p:cNvSpPr txBox="1"/>
            <p:nvPr/>
          </p:nvSpPr>
          <p:spPr>
            <a:xfrm>
              <a:off x="4980716" y="890260"/>
              <a:ext cx="2155435" cy="91442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Secondary (vicarious) traumatic stress - </a:t>
              </a:r>
              <a:r>
                <a:rPr lang="en-US" sz="1800">
                  <a:solidFill>
                    <a:schemeClr val="dk1"/>
                  </a:solidFill>
                  <a:latin typeface="Calibri"/>
                  <a:ea typeface="Calibri"/>
                  <a:cs typeface="Calibri"/>
                  <a:sym typeface="Calibri"/>
                </a:rPr>
                <a:t>profound shift in world view that occurs in helping professionals when they work with those traumatized or suffering.</a:t>
              </a:r>
              <a:endParaRPr/>
            </a:p>
          </p:txBody>
        </p:sp>
        <p:sp>
          <p:nvSpPr>
            <p:cNvPr id="659" name="Google Shape;659;p51"/>
            <p:cNvSpPr/>
            <p:nvPr/>
          </p:nvSpPr>
          <p:spPr>
            <a:xfrm>
              <a:off x="7511720" y="890260"/>
              <a:ext cx="914427" cy="914427"/>
            </a:xfrm>
            <a:prstGeom prst="ellipse">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1"/>
            <p:cNvSpPr/>
            <p:nvPr/>
          </p:nvSpPr>
          <p:spPr>
            <a:xfrm>
              <a:off x="7703750" y="1082290"/>
              <a:ext cx="530367" cy="530367"/>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1"/>
            <p:cNvSpPr/>
            <p:nvPr/>
          </p:nvSpPr>
          <p:spPr>
            <a:xfrm>
              <a:off x="8622096" y="890260"/>
              <a:ext cx="2155435" cy="9144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1"/>
            <p:cNvSpPr txBox="1"/>
            <p:nvPr/>
          </p:nvSpPr>
          <p:spPr>
            <a:xfrm>
              <a:off x="8622096" y="890260"/>
              <a:ext cx="2155435" cy="91442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Burnout- </a:t>
              </a:r>
              <a:r>
                <a:rPr lang="en-US" sz="1800">
                  <a:solidFill>
                    <a:schemeClr val="dk1"/>
                  </a:solidFill>
                  <a:latin typeface="Calibri"/>
                  <a:ea typeface="Calibri"/>
                  <a:cs typeface="Calibri"/>
                  <a:sym typeface="Calibri"/>
                </a:rPr>
                <a:t>physical/emotional exhaustion experienced w/ low job satisfaction and feel powerless and overwhelmed at work.</a:t>
              </a: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6"/>
        <p:cNvGrpSpPr/>
        <p:nvPr/>
      </p:nvGrpSpPr>
      <p:grpSpPr>
        <a:xfrm>
          <a:off x="0" y="0"/>
          <a:ext cx="0" cy="0"/>
          <a:chOff x="0" y="0"/>
          <a:chExt cx="0" cy="0"/>
        </a:xfrm>
      </p:grpSpPr>
      <p:sp>
        <p:nvSpPr>
          <p:cNvPr id="667" name="Google Shape;667;p52"/>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228600" lvl="0" indent="0" algn="l" rtl="0">
              <a:lnSpc>
                <a:spcPct val="90000"/>
              </a:lnSpc>
              <a:spcBef>
                <a:spcPts val="0"/>
              </a:spcBef>
              <a:spcAft>
                <a:spcPts val="0"/>
              </a:spcAft>
              <a:buClr>
                <a:schemeClr val="dk1"/>
              </a:buClr>
              <a:buSzPts val="4100"/>
              <a:buFont typeface="Arial"/>
              <a:buNone/>
            </a:pPr>
            <a:r>
              <a:rPr lang="en-US" sz="4100" b="1" dirty="0">
                <a:highlight>
                  <a:srgbClr val="FFFFFF"/>
                </a:highlight>
                <a:latin typeface="Arial"/>
                <a:ea typeface="Arial"/>
                <a:cs typeface="Arial"/>
                <a:sym typeface="Arial"/>
              </a:rPr>
              <a:t>5 Evidence Based Tips to Manage Stress</a:t>
            </a:r>
            <a:endParaRPr dirty="0"/>
          </a:p>
        </p:txBody>
      </p:sp>
      <p:sp>
        <p:nvSpPr>
          <p:cNvPr id="668" name="Google Shape;668;p52"/>
          <p:cNvSpPr txBox="1">
            <a:spLocks noGrp="1"/>
          </p:cNvSpPr>
          <p:nvPr>
            <p:ph type="body" idx="1"/>
          </p:nvPr>
        </p:nvSpPr>
        <p:spPr>
          <a:xfrm>
            <a:off x="4965431" y="2438400"/>
            <a:ext cx="6586500" cy="37854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4200"/>
              <a:buChar char="•"/>
            </a:pPr>
            <a:r>
              <a:rPr lang="en-US" sz="2400">
                <a:latin typeface="Arial"/>
                <a:ea typeface="Arial"/>
                <a:cs typeface="Arial"/>
                <a:sym typeface="Arial"/>
              </a:rPr>
              <a:t>Calm Yourself </a:t>
            </a:r>
            <a:endParaRPr/>
          </a:p>
          <a:p>
            <a:pPr marL="228600" lvl="0" indent="-228600" algn="l" rtl="0">
              <a:lnSpc>
                <a:spcPct val="90000"/>
              </a:lnSpc>
              <a:spcBef>
                <a:spcPts val="600"/>
              </a:spcBef>
              <a:spcAft>
                <a:spcPts val="0"/>
              </a:spcAft>
              <a:buClr>
                <a:schemeClr val="dk1"/>
              </a:buClr>
              <a:buSzPts val="4200"/>
              <a:buChar char="•"/>
            </a:pPr>
            <a:r>
              <a:rPr lang="en-US" sz="2400">
                <a:latin typeface="Arial"/>
                <a:ea typeface="Arial"/>
                <a:cs typeface="Arial"/>
                <a:sym typeface="Arial"/>
              </a:rPr>
              <a:t>Focus Yourself</a:t>
            </a:r>
            <a:endParaRPr/>
          </a:p>
          <a:p>
            <a:pPr marL="228600" lvl="0" indent="-228600" algn="l" rtl="0">
              <a:lnSpc>
                <a:spcPct val="90000"/>
              </a:lnSpc>
              <a:spcBef>
                <a:spcPts val="600"/>
              </a:spcBef>
              <a:spcAft>
                <a:spcPts val="0"/>
              </a:spcAft>
              <a:buClr>
                <a:schemeClr val="dk1"/>
              </a:buClr>
              <a:buSzPts val="4200"/>
              <a:buChar char="•"/>
            </a:pPr>
            <a:r>
              <a:rPr lang="en-US" sz="2400">
                <a:latin typeface="Arial"/>
                <a:ea typeface="Arial"/>
                <a:cs typeface="Arial"/>
                <a:sym typeface="Arial"/>
              </a:rPr>
              <a:t>Relax Yourself</a:t>
            </a:r>
            <a:endParaRPr/>
          </a:p>
          <a:p>
            <a:pPr marL="228600" lvl="0" indent="-228600" algn="l" rtl="0">
              <a:lnSpc>
                <a:spcPct val="90000"/>
              </a:lnSpc>
              <a:spcBef>
                <a:spcPts val="600"/>
              </a:spcBef>
              <a:spcAft>
                <a:spcPts val="0"/>
              </a:spcAft>
              <a:buClr>
                <a:schemeClr val="dk1"/>
              </a:buClr>
              <a:buSzPts val="4200"/>
              <a:buChar char="•"/>
            </a:pPr>
            <a:r>
              <a:rPr lang="en-US" sz="2400">
                <a:latin typeface="Arial"/>
                <a:ea typeface="Arial"/>
                <a:cs typeface="Arial"/>
                <a:sym typeface="Arial"/>
              </a:rPr>
              <a:t>Ground Yourself</a:t>
            </a:r>
            <a:endParaRPr/>
          </a:p>
          <a:p>
            <a:pPr marL="228600" lvl="0" indent="-228600" algn="l" rtl="0">
              <a:lnSpc>
                <a:spcPct val="90000"/>
              </a:lnSpc>
              <a:spcBef>
                <a:spcPts val="600"/>
              </a:spcBef>
              <a:spcAft>
                <a:spcPts val="0"/>
              </a:spcAft>
              <a:buClr>
                <a:schemeClr val="dk1"/>
              </a:buClr>
              <a:buSzPts val="4200"/>
              <a:buChar char="•"/>
            </a:pPr>
            <a:r>
              <a:rPr lang="en-US" sz="2400">
                <a:latin typeface="Arial"/>
                <a:ea typeface="Arial"/>
                <a:cs typeface="Arial"/>
                <a:sym typeface="Arial"/>
              </a:rPr>
              <a:t>Celebrate Yourself</a:t>
            </a:r>
            <a:endParaRPr/>
          </a:p>
          <a:p>
            <a:pPr marL="228600" lvl="0" indent="0" algn="l" rtl="0">
              <a:lnSpc>
                <a:spcPct val="90000"/>
              </a:lnSpc>
              <a:spcBef>
                <a:spcPts val="600"/>
              </a:spcBef>
              <a:spcAft>
                <a:spcPts val="600"/>
              </a:spcAft>
              <a:buClr>
                <a:schemeClr val="dk1"/>
              </a:buClr>
              <a:buSzPts val="2000"/>
              <a:buNone/>
            </a:pPr>
            <a:endParaRPr sz="2000"/>
          </a:p>
        </p:txBody>
      </p:sp>
      <p:pic>
        <p:nvPicPr>
          <p:cNvPr id="669" name="Google Shape;669;p52"/>
          <p:cNvPicPr preferRelativeResize="0"/>
          <p:nvPr/>
        </p:nvPicPr>
        <p:blipFill rotWithShape="1">
          <a:blip r:embed="rId3">
            <a:alphaModFix/>
          </a:blip>
          <a:srcRect l="54719" r="160" b="-1"/>
          <a:stretch/>
        </p:blipFill>
        <p:spPr>
          <a:xfrm>
            <a:off x="20" y="10"/>
            <a:ext cx="4635571" cy="6857990"/>
          </a:xfrm>
          <a:prstGeom prst="rect">
            <a:avLst/>
          </a:prstGeom>
          <a:noFill/>
          <a:ln>
            <a:noFill/>
          </a:ln>
        </p:spPr>
      </p:pic>
      <p:cxnSp>
        <p:nvCxnSpPr>
          <p:cNvPr id="670" name="Google Shape;670;p52"/>
          <p:cNvCxnSpPr/>
          <p:nvPr/>
        </p:nvCxnSpPr>
        <p:spPr>
          <a:xfrm>
            <a:off x="5080934" y="2115117"/>
            <a:ext cx="6309360" cy="0"/>
          </a:xfrm>
          <a:prstGeom prst="straightConnector1">
            <a:avLst/>
          </a:prstGeom>
          <a:noFill/>
          <a:ln w="19050" cap="flat" cmpd="sng">
            <a:solidFill>
              <a:srgbClr val="8B7650"/>
            </a:solidFill>
            <a:prstDash val="solid"/>
            <a:miter lim="800000"/>
            <a:headEnd type="none" w="sm" len="sm"/>
            <a:tailEnd type="none" w="sm" len="sm"/>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4"/>
        <p:cNvGrpSpPr/>
        <p:nvPr/>
      </p:nvGrpSpPr>
      <p:grpSpPr>
        <a:xfrm>
          <a:off x="0" y="0"/>
          <a:ext cx="0" cy="0"/>
          <a:chOff x="0" y="0"/>
          <a:chExt cx="0" cy="0"/>
        </a:xfrm>
      </p:grpSpPr>
      <p:sp>
        <p:nvSpPr>
          <p:cNvPr id="675" name="Google Shape;675;p53"/>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6" name="Google Shape;676;p53"/>
          <p:cNvPicPr preferRelativeResize="0"/>
          <p:nvPr/>
        </p:nvPicPr>
        <p:blipFill rotWithShape="1">
          <a:blip r:embed="rId3">
            <a:alphaModFix amt="35000"/>
          </a:blip>
          <a:srcRect t="3432"/>
          <a:stretch/>
        </p:blipFill>
        <p:spPr>
          <a:xfrm>
            <a:off x="20" y="1"/>
            <a:ext cx="12191980" cy="6857999"/>
          </a:xfrm>
          <a:prstGeom prst="rect">
            <a:avLst/>
          </a:prstGeom>
          <a:noFill/>
          <a:ln>
            <a:noFill/>
          </a:ln>
        </p:spPr>
      </p:pic>
      <p:sp>
        <p:nvSpPr>
          <p:cNvPr id="677" name="Google Shape;677;p53"/>
          <p:cNvSpPr txBox="1">
            <a:spLocks noGrp="1"/>
          </p:cNvSpPr>
          <p:nvPr>
            <p:ph type="title"/>
          </p:nvPr>
        </p:nvSpPr>
        <p:spPr>
          <a:xfrm>
            <a:off x="321900" y="1065850"/>
            <a:ext cx="3485100" cy="47262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sz="3400">
                <a:solidFill>
                  <a:srgbClr val="FFFFFF"/>
                </a:solidFill>
              </a:rPr>
              <a:t>SYMPTOMS OF Compassion Fatigue/Vicarious Trauma</a:t>
            </a:r>
            <a:endParaRPr/>
          </a:p>
        </p:txBody>
      </p:sp>
      <p:cxnSp>
        <p:nvCxnSpPr>
          <p:cNvPr id="678" name="Google Shape;678;p53"/>
          <p:cNvCxnSpPr/>
          <p:nvPr/>
        </p:nvCxnSpPr>
        <p:spPr>
          <a:xfrm>
            <a:off x="4653372" y="2286000"/>
            <a:ext cx="0" cy="2286000"/>
          </a:xfrm>
          <a:prstGeom prst="straightConnector1">
            <a:avLst/>
          </a:prstGeom>
          <a:noFill/>
          <a:ln w="15875" cap="flat" cmpd="sng">
            <a:solidFill>
              <a:srgbClr val="FFFFFF"/>
            </a:solidFill>
            <a:prstDash val="solid"/>
            <a:miter lim="800000"/>
            <a:headEnd type="none" w="sm" len="sm"/>
            <a:tailEnd type="none" w="sm" len="sm"/>
          </a:ln>
        </p:spPr>
      </p:cxnSp>
      <p:grpSp>
        <p:nvGrpSpPr>
          <p:cNvPr id="679" name="Google Shape;679;p53"/>
          <p:cNvGrpSpPr/>
          <p:nvPr/>
        </p:nvGrpSpPr>
        <p:grpSpPr>
          <a:xfrm>
            <a:off x="4170764" y="559781"/>
            <a:ext cx="7404051" cy="6102083"/>
            <a:chOff x="71808" y="187"/>
            <a:chExt cx="5601067" cy="4725901"/>
          </a:xfrm>
        </p:grpSpPr>
        <p:sp>
          <p:nvSpPr>
            <p:cNvPr id="680" name="Google Shape;680;p53"/>
            <p:cNvSpPr/>
            <p:nvPr/>
          </p:nvSpPr>
          <p:spPr>
            <a:xfrm>
              <a:off x="71808" y="187"/>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3"/>
            <p:cNvSpPr txBox="1"/>
            <p:nvPr/>
          </p:nvSpPr>
          <p:spPr>
            <a:xfrm>
              <a:off x="71808" y="187"/>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Hypersensitivity or complete insensitivity to emotional material</a:t>
              </a:r>
              <a:endParaRPr/>
            </a:p>
          </p:txBody>
        </p:sp>
        <p:sp>
          <p:nvSpPr>
            <p:cNvPr id="682" name="Google Shape;682;p53"/>
            <p:cNvSpPr/>
            <p:nvPr/>
          </p:nvSpPr>
          <p:spPr>
            <a:xfrm>
              <a:off x="1997175" y="187"/>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3"/>
            <p:cNvSpPr txBox="1"/>
            <p:nvPr/>
          </p:nvSpPr>
          <p:spPr>
            <a:xfrm>
              <a:off x="1997175" y="187"/>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Feelings of inequity toward the therapeutic or caregiver relationship</a:t>
              </a:r>
              <a:endParaRPr/>
            </a:p>
          </p:txBody>
        </p:sp>
        <p:sp>
          <p:nvSpPr>
            <p:cNvPr id="684" name="Google Shape;684;p53"/>
            <p:cNvSpPr/>
            <p:nvPr/>
          </p:nvSpPr>
          <p:spPr>
            <a:xfrm>
              <a:off x="3922542" y="187"/>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3"/>
            <p:cNvSpPr txBox="1"/>
            <p:nvPr/>
          </p:nvSpPr>
          <p:spPr>
            <a:xfrm>
              <a:off x="3922542" y="187"/>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Headaches</a:t>
              </a:r>
              <a:endParaRPr/>
            </a:p>
          </p:txBody>
        </p:sp>
        <p:sp>
          <p:nvSpPr>
            <p:cNvPr id="686" name="Google Shape;686;p53"/>
            <p:cNvSpPr/>
            <p:nvPr/>
          </p:nvSpPr>
          <p:spPr>
            <a:xfrm>
              <a:off x="71808" y="1225421"/>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3"/>
            <p:cNvSpPr txBox="1"/>
            <p:nvPr/>
          </p:nvSpPr>
          <p:spPr>
            <a:xfrm>
              <a:off x="71808" y="1225421"/>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Trouble sleeping</a:t>
              </a:r>
              <a:endParaRPr/>
            </a:p>
          </p:txBody>
        </p:sp>
        <p:sp>
          <p:nvSpPr>
            <p:cNvPr id="688" name="Google Shape;688;p53"/>
            <p:cNvSpPr/>
            <p:nvPr/>
          </p:nvSpPr>
          <p:spPr>
            <a:xfrm>
              <a:off x="1997175" y="1225421"/>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3"/>
            <p:cNvSpPr txBox="1"/>
            <p:nvPr/>
          </p:nvSpPr>
          <p:spPr>
            <a:xfrm>
              <a:off x="1997175" y="1225421"/>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Dreading working for or taking care of another and feeling guilty as a result</a:t>
              </a:r>
              <a:endParaRPr/>
            </a:p>
          </p:txBody>
        </p:sp>
        <p:sp>
          <p:nvSpPr>
            <p:cNvPr id="690" name="Google Shape;690;p53"/>
            <p:cNvSpPr/>
            <p:nvPr/>
          </p:nvSpPr>
          <p:spPr>
            <a:xfrm>
              <a:off x="3922542" y="1225421"/>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3"/>
            <p:cNvSpPr txBox="1"/>
            <p:nvPr/>
          </p:nvSpPr>
          <p:spPr>
            <a:xfrm>
              <a:off x="3922542" y="1225421"/>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Feelings of irritability, anger, or anxiety</a:t>
              </a:r>
              <a:endParaRPr/>
            </a:p>
          </p:txBody>
        </p:sp>
        <p:sp>
          <p:nvSpPr>
            <p:cNvPr id="692" name="Google Shape;692;p53"/>
            <p:cNvSpPr/>
            <p:nvPr/>
          </p:nvSpPr>
          <p:spPr>
            <a:xfrm>
              <a:off x="71808" y="2450654"/>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3"/>
            <p:cNvSpPr txBox="1"/>
            <p:nvPr/>
          </p:nvSpPr>
          <p:spPr>
            <a:xfrm>
              <a:off x="71808" y="2450654"/>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Depersonalization</a:t>
              </a:r>
              <a:endParaRPr/>
            </a:p>
          </p:txBody>
        </p:sp>
        <p:sp>
          <p:nvSpPr>
            <p:cNvPr id="694" name="Google Shape;694;p53"/>
            <p:cNvSpPr/>
            <p:nvPr/>
          </p:nvSpPr>
          <p:spPr>
            <a:xfrm>
              <a:off x="1997175" y="2450654"/>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3"/>
            <p:cNvSpPr txBox="1"/>
            <p:nvPr/>
          </p:nvSpPr>
          <p:spPr>
            <a:xfrm>
              <a:off x="1997175" y="2450654"/>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Impaired decision-making</a:t>
              </a:r>
              <a:endParaRPr/>
            </a:p>
          </p:txBody>
        </p:sp>
        <p:sp>
          <p:nvSpPr>
            <p:cNvPr id="696" name="Google Shape;696;p53"/>
            <p:cNvSpPr/>
            <p:nvPr/>
          </p:nvSpPr>
          <p:spPr>
            <a:xfrm>
              <a:off x="3922542" y="2450654"/>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3"/>
            <p:cNvSpPr txBox="1"/>
            <p:nvPr/>
          </p:nvSpPr>
          <p:spPr>
            <a:xfrm>
              <a:off x="3922542" y="2450654"/>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Problems in personal relationships</a:t>
              </a:r>
              <a:endParaRPr/>
            </a:p>
          </p:txBody>
        </p:sp>
        <p:sp>
          <p:nvSpPr>
            <p:cNvPr id="698" name="Google Shape;698;p53"/>
            <p:cNvSpPr/>
            <p:nvPr/>
          </p:nvSpPr>
          <p:spPr>
            <a:xfrm>
              <a:off x="71808" y="3675888"/>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3"/>
            <p:cNvSpPr txBox="1"/>
            <p:nvPr/>
          </p:nvSpPr>
          <p:spPr>
            <a:xfrm>
              <a:off x="71808" y="3675888"/>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Poor work-life balance</a:t>
              </a:r>
              <a:endParaRPr/>
            </a:p>
          </p:txBody>
        </p:sp>
        <p:sp>
          <p:nvSpPr>
            <p:cNvPr id="700" name="Google Shape;700;p53"/>
            <p:cNvSpPr/>
            <p:nvPr/>
          </p:nvSpPr>
          <p:spPr>
            <a:xfrm>
              <a:off x="1997175" y="3675888"/>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3"/>
            <p:cNvSpPr txBox="1"/>
            <p:nvPr/>
          </p:nvSpPr>
          <p:spPr>
            <a:xfrm>
              <a:off x="1997175" y="3675888"/>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Diminished sense of career fulfillment</a:t>
              </a:r>
              <a:endParaRPr/>
            </a:p>
          </p:txBody>
        </p:sp>
        <p:sp>
          <p:nvSpPr>
            <p:cNvPr id="702" name="Google Shape;702;p53"/>
            <p:cNvSpPr/>
            <p:nvPr/>
          </p:nvSpPr>
          <p:spPr>
            <a:xfrm>
              <a:off x="3922542" y="3675888"/>
              <a:ext cx="1750333" cy="10502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3"/>
            <p:cNvSpPr txBox="1"/>
            <p:nvPr/>
          </p:nvSpPr>
          <p:spPr>
            <a:xfrm>
              <a:off x="3922542" y="3675888"/>
              <a:ext cx="1750333" cy="1050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Hopelessness</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7"/>
        <p:cNvGrpSpPr/>
        <p:nvPr/>
      </p:nvGrpSpPr>
      <p:grpSpPr>
        <a:xfrm>
          <a:off x="0" y="0"/>
          <a:ext cx="0" cy="0"/>
          <a:chOff x="0" y="0"/>
          <a:chExt cx="0" cy="0"/>
        </a:xfrm>
      </p:grpSpPr>
      <p:sp>
        <p:nvSpPr>
          <p:cNvPr id="708" name="Google Shape;708;p5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54"/>
          <p:cNvSpPr/>
          <p:nvPr/>
        </p:nvSpPr>
        <p:spPr>
          <a:xfrm rot="-853893">
            <a:off x="8175088" y="457951"/>
            <a:ext cx="2987899" cy="2987899"/>
          </a:xfrm>
          <a:prstGeom prst="arc">
            <a:avLst>
              <a:gd name="adj1" fmla="val 14612914"/>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10" name="Google Shape;71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MANAGING COMPASSION FATIGUE </a:t>
            </a:r>
            <a:br>
              <a:rPr lang="en-US"/>
            </a:br>
            <a:r>
              <a:rPr lang="en-US"/>
              <a:t>Back to basics with self-care</a:t>
            </a:r>
            <a:endParaRPr/>
          </a:p>
        </p:txBody>
      </p:sp>
      <p:grpSp>
        <p:nvGrpSpPr>
          <p:cNvPr id="711" name="Google Shape;711;p54"/>
          <p:cNvGrpSpPr/>
          <p:nvPr/>
        </p:nvGrpSpPr>
        <p:grpSpPr>
          <a:xfrm>
            <a:off x="841280" y="2290455"/>
            <a:ext cx="10509438" cy="3421677"/>
            <a:chOff x="3080" y="464830"/>
            <a:chExt cx="10509438" cy="3421677"/>
          </a:xfrm>
        </p:grpSpPr>
        <p:sp>
          <p:nvSpPr>
            <p:cNvPr id="712" name="Google Shape;712;p54"/>
            <p:cNvSpPr/>
            <p:nvPr/>
          </p:nvSpPr>
          <p:spPr>
            <a:xfrm>
              <a:off x="3080" y="464830"/>
              <a:ext cx="2444055" cy="3421677"/>
            </a:xfrm>
            <a:prstGeom prst="rect">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4"/>
            <p:cNvSpPr txBox="1"/>
            <p:nvPr/>
          </p:nvSpPr>
          <p:spPr>
            <a:xfrm>
              <a:off x="3080" y="1765067"/>
              <a:ext cx="2444055" cy="2053006"/>
            </a:xfrm>
            <a:prstGeom prst="rect">
              <a:avLst/>
            </a:prstGeom>
            <a:noFill/>
            <a:ln>
              <a:noFill/>
            </a:ln>
          </p:spPr>
          <p:txBody>
            <a:bodyPr spcFirstLastPara="1" wrap="square" lIns="190525" tIns="330200" rIns="190525" bIns="330200" anchor="t" anchorCtr="0">
              <a:noAutofit/>
            </a:bodyPr>
            <a:lstStyle/>
            <a:p>
              <a:pPr marL="0" marR="0" lvl="0" indent="0" algn="l" rtl="0">
                <a:lnSpc>
                  <a:spcPct val="90000"/>
                </a:lnSpc>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Protect your sleep</a:t>
              </a:r>
              <a:endParaRPr/>
            </a:p>
          </p:txBody>
        </p:sp>
        <p:sp>
          <p:nvSpPr>
            <p:cNvPr id="714" name="Google Shape;714;p54"/>
            <p:cNvSpPr/>
            <p:nvPr/>
          </p:nvSpPr>
          <p:spPr>
            <a:xfrm>
              <a:off x="711856" y="806997"/>
              <a:ext cx="1026503" cy="1026503"/>
            </a:xfrm>
            <a:prstGeom prst="ellipse">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4"/>
            <p:cNvSpPr txBox="1"/>
            <p:nvPr/>
          </p:nvSpPr>
          <p:spPr>
            <a:xfrm>
              <a:off x="862184" y="957325"/>
              <a:ext cx="725847" cy="725847"/>
            </a:xfrm>
            <a:prstGeom prst="rect">
              <a:avLst/>
            </a:prstGeom>
            <a:noFill/>
            <a:ln>
              <a:noFill/>
            </a:ln>
          </p:spPr>
          <p:txBody>
            <a:bodyPr spcFirstLastPara="1" wrap="square" lIns="80025" tIns="12700" rIns="80025" bIns="12700"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1</a:t>
              </a:r>
              <a:endParaRPr/>
            </a:p>
          </p:txBody>
        </p:sp>
        <p:sp>
          <p:nvSpPr>
            <p:cNvPr id="716" name="Google Shape;716;p54"/>
            <p:cNvSpPr/>
            <p:nvPr/>
          </p:nvSpPr>
          <p:spPr>
            <a:xfrm>
              <a:off x="3080" y="3886435"/>
              <a:ext cx="2444055" cy="72"/>
            </a:xfrm>
            <a:prstGeom prst="rect">
              <a:avLst/>
            </a:prstGeom>
            <a:solidFill>
              <a:srgbClr val="55B6D0"/>
            </a:solidFill>
            <a:ln w="12700" cap="flat" cmpd="sng">
              <a:solidFill>
                <a:srgbClr val="55B6D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4"/>
            <p:cNvSpPr/>
            <p:nvPr/>
          </p:nvSpPr>
          <p:spPr>
            <a:xfrm>
              <a:off x="2691541" y="464830"/>
              <a:ext cx="2444055" cy="3421677"/>
            </a:xfrm>
            <a:prstGeom prst="rect">
              <a:avLst/>
            </a:prstGeom>
            <a:solidFill>
              <a:srgbClr val="CDEAE8">
                <a:alpha val="89803"/>
              </a:srgbClr>
            </a:solidFill>
            <a:ln w="12700" cap="flat" cmpd="sng">
              <a:solidFill>
                <a:srgbClr val="CDEAE8">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4"/>
            <p:cNvSpPr txBox="1"/>
            <p:nvPr/>
          </p:nvSpPr>
          <p:spPr>
            <a:xfrm>
              <a:off x="2691541" y="1765067"/>
              <a:ext cx="2444055" cy="2053006"/>
            </a:xfrm>
            <a:prstGeom prst="rect">
              <a:avLst/>
            </a:prstGeom>
            <a:noFill/>
            <a:ln>
              <a:noFill/>
            </a:ln>
          </p:spPr>
          <p:txBody>
            <a:bodyPr spcFirstLastPara="1" wrap="square" lIns="190525" tIns="330200" rIns="190525" bIns="330200" anchor="t" anchorCtr="0">
              <a:noAutofit/>
            </a:bodyPr>
            <a:lstStyle/>
            <a:p>
              <a:pPr marL="0" marR="0" lvl="0" indent="0" algn="l" rtl="0">
                <a:lnSpc>
                  <a:spcPct val="90000"/>
                </a:lnSpc>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Eat well</a:t>
              </a:r>
              <a:endParaRPr/>
            </a:p>
          </p:txBody>
        </p:sp>
        <p:sp>
          <p:nvSpPr>
            <p:cNvPr id="719" name="Google Shape;719;p54"/>
            <p:cNvSpPr/>
            <p:nvPr/>
          </p:nvSpPr>
          <p:spPr>
            <a:xfrm>
              <a:off x="3400317" y="806997"/>
              <a:ext cx="1026503" cy="1026503"/>
            </a:xfrm>
            <a:prstGeom prst="ellipse">
              <a:avLst/>
            </a:prstGeom>
            <a:solidFill>
              <a:srgbClr val="51CBC3"/>
            </a:solidFill>
            <a:ln w="12700" cap="flat" cmpd="sng">
              <a:solidFill>
                <a:srgbClr val="51CB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4"/>
            <p:cNvSpPr txBox="1"/>
            <p:nvPr/>
          </p:nvSpPr>
          <p:spPr>
            <a:xfrm>
              <a:off x="3550645" y="957325"/>
              <a:ext cx="725847" cy="725847"/>
            </a:xfrm>
            <a:prstGeom prst="rect">
              <a:avLst/>
            </a:prstGeom>
            <a:noFill/>
            <a:ln>
              <a:noFill/>
            </a:ln>
          </p:spPr>
          <p:txBody>
            <a:bodyPr spcFirstLastPara="1" wrap="square" lIns="80025" tIns="12700" rIns="80025" bIns="12700"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2</a:t>
              </a:r>
              <a:endParaRPr/>
            </a:p>
          </p:txBody>
        </p:sp>
        <p:sp>
          <p:nvSpPr>
            <p:cNvPr id="721" name="Google Shape;721;p54"/>
            <p:cNvSpPr/>
            <p:nvPr/>
          </p:nvSpPr>
          <p:spPr>
            <a:xfrm>
              <a:off x="2691541" y="3886435"/>
              <a:ext cx="2444055" cy="72"/>
            </a:xfrm>
            <a:prstGeom prst="rect">
              <a:avLst/>
            </a:prstGeom>
            <a:solidFill>
              <a:srgbClr val="4DC69E"/>
            </a:solidFill>
            <a:ln w="12700" cap="flat" cmpd="sng">
              <a:solidFill>
                <a:srgbClr val="4DC69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4"/>
            <p:cNvSpPr/>
            <p:nvPr/>
          </p:nvSpPr>
          <p:spPr>
            <a:xfrm>
              <a:off x="5380002" y="464830"/>
              <a:ext cx="2444055" cy="3421677"/>
            </a:xfrm>
            <a:prstGeom prst="rect">
              <a:avLst/>
            </a:prstGeom>
            <a:solidFill>
              <a:srgbClr val="CCE6D4">
                <a:alpha val="89803"/>
              </a:srgbClr>
            </a:solidFill>
            <a:ln w="12700" cap="flat" cmpd="sng">
              <a:solidFill>
                <a:srgbClr val="CCE6D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4"/>
            <p:cNvSpPr txBox="1"/>
            <p:nvPr/>
          </p:nvSpPr>
          <p:spPr>
            <a:xfrm>
              <a:off x="5380002" y="1765067"/>
              <a:ext cx="2444055" cy="2053006"/>
            </a:xfrm>
            <a:prstGeom prst="rect">
              <a:avLst/>
            </a:prstGeom>
            <a:noFill/>
            <a:ln>
              <a:noFill/>
            </a:ln>
          </p:spPr>
          <p:txBody>
            <a:bodyPr spcFirstLastPara="1" wrap="square" lIns="190525" tIns="330200" rIns="190525" bIns="330200" anchor="t" anchorCtr="0">
              <a:noAutofit/>
            </a:bodyPr>
            <a:lstStyle/>
            <a:p>
              <a:pPr marL="0" marR="0" lvl="0" indent="0" algn="l" rtl="0">
                <a:lnSpc>
                  <a:spcPct val="90000"/>
                </a:lnSpc>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Exercise, anything!</a:t>
              </a:r>
              <a:endParaRPr/>
            </a:p>
          </p:txBody>
        </p:sp>
        <p:sp>
          <p:nvSpPr>
            <p:cNvPr id="724" name="Google Shape;724;p54"/>
            <p:cNvSpPr/>
            <p:nvPr/>
          </p:nvSpPr>
          <p:spPr>
            <a:xfrm>
              <a:off x="6088778" y="806997"/>
              <a:ext cx="1026503" cy="1026503"/>
            </a:xfrm>
            <a:prstGeom prst="ellipse">
              <a:avLst/>
            </a:prstGeom>
            <a:solidFill>
              <a:srgbClr val="4AC17A"/>
            </a:solidFill>
            <a:ln w="12700" cap="flat" cmpd="sng">
              <a:solidFill>
                <a:srgbClr val="4AC17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4"/>
            <p:cNvSpPr txBox="1"/>
            <p:nvPr/>
          </p:nvSpPr>
          <p:spPr>
            <a:xfrm>
              <a:off x="6239106" y="957325"/>
              <a:ext cx="725847" cy="725847"/>
            </a:xfrm>
            <a:prstGeom prst="rect">
              <a:avLst/>
            </a:prstGeom>
            <a:noFill/>
            <a:ln>
              <a:noFill/>
            </a:ln>
          </p:spPr>
          <p:txBody>
            <a:bodyPr spcFirstLastPara="1" wrap="square" lIns="80025" tIns="12700" rIns="80025" bIns="12700"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3</a:t>
              </a:r>
              <a:endParaRPr/>
            </a:p>
          </p:txBody>
        </p:sp>
        <p:sp>
          <p:nvSpPr>
            <p:cNvPr id="726" name="Google Shape;726;p54"/>
            <p:cNvSpPr/>
            <p:nvPr/>
          </p:nvSpPr>
          <p:spPr>
            <a:xfrm>
              <a:off x="5380002" y="3886435"/>
              <a:ext cx="2444055" cy="72"/>
            </a:xfrm>
            <a:prstGeom prst="rect">
              <a:avLst/>
            </a:prstGeom>
            <a:solidFill>
              <a:srgbClr val="46BC57"/>
            </a:solidFill>
            <a:ln w="12700" cap="flat" cmpd="sng">
              <a:solidFill>
                <a:srgbClr val="46BC5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4"/>
            <p:cNvSpPr/>
            <p:nvPr/>
          </p:nvSpPr>
          <p:spPr>
            <a:xfrm>
              <a:off x="8068463" y="464830"/>
              <a:ext cx="2444055" cy="3421677"/>
            </a:xfrm>
            <a:prstGeom prst="rect">
              <a:avLst/>
            </a:prstGeom>
            <a:solidFill>
              <a:srgbClr val="D3E1CC">
                <a:alpha val="89803"/>
              </a:srgbClr>
            </a:solidFill>
            <a:ln w="12700" cap="flat" cmpd="sng">
              <a:solidFill>
                <a:srgbClr val="D3E1C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4"/>
            <p:cNvSpPr txBox="1"/>
            <p:nvPr/>
          </p:nvSpPr>
          <p:spPr>
            <a:xfrm>
              <a:off x="8068463" y="1765067"/>
              <a:ext cx="2444055" cy="2053006"/>
            </a:xfrm>
            <a:prstGeom prst="rect">
              <a:avLst/>
            </a:prstGeom>
            <a:noFill/>
            <a:ln>
              <a:noFill/>
            </a:ln>
          </p:spPr>
          <p:txBody>
            <a:bodyPr spcFirstLastPara="1" wrap="square" lIns="190525" tIns="330200" rIns="190525" bIns="330200" anchor="t" anchorCtr="0">
              <a:noAutofit/>
            </a:bodyPr>
            <a:lstStyle/>
            <a:p>
              <a:pPr marL="0" marR="0" lvl="0" indent="0" algn="l" rtl="0">
                <a:lnSpc>
                  <a:spcPct val="90000"/>
                </a:lnSpc>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Connect, connect , connect - honor emotional needs</a:t>
              </a:r>
              <a:endParaRPr/>
            </a:p>
          </p:txBody>
        </p:sp>
        <p:sp>
          <p:nvSpPr>
            <p:cNvPr id="729" name="Google Shape;729;p54"/>
            <p:cNvSpPr/>
            <p:nvPr/>
          </p:nvSpPr>
          <p:spPr>
            <a:xfrm>
              <a:off x="8777239" y="806997"/>
              <a:ext cx="1026503" cy="1026503"/>
            </a:xfrm>
            <a:prstGeom prst="ellipse">
              <a:avLst/>
            </a:prstGeom>
            <a:solidFill>
              <a:srgbClr val="55B445"/>
            </a:solidFill>
            <a:ln w="12700" cap="flat" cmpd="sng">
              <a:solidFill>
                <a:srgbClr val="55B44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4"/>
            <p:cNvSpPr txBox="1"/>
            <p:nvPr/>
          </p:nvSpPr>
          <p:spPr>
            <a:xfrm>
              <a:off x="8927567" y="957325"/>
              <a:ext cx="725847" cy="725847"/>
            </a:xfrm>
            <a:prstGeom prst="rect">
              <a:avLst/>
            </a:prstGeom>
            <a:noFill/>
            <a:ln>
              <a:noFill/>
            </a:ln>
          </p:spPr>
          <p:txBody>
            <a:bodyPr spcFirstLastPara="1" wrap="square" lIns="80025" tIns="12700" rIns="80025" bIns="12700"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4</a:t>
              </a:r>
              <a:endParaRPr/>
            </a:p>
          </p:txBody>
        </p:sp>
        <p:sp>
          <p:nvSpPr>
            <p:cNvPr id="731" name="Google Shape;731;p54"/>
            <p:cNvSpPr/>
            <p:nvPr/>
          </p:nvSpPr>
          <p:spPr>
            <a:xfrm>
              <a:off x="8068463" y="3886435"/>
              <a:ext cx="2444055" cy="72"/>
            </a:xfrm>
            <a:prstGeom prst="rect">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sp>
        <p:nvSpPr>
          <p:cNvPr id="736" name="Google Shape;736;p5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55"/>
          <p:cNvSpPr/>
          <p:nvPr/>
        </p:nvSpPr>
        <p:spPr>
          <a:xfrm>
            <a:off x="305"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55"/>
          <p:cNvSpPr txBox="1">
            <a:spLocks noGrp="1"/>
          </p:cNvSpPr>
          <p:nvPr>
            <p:ph type="title"/>
          </p:nvPr>
        </p:nvSpPr>
        <p:spPr>
          <a:xfrm>
            <a:off x="5780325" y="307900"/>
            <a:ext cx="5291700" cy="1485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solidFill>
                  <a:schemeClr val="dk2"/>
                </a:solidFill>
              </a:rPr>
              <a:t>More on managing symptoms</a:t>
            </a:r>
            <a:endParaRPr/>
          </a:p>
        </p:txBody>
      </p:sp>
      <p:pic>
        <p:nvPicPr>
          <p:cNvPr id="739" name="Google Shape;739;p55" descr="Crying Face with No Fill"/>
          <p:cNvPicPr preferRelativeResize="0"/>
          <p:nvPr/>
        </p:nvPicPr>
        <p:blipFill rotWithShape="1">
          <a:blip r:embed="rId3">
            <a:alphaModFix/>
          </a:blip>
          <a:srcRect/>
          <a:stretch/>
        </p:blipFill>
        <p:spPr>
          <a:xfrm>
            <a:off x="686951" y="1793846"/>
            <a:ext cx="3620021" cy="3620021"/>
          </a:xfrm>
          <a:prstGeom prst="rect">
            <a:avLst/>
          </a:prstGeom>
          <a:noFill/>
          <a:ln>
            <a:noFill/>
          </a:ln>
        </p:spPr>
      </p:pic>
      <p:sp>
        <p:nvSpPr>
          <p:cNvPr id="740" name="Google Shape;740;p55"/>
          <p:cNvSpPr txBox="1">
            <a:spLocks noGrp="1"/>
          </p:cNvSpPr>
          <p:nvPr>
            <p:ph type="body" idx="1"/>
          </p:nvPr>
        </p:nvSpPr>
        <p:spPr>
          <a:xfrm>
            <a:off x="5780325" y="2015400"/>
            <a:ext cx="5928900" cy="4282800"/>
          </a:xfrm>
          <a:prstGeom prst="rect">
            <a:avLst/>
          </a:prstGeom>
          <a:noFill/>
          <a:ln>
            <a:noFill/>
          </a:ln>
        </p:spPr>
        <p:txBody>
          <a:bodyPr spcFirstLastPara="1" wrap="square" lIns="91425" tIns="45700" rIns="91425" bIns="45700" anchor="ctr" anchorCtr="0">
            <a:normAutofit/>
          </a:bodyPr>
          <a:lstStyle/>
          <a:p>
            <a:pPr marL="228600" lvl="0" indent="-247650" algn="l" rtl="0">
              <a:lnSpc>
                <a:spcPct val="90000"/>
              </a:lnSpc>
              <a:spcBef>
                <a:spcPts val="1000"/>
              </a:spcBef>
              <a:spcAft>
                <a:spcPts val="0"/>
              </a:spcAft>
              <a:buClr>
                <a:schemeClr val="dk1"/>
              </a:buClr>
              <a:buSzPts val="2680"/>
              <a:buChar char="•"/>
            </a:pPr>
            <a:r>
              <a:rPr lang="en-US" sz="2100">
                <a:solidFill>
                  <a:schemeClr val="dk2"/>
                </a:solidFill>
              </a:rPr>
              <a:t>Make sure to laugh and cry; don’t hold emotions in </a:t>
            </a:r>
            <a:endParaRPr sz="3100"/>
          </a:p>
          <a:p>
            <a:pPr marL="228600" lvl="0" indent="-247650" algn="l" rtl="0">
              <a:lnSpc>
                <a:spcPct val="90000"/>
              </a:lnSpc>
              <a:spcBef>
                <a:spcPts val="1000"/>
              </a:spcBef>
              <a:spcAft>
                <a:spcPts val="0"/>
              </a:spcAft>
              <a:buClr>
                <a:schemeClr val="dk1"/>
              </a:buClr>
              <a:buSzPts val="2680"/>
              <a:buChar char="•"/>
            </a:pPr>
            <a:r>
              <a:rPr lang="en-US" sz="2100">
                <a:solidFill>
                  <a:schemeClr val="dk2"/>
                </a:solidFill>
              </a:rPr>
              <a:t>Create lists of things that give/remind you of hope/faith/gratitudes </a:t>
            </a:r>
            <a:endParaRPr sz="3100"/>
          </a:p>
          <a:p>
            <a:pPr marL="228600" lvl="0" indent="-247650" algn="l" rtl="0">
              <a:lnSpc>
                <a:spcPct val="90000"/>
              </a:lnSpc>
              <a:spcBef>
                <a:spcPts val="1000"/>
              </a:spcBef>
              <a:spcAft>
                <a:spcPts val="0"/>
              </a:spcAft>
              <a:buClr>
                <a:schemeClr val="dk1"/>
              </a:buClr>
              <a:buSzPts val="2680"/>
              <a:buChar char="•"/>
            </a:pPr>
            <a:r>
              <a:rPr lang="en-US" sz="2100">
                <a:solidFill>
                  <a:schemeClr val="dk2"/>
                </a:solidFill>
              </a:rPr>
              <a:t>Create an online peer support group </a:t>
            </a:r>
            <a:endParaRPr sz="3100"/>
          </a:p>
          <a:p>
            <a:pPr marL="228600" lvl="0" indent="-247650" algn="l" rtl="0">
              <a:lnSpc>
                <a:spcPct val="90000"/>
              </a:lnSpc>
              <a:spcBef>
                <a:spcPts val="1000"/>
              </a:spcBef>
              <a:spcAft>
                <a:spcPts val="0"/>
              </a:spcAft>
              <a:buClr>
                <a:schemeClr val="dk2"/>
              </a:buClr>
              <a:buSzPts val="2680"/>
              <a:buChar char="•"/>
            </a:pPr>
            <a:r>
              <a:rPr lang="en-US" sz="2100">
                <a:solidFill>
                  <a:schemeClr val="dk2"/>
                </a:solidFill>
              </a:rPr>
              <a:t>Set emotional boundaries</a:t>
            </a:r>
            <a:endParaRPr sz="3100"/>
          </a:p>
          <a:p>
            <a:pPr marL="228600" lvl="0" indent="-247650" algn="l" rtl="0">
              <a:lnSpc>
                <a:spcPct val="90000"/>
              </a:lnSpc>
              <a:spcBef>
                <a:spcPts val="1000"/>
              </a:spcBef>
              <a:spcAft>
                <a:spcPts val="0"/>
              </a:spcAft>
              <a:buClr>
                <a:schemeClr val="dk1"/>
              </a:buClr>
              <a:buSzPts val="2680"/>
              <a:buChar char="•"/>
            </a:pPr>
            <a:r>
              <a:rPr lang="en-US" sz="2100">
                <a:solidFill>
                  <a:schemeClr val="dk2"/>
                </a:solidFill>
              </a:rPr>
              <a:t>Flexibility - Develop ability to pivot</a:t>
            </a:r>
            <a:endParaRPr sz="3100"/>
          </a:p>
          <a:p>
            <a:pPr marL="228600" lvl="0" indent="-247650" algn="l" rtl="0">
              <a:lnSpc>
                <a:spcPct val="90000"/>
              </a:lnSpc>
              <a:spcBef>
                <a:spcPts val="1000"/>
              </a:spcBef>
              <a:spcAft>
                <a:spcPts val="0"/>
              </a:spcAft>
              <a:buClr>
                <a:schemeClr val="dk2"/>
              </a:buClr>
              <a:buSzPts val="2680"/>
              <a:buChar char="•"/>
            </a:pPr>
            <a:r>
              <a:rPr lang="en-US" sz="2100">
                <a:solidFill>
                  <a:schemeClr val="dk2"/>
                </a:solidFill>
              </a:rPr>
              <a:t>Balance work and leisure</a:t>
            </a:r>
            <a:endParaRPr sz="2100">
              <a:solidFill>
                <a:schemeClr val="dk2"/>
              </a:solidFill>
            </a:endParaRPr>
          </a:p>
          <a:p>
            <a:pPr marL="228600" lvl="0" indent="-210820" algn="l" rtl="0">
              <a:lnSpc>
                <a:spcPct val="90000"/>
              </a:lnSpc>
              <a:spcBef>
                <a:spcPts val="1000"/>
              </a:spcBef>
              <a:spcAft>
                <a:spcPts val="0"/>
              </a:spcAft>
              <a:buClr>
                <a:schemeClr val="dk2"/>
              </a:buClr>
              <a:buSzPts val="2100"/>
              <a:buChar char="•"/>
            </a:pPr>
            <a:r>
              <a:rPr lang="en-US" sz="2100">
                <a:solidFill>
                  <a:schemeClr val="dk2"/>
                </a:solidFill>
              </a:rPr>
              <a:t>Mobile self-care kit</a:t>
            </a:r>
            <a:endParaRPr sz="2100">
              <a:solidFill>
                <a:schemeClr val="dk2"/>
              </a:solidFill>
            </a:endParaRPr>
          </a:p>
          <a:p>
            <a:pPr marL="228600" lvl="0" indent="-247650" algn="l" rtl="0">
              <a:lnSpc>
                <a:spcPct val="90000"/>
              </a:lnSpc>
              <a:spcBef>
                <a:spcPts val="1000"/>
              </a:spcBef>
              <a:spcAft>
                <a:spcPts val="0"/>
              </a:spcAft>
              <a:buClr>
                <a:schemeClr val="dk2"/>
              </a:buClr>
              <a:buSzPts val="2680"/>
              <a:buChar char="•"/>
            </a:pPr>
            <a:r>
              <a:rPr lang="en-US" sz="2100">
                <a:solidFill>
                  <a:schemeClr val="dk2"/>
                </a:solidFill>
              </a:rPr>
              <a:t>Monitor symptoms</a:t>
            </a:r>
            <a:endParaRPr sz="3100"/>
          </a:p>
          <a:p>
            <a:pPr marL="228600" lvl="0" indent="-77470" algn="l" rtl="0">
              <a:lnSpc>
                <a:spcPct val="90000"/>
              </a:lnSpc>
              <a:spcBef>
                <a:spcPts val="1000"/>
              </a:spcBef>
              <a:spcAft>
                <a:spcPts val="0"/>
              </a:spcAft>
              <a:buClr>
                <a:schemeClr val="dk1"/>
              </a:buClr>
              <a:buSzPts val="2380"/>
              <a:buNone/>
            </a:pPr>
            <a:endParaRPr sz="1800">
              <a:solidFill>
                <a:schemeClr val="dk2"/>
              </a:solidFill>
            </a:endParaRPr>
          </a:p>
        </p:txBody>
      </p:sp>
      <p:grpSp>
        <p:nvGrpSpPr>
          <p:cNvPr id="741" name="Google Shape;741;p55"/>
          <p:cNvGrpSpPr/>
          <p:nvPr/>
        </p:nvGrpSpPr>
        <p:grpSpPr>
          <a:xfrm flipH="1">
            <a:off x="232895" y="53013"/>
            <a:ext cx="4252558" cy="5671291"/>
            <a:chOff x="6095999" y="52996"/>
            <a:chExt cx="6093363" cy="6805005"/>
          </a:xfrm>
        </p:grpSpPr>
        <p:sp>
          <p:nvSpPr>
            <p:cNvPr id="742" name="Google Shape;742;p55"/>
            <p:cNvSpPr/>
            <p:nvPr/>
          </p:nvSpPr>
          <p:spPr>
            <a:xfrm>
              <a:off x="6096001" y="52996"/>
              <a:ext cx="6093361" cy="6805003"/>
            </a:xfrm>
            <a:custGeom>
              <a:avLst/>
              <a:gdLst/>
              <a:ahLst/>
              <a:cxnLst/>
              <a:rect l="l" t="t" r="r" b="b"/>
              <a:pathLst>
                <a:path w="5890489" h="6578438" extrusionOk="0">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55"/>
            <p:cNvSpPr/>
            <p:nvPr/>
          </p:nvSpPr>
          <p:spPr>
            <a:xfrm>
              <a:off x="6095999" y="52997"/>
              <a:ext cx="6093363" cy="6805004"/>
            </a:xfrm>
            <a:custGeom>
              <a:avLst/>
              <a:gdLst/>
              <a:ahLst/>
              <a:cxnLst/>
              <a:rect l="l" t="t" r="r" b="b"/>
              <a:pathLst>
                <a:path w="5890491" h="6578439" extrusionOk="0">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55"/>
            <p:cNvSpPr/>
            <p:nvPr/>
          </p:nvSpPr>
          <p:spPr>
            <a:xfrm>
              <a:off x="6096000" y="52997"/>
              <a:ext cx="6093362" cy="6805004"/>
            </a:xfrm>
            <a:custGeom>
              <a:avLst/>
              <a:gdLst/>
              <a:ahLst/>
              <a:cxnLst/>
              <a:rect l="l" t="t" r="r" b="b"/>
              <a:pathLst>
                <a:path w="5890490" h="6578439" extrusionOk="0">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2" name="Google Shape;752;ga16adc91b1_0_0"/>
          <p:cNvPicPr preferRelativeResize="0"/>
          <p:nvPr/>
        </p:nvPicPr>
        <p:blipFill>
          <a:blip r:embed="rId3">
            <a:alphaModFix/>
          </a:blip>
          <a:stretch>
            <a:fillRect/>
          </a:stretch>
        </p:blipFill>
        <p:spPr>
          <a:xfrm>
            <a:off x="3316584" y="297951"/>
            <a:ext cx="6649347" cy="706862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iral shell pattern">
            <a:extLst>
              <a:ext uri="{FF2B5EF4-FFF2-40B4-BE49-F238E27FC236}">
                <a16:creationId xmlns:a16="http://schemas.microsoft.com/office/drawing/2014/main" id="{3B44DC59-1CAC-413A-B3A0-85B1BB246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8" y="0"/>
            <a:ext cx="12227508" cy="9966960"/>
          </a:xfrm>
          <a:prstGeom prst="rect">
            <a:avLst/>
          </a:prstGeom>
        </p:spPr>
      </p:pic>
      <p:sp>
        <p:nvSpPr>
          <p:cNvPr id="3" name="Content Placeholder 2">
            <a:extLst>
              <a:ext uri="{FF2B5EF4-FFF2-40B4-BE49-F238E27FC236}">
                <a16:creationId xmlns:a16="http://schemas.microsoft.com/office/drawing/2014/main" id="{3A7681D0-F391-4241-A23E-1FA2561E4BA2}"/>
              </a:ext>
            </a:extLst>
          </p:cNvPr>
          <p:cNvSpPr>
            <a:spLocks noGrp="1"/>
          </p:cNvSpPr>
          <p:nvPr>
            <p:ph idx="1"/>
          </p:nvPr>
        </p:nvSpPr>
        <p:spPr>
          <a:xfrm>
            <a:off x="838200" y="827004"/>
            <a:ext cx="10515600"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6600" i="1" dirty="0">
                <a:solidFill>
                  <a:schemeClr val="bg1"/>
                </a:solidFill>
                <a:latin typeface="Abadi" panose="020B0604020104020204" pitchFamily="34" charset="0"/>
              </a:rPr>
              <a:t>THANK YOU</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83115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5"/>
          <p:cNvPicPr preferRelativeResize="0"/>
          <p:nvPr/>
        </p:nvPicPr>
        <p:blipFill rotWithShape="1">
          <a:blip r:embed="rId3">
            <a:alphaModFix/>
          </a:blip>
          <a:srcRect b="1747"/>
          <a:stretch/>
        </p:blipFill>
        <p:spPr>
          <a:xfrm>
            <a:off x="-78828" y="0"/>
            <a:ext cx="12192000" cy="6857990"/>
          </a:xfrm>
          <a:prstGeom prst="rect">
            <a:avLst/>
          </a:prstGeom>
          <a:noFill/>
          <a:ln>
            <a:noFill/>
          </a:ln>
        </p:spPr>
      </p:pic>
      <p:sp>
        <p:nvSpPr>
          <p:cNvPr id="160" name="Google Shape;160;p5"/>
          <p:cNvSpPr/>
          <p:nvPr/>
        </p:nvSpPr>
        <p:spPr>
          <a:xfrm flipH="1">
            <a:off x="0" y="998175"/>
            <a:ext cx="6017172"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cxnSp>
        <p:nvCxnSpPr>
          <p:cNvPr id="161" name="Google Shape;161;p5"/>
          <p:cNvCxnSpPr/>
          <p:nvPr/>
        </p:nvCxnSpPr>
        <p:spPr>
          <a:xfrm>
            <a:off x="2287051" y="3337139"/>
            <a:ext cx="935420" cy="0"/>
          </a:xfrm>
          <a:prstGeom prst="straightConnector1">
            <a:avLst/>
          </a:prstGeom>
          <a:noFill/>
          <a:ln w="25400" cap="sq" cmpd="sng">
            <a:solidFill>
              <a:srgbClr val="262626"/>
            </a:solidFill>
            <a:prstDash val="solid"/>
            <a:bevel/>
            <a:headEnd type="none" w="sm" len="sm"/>
            <a:tailEnd type="none" w="sm" len="sm"/>
          </a:ln>
        </p:spPr>
      </p:cxnSp>
      <p:sp>
        <p:nvSpPr>
          <p:cNvPr id="162" name="Google Shape;162;p5"/>
          <p:cNvSpPr txBox="1">
            <a:spLocks noGrp="1"/>
          </p:cNvSpPr>
          <p:nvPr>
            <p:ph type="body" idx="1"/>
          </p:nvPr>
        </p:nvSpPr>
        <p:spPr>
          <a:xfrm>
            <a:off x="228600" y="2933700"/>
            <a:ext cx="11544300" cy="3151337"/>
          </a:xfrm>
          <a:prstGeom prst="rect">
            <a:avLst/>
          </a:prstGeom>
          <a:noFill/>
          <a:ln>
            <a:noFill/>
          </a:ln>
        </p:spPr>
        <p:txBody>
          <a:bodyPr spcFirstLastPara="1" wrap="square" lIns="91425" tIns="45700" rIns="91425" bIns="45700" anchor="ctr" anchorCtr="0">
            <a:normAutofit/>
          </a:bodyPr>
          <a:lstStyle/>
          <a:p>
            <a:pPr marL="228600" lvl="0" indent="-152273" algn="l" rtl="0">
              <a:lnSpc>
                <a:spcPct val="70000"/>
              </a:lnSpc>
              <a:spcBef>
                <a:spcPts val="0"/>
              </a:spcBef>
              <a:spcAft>
                <a:spcPts val="0"/>
              </a:spcAft>
              <a:buClr>
                <a:schemeClr val="dk1"/>
              </a:buClr>
              <a:buSzPts val="1202"/>
              <a:buNone/>
            </a:pPr>
            <a:endParaRPr sz="1202" u="sng">
              <a:solidFill>
                <a:schemeClr val="hlink"/>
              </a:solidFill>
              <a:hlinkClick r:id="rId4"/>
            </a:endParaRPr>
          </a:p>
          <a:p>
            <a:pPr marL="0" lvl="0" indent="0" algn="l" rtl="0">
              <a:lnSpc>
                <a:spcPct val="70000"/>
              </a:lnSpc>
              <a:spcBef>
                <a:spcPts val="1000"/>
              </a:spcBef>
              <a:spcAft>
                <a:spcPts val="0"/>
              </a:spcAft>
              <a:buClr>
                <a:schemeClr val="dk1"/>
              </a:buClr>
              <a:buSzPts val="1202"/>
              <a:buNone/>
            </a:pPr>
            <a:endParaRPr sz="1202" b="1" i="0">
              <a:latin typeface="Arial"/>
              <a:ea typeface="Arial"/>
              <a:cs typeface="Arial"/>
              <a:sym typeface="Arial"/>
            </a:endParaRPr>
          </a:p>
          <a:p>
            <a:pPr marL="0" lvl="0" indent="0" algn="l" rtl="0">
              <a:lnSpc>
                <a:spcPct val="70000"/>
              </a:lnSpc>
              <a:spcBef>
                <a:spcPts val="1000"/>
              </a:spcBef>
              <a:spcAft>
                <a:spcPts val="0"/>
              </a:spcAft>
              <a:buClr>
                <a:schemeClr val="dk1"/>
              </a:buClr>
              <a:buSzPts val="1202"/>
              <a:buNone/>
            </a:pPr>
            <a:endParaRPr sz="1202" b="1" i="0">
              <a:latin typeface="Arial"/>
              <a:ea typeface="Arial"/>
              <a:cs typeface="Arial"/>
              <a:sym typeface="Arial"/>
            </a:endParaRPr>
          </a:p>
          <a:p>
            <a:pPr marL="0" lvl="0" indent="0" algn="l" rtl="0">
              <a:lnSpc>
                <a:spcPct val="70000"/>
              </a:lnSpc>
              <a:spcBef>
                <a:spcPts val="1000"/>
              </a:spcBef>
              <a:spcAft>
                <a:spcPts val="0"/>
              </a:spcAft>
              <a:buClr>
                <a:schemeClr val="dk1"/>
              </a:buClr>
              <a:buSzPts val="1202"/>
              <a:buNone/>
            </a:pPr>
            <a:endParaRPr sz="1202" b="1" i="0">
              <a:latin typeface="Arial"/>
              <a:ea typeface="Arial"/>
              <a:cs typeface="Arial"/>
              <a:sym typeface="Arial"/>
            </a:endParaRPr>
          </a:p>
          <a:p>
            <a:pPr marL="0" lvl="0" indent="0" algn="l" rtl="0">
              <a:lnSpc>
                <a:spcPct val="70000"/>
              </a:lnSpc>
              <a:spcBef>
                <a:spcPts val="1000"/>
              </a:spcBef>
              <a:spcAft>
                <a:spcPts val="0"/>
              </a:spcAft>
              <a:buClr>
                <a:schemeClr val="dk1"/>
              </a:buClr>
              <a:buSzPts val="1202"/>
              <a:buNone/>
            </a:pPr>
            <a:endParaRPr sz="1202" b="1">
              <a:latin typeface="Arial"/>
              <a:ea typeface="Arial"/>
              <a:cs typeface="Arial"/>
              <a:sym typeface="Arial"/>
            </a:endParaRPr>
          </a:p>
          <a:p>
            <a:pPr marL="0" lvl="0" indent="0" algn="l" rtl="0">
              <a:lnSpc>
                <a:spcPct val="70000"/>
              </a:lnSpc>
              <a:spcBef>
                <a:spcPts val="1000"/>
              </a:spcBef>
              <a:spcAft>
                <a:spcPts val="0"/>
              </a:spcAft>
              <a:buClr>
                <a:schemeClr val="dk1"/>
              </a:buClr>
              <a:buSzPts val="1202"/>
              <a:buNone/>
            </a:pPr>
            <a:endParaRPr sz="1202" b="1" i="0">
              <a:latin typeface="Arial"/>
              <a:ea typeface="Arial"/>
              <a:cs typeface="Arial"/>
              <a:sym typeface="Arial"/>
            </a:endParaRPr>
          </a:p>
          <a:p>
            <a:pPr marL="0" lvl="0" indent="0" algn="l" rtl="0">
              <a:lnSpc>
                <a:spcPct val="70000"/>
              </a:lnSpc>
              <a:spcBef>
                <a:spcPts val="1000"/>
              </a:spcBef>
              <a:spcAft>
                <a:spcPts val="0"/>
              </a:spcAft>
              <a:buClr>
                <a:schemeClr val="dk1"/>
              </a:buClr>
              <a:buSzPts val="2405"/>
              <a:buNone/>
            </a:pPr>
            <a:r>
              <a:rPr lang="en-US" sz="2405" b="1" i="0">
                <a:latin typeface="Arial"/>
                <a:ea typeface="Arial"/>
                <a:cs typeface="Arial"/>
                <a:sym typeface="Arial"/>
              </a:rPr>
              <a:t>BHA COVID-19 Response</a:t>
            </a:r>
            <a:endParaRPr/>
          </a:p>
          <a:p>
            <a:pPr marL="0" lvl="0" indent="0" algn="l" rtl="0">
              <a:lnSpc>
                <a:spcPct val="70000"/>
              </a:lnSpc>
              <a:spcBef>
                <a:spcPts val="1000"/>
              </a:spcBef>
              <a:spcAft>
                <a:spcPts val="0"/>
              </a:spcAft>
              <a:buClr>
                <a:schemeClr val="dk1"/>
              </a:buClr>
              <a:buSzPts val="1665"/>
              <a:buNone/>
            </a:pPr>
            <a:endParaRPr sz="1665" b="1" i="0">
              <a:latin typeface="Arial"/>
              <a:ea typeface="Arial"/>
              <a:cs typeface="Arial"/>
              <a:sym typeface="Arial"/>
            </a:endParaRPr>
          </a:p>
          <a:p>
            <a:pPr marL="0" lvl="0" indent="0" algn="l" rtl="0">
              <a:lnSpc>
                <a:spcPct val="70000"/>
              </a:lnSpc>
              <a:spcBef>
                <a:spcPts val="0"/>
              </a:spcBef>
              <a:spcAft>
                <a:spcPts val="0"/>
              </a:spcAft>
              <a:buClr>
                <a:schemeClr val="dk1"/>
              </a:buClr>
              <a:buSzPts val="1757"/>
              <a:buNone/>
            </a:pPr>
            <a:r>
              <a:rPr lang="en-US" sz="1757" b="1" i="0">
                <a:latin typeface="Arial"/>
                <a:ea typeface="Arial"/>
                <a:cs typeface="Arial"/>
                <a:sym typeface="Arial"/>
              </a:rPr>
              <a:t>Updates and Guidance </a:t>
            </a:r>
            <a:endParaRPr/>
          </a:p>
          <a:p>
            <a:pPr marL="0" lvl="0" indent="0" algn="l" rtl="0">
              <a:lnSpc>
                <a:spcPct val="70000"/>
              </a:lnSpc>
              <a:spcBef>
                <a:spcPts val="0"/>
              </a:spcBef>
              <a:spcAft>
                <a:spcPts val="0"/>
              </a:spcAft>
              <a:buClr>
                <a:schemeClr val="dk1"/>
              </a:buClr>
              <a:buSzPts val="1757"/>
              <a:buNone/>
            </a:pPr>
            <a:r>
              <a:rPr lang="en-US" sz="1757" b="1" i="0">
                <a:latin typeface="Arial"/>
                <a:ea typeface="Arial"/>
                <a:cs typeface="Arial"/>
                <a:sym typeface="Arial"/>
              </a:rPr>
              <a:t>for Maryland's Behavioral Health Community</a:t>
            </a:r>
            <a:endParaRPr/>
          </a:p>
          <a:p>
            <a:pPr marL="0" lvl="0" indent="0" algn="l" rtl="0">
              <a:lnSpc>
                <a:spcPct val="70000"/>
              </a:lnSpc>
              <a:spcBef>
                <a:spcPts val="0"/>
              </a:spcBef>
              <a:spcAft>
                <a:spcPts val="0"/>
              </a:spcAft>
              <a:buClr>
                <a:schemeClr val="dk1"/>
              </a:buClr>
              <a:buSzPts val="1665"/>
              <a:buNone/>
            </a:pPr>
            <a:endParaRPr sz="1665" b="1">
              <a:latin typeface="Arial"/>
              <a:ea typeface="Arial"/>
              <a:cs typeface="Arial"/>
              <a:sym typeface="Arial"/>
            </a:endParaRPr>
          </a:p>
          <a:p>
            <a:pPr marL="0" lvl="0" indent="0" algn="l" rtl="0">
              <a:lnSpc>
                <a:spcPct val="70000"/>
              </a:lnSpc>
              <a:spcBef>
                <a:spcPts val="1000"/>
              </a:spcBef>
              <a:spcAft>
                <a:spcPts val="0"/>
              </a:spcAft>
              <a:buClr>
                <a:schemeClr val="dk1"/>
              </a:buClr>
              <a:buSzPts val="1665"/>
              <a:buNone/>
            </a:pPr>
            <a:r>
              <a:rPr lang="en-US" sz="1665" u="sng">
                <a:solidFill>
                  <a:schemeClr val="hlink"/>
                </a:solidFill>
                <a:hlinkClick r:id="rId4"/>
              </a:rPr>
              <a:t>https://bha.health.maryland.gov/Pages/bha-covid-19.aspx</a:t>
            </a:r>
            <a:endParaRPr sz="1665"/>
          </a:p>
        </p:txBody>
      </p:sp>
    </p:spTree>
    <p:extLst>
      <p:ext uri="{BB962C8B-B14F-4D97-AF65-F5344CB8AC3E}">
        <p14:creationId xmlns:p14="http://schemas.microsoft.com/office/powerpoint/2010/main" val="966630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5B895E-89E8-4A45-99A8-3A587BAC9BE4}"/>
              </a:ext>
            </a:extLst>
          </p:cNvPr>
          <p:cNvSpPr txBox="1"/>
          <p:nvPr/>
        </p:nvSpPr>
        <p:spPr>
          <a:xfrm>
            <a:off x="654123" y="625296"/>
            <a:ext cx="3716462" cy="1200329"/>
          </a:xfrm>
          <a:prstGeom prst="rect">
            <a:avLst/>
          </a:prstGeom>
          <a:solidFill>
            <a:srgbClr val="FFC000"/>
          </a:solidFill>
          <a:ln>
            <a:solidFill>
              <a:schemeClr val="tx1"/>
            </a:solidFill>
          </a:ln>
        </p:spPr>
        <p:txBody>
          <a:bodyPr wrap="square" rtlCol="0">
            <a:spAutoFit/>
          </a:bodyPr>
          <a:lstStyle/>
          <a:p>
            <a:pPr algn="ctr"/>
            <a:r>
              <a:rPr lang="en-US" sz="3600" dirty="0"/>
              <a:t>COVID </a:t>
            </a:r>
          </a:p>
          <a:p>
            <a:pPr algn="ctr"/>
            <a:r>
              <a:rPr lang="en-US" sz="3600" dirty="0"/>
              <a:t>EPIDEMIC</a:t>
            </a:r>
          </a:p>
        </p:txBody>
      </p:sp>
      <p:sp>
        <p:nvSpPr>
          <p:cNvPr id="6" name="TextBox 5">
            <a:extLst>
              <a:ext uri="{FF2B5EF4-FFF2-40B4-BE49-F238E27FC236}">
                <a16:creationId xmlns:a16="http://schemas.microsoft.com/office/drawing/2014/main" id="{485F8290-50EE-454B-B708-3D4264E2ACEA}"/>
              </a:ext>
            </a:extLst>
          </p:cNvPr>
          <p:cNvSpPr txBox="1"/>
          <p:nvPr/>
        </p:nvSpPr>
        <p:spPr>
          <a:xfrm>
            <a:off x="7737937" y="681037"/>
            <a:ext cx="4025330" cy="1200329"/>
          </a:xfrm>
          <a:prstGeom prst="rect">
            <a:avLst/>
          </a:prstGeom>
          <a:solidFill>
            <a:srgbClr val="00B0F0"/>
          </a:solidFill>
          <a:ln>
            <a:solidFill>
              <a:schemeClr val="tx1"/>
            </a:solidFill>
          </a:ln>
        </p:spPr>
        <p:txBody>
          <a:bodyPr wrap="square" rtlCol="0">
            <a:spAutoFit/>
          </a:bodyPr>
          <a:lstStyle/>
          <a:p>
            <a:pPr algn="ctr"/>
            <a:r>
              <a:rPr lang="en-US" sz="3600" dirty="0"/>
              <a:t>MENTAL HEALTH</a:t>
            </a:r>
          </a:p>
          <a:p>
            <a:pPr algn="ctr"/>
            <a:r>
              <a:rPr lang="en-US" sz="3600" dirty="0"/>
              <a:t>EPIDEMIC</a:t>
            </a:r>
          </a:p>
        </p:txBody>
      </p:sp>
      <p:sp>
        <p:nvSpPr>
          <p:cNvPr id="7" name="Arrow: Right 6">
            <a:extLst>
              <a:ext uri="{FF2B5EF4-FFF2-40B4-BE49-F238E27FC236}">
                <a16:creationId xmlns:a16="http://schemas.microsoft.com/office/drawing/2014/main" id="{0EC5BEC2-BC7D-46E8-B8F8-7583E4D79980}"/>
              </a:ext>
            </a:extLst>
          </p:cNvPr>
          <p:cNvSpPr/>
          <p:nvPr/>
        </p:nvSpPr>
        <p:spPr>
          <a:xfrm>
            <a:off x="4595973" y="1040794"/>
            <a:ext cx="3000054" cy="36933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C0B0D22E-0F97-4797-A0BE-9BA5196A9EE5}"/>
              </a:ext>
            </a:extLst>
          </p:cNvPr>
          <p:cNvSpPr>
            <a:spLocks noGrp="1"/>
          </p:cNvSpPr>
          <p:nvPr>
            <p:ph type="body" idx="1"/>
          </p:nvPr>
        </p:nvSpPr>
        <p:spPr>
          <a:xfrm>
            <a:off x="838199" y="1825625"/>
            <a:ext cx="10699679" cy="4351338"/>
          </a:xfrm>
        </p:spPr>
        <p:txBody>
          <a:bodyPr>
            <a:normAutofit fontScale="77500" lnSpcReduction="20000"/>
          </a:bodyPr>
          <a:lstStyle/>
          <a:p>
            <a:pPr marL="114300" indent="0">
              <a:buNone/>
            </a:pPr>
            <a:endParaRPr lang="en-US" dirty="0"/>
          </a:p>
          <a:p>
            <a:pPr marL="114300" indent="0" algn="ctr">
              <a:buNone/>
            </a:pPr>
            <a:endParaRPr lang="en-US" sz="1100" dirty="0">
              <a:solidFill>
                <a:schemeClr val="tx1"/>
              </a:solidFill>
            </a:endParaRPr>
          </a:p>
          <a:p>
            <a:pPr marL="114300" indent="0" algn="ctr">
              <a:buNone/>
            </a:pPr>
            <a:r>
              <a:rPr lang="en-US" sz="4100" dirty="0">
                <a:solidFill>
                  <a:schemeClr val="tx1"/>
                </a:solidFill>
              </a:rPr>
              <a:t>Deaths of Despair:</a:t>
            </a:r>
          </a:p>
          <a:p>
            <a:pPr marL="114300" indent="0" algn="ctr">
              <a:buNone/>
            </a:pPr>
            <a:r>
              <a:rPr lang="en-US" sz="4100" b="1" dirty="0">
                <a:solidFill>
                  <a:srgbClr val="FF0000"/>
                </a:solidFill>
              </a:rPr>
              <a:t>75,000</a:t>
            </a:r>
            <a:r>
              <a:rPr lang="en-US" sz="4100" dirty="0">
                <a:solidFill>
                  <a:schemeClr val="tx1"/>
                </a:solidFill>
              </a:rPr>
              <a:t> (range:  27,644 -154,037) </a:t>
            </a:r>
          </a:p>
          <a:p>
            <a:pPr marL="114300" indent="0" algn="ctr">
              <a:buNone/>
            </a:pPr>
            <a:r>
              <a:rPr lang="en-US" sz="4100" dirty="0">
                <a:solidFill>
                  <a:schemeClr val="tx1"/>
                </a:solidFill>
              </a:rPr>
              <a:t>additional deaths </a:t>
            </a:r>
          </a:p>
          <a:p>
            <a:pPr marL="114300" indent="0" algn="ctr">
              <a:buNone/>
            </a:pPr>
            <a:r>
              <a:rPr lang="en-US" sz="4100" dirty="0"/>
              <a:t>from alcohol, drug misuse and suicide </a:t>
            </a:r>
          </a:p>
          <a:p>
            <a:pPr marL="114300" indent="0" algn="ctr">
              <a:buNone/>
            </a:pPr>
            <a:r>
              <a:rPr lang="en-US" sz="4100" dirty="0"/>
              <a:t>over the next decade.</a:t>
            </a:r>
          </a:p>
          <a:p>
            <a:pPr marL="114300" indent="0">
              <a:buNone/>
            </a:pPr>
            <a:endParaRPr lang="en-US" dirty="0"/>
          </a:p>
          <a:p>
            <a:pPr marL="114300" indent="0">
              <a:buNone/>
            </a:pPr>
            <a:endParaRPr lang="en-US" dirty="0"/>
          </a:p>
          <a:p>
            <a:pPr marL="0" lvl="0" indent="0">
              <a:spcBef>
                <a:spcPts val="0"/>
              </a:spcBef>
              <a:buSzPts val="1600"/>
              <a:buNone/>
            </a:pPr>
            <a:endParaRPr lang="en-US" sz="2100" u="sng" dirty="0">
              <a:solidFill>
                <a:schemeClr val="hlink"/>
              </a:solidFill>
              <a:hlinkClick r:id="rId2"/>
            </a:endParaRPr>
          </a:p>
          <a:p>
            <a:pPr marL="0" lvl="0" indent="0">
              <a:spcBef>
                <a:spcPts val="0"/>
              </a:spcBef>
              <a:buSzPts val="1600"/>
              <a:buNone/>
            </a:pPr>
            <a:r>
              <a:rPr lang="en-US" sz="2100" u="sng" dirty="0">
                <a:solidFill>
                  <a:schemeClr val="hlink"/>
                </a:solidFill>
                <a:hlinkClick r:id="rId2"/>
              </a:rPr>
              <a:t>Well Being Trust</a:t>
            </a:r>
            <a:r>
              <a:rPr lang="en-US" sz="2100" u="sng" dirty="0"/>
              <a:t> (WBT) and the </a:t>
            </a:r>
            <a:r>
              <a:rPr lang="en-US" sz="2100" u="sng" dirty="0">
                <a:solidFill>
                  <a:schemeClr val="hlink"/>
                </a:solidFill>
                <a:hlinkClick r:id="rId3"/>
              </a:rPr>
              <a:t>Robert Graham Center for Policy Studies in Family Medicine and Primary Care</a:t>
            </a:r>
            <a:r>
              <a:rPr lang="en-US" sz="2100" u="sng" dirty="0"/>
              <a:t>.</a:t>
            </a:r>
          </a:p>
          <a:p>
            <a:pPr marL="0" lvl="0" indent="0">
              <a:spcBef>
                <a:spcPts val="0"/>
              </a:spcBef>
              <a:buSzPts val="1600"/>
              <a:buNone/>
            </a:pPr>
            <a:r>
              <a:rPr lang="en-US" sz="2100" u="sng" dirty="0">
                <a:solidFill>
                  <a:schemeClr val="hlink"/>
                </a:solidFill>
                <a:latin typeface="Arial"/>
                <a:ea typeface="Arial"/>
                <a:cs typeface="Arial"/>
                <a:sym typeface="Arial"/>
                <a:hlinkClick r:id="rId4"/>
              </a:rPr>
              <a:t>https://wellbeingtrust.org/areas-of-focus/policy-and-advocacy/reports/projected-deaths-of-despair-during-covid-19/</a:t>
            </a:r>
            <a:endParaRPr lang="en-US" sz="2100" u="sng" dirty="0">
              <a:solidFill>
                <a:schemeClr val="hlink"/>
              </a:solidFill>
              <a:latin typeface="Arial"/>
              <a:ea typeface="Arial"/>
              <a:cs typeface="Arial"/>
              <a:sym typeface="Arial"/>
            </a:endParaRPr>
          </a:p>
          <a:p>
            <a:endParaRPr lang="en-US" dirty="0"/>
          </a:p>
          <a:p>
            <a:pPr marL="114300" indent="0">
              <a:buNone/>
            </a:pPr>
            <a:endParaRPr lang="en-US" dirty="0"/>
          </a:p>
          <a:p>
            <a:endParaRPr lang="en-US" dirty="0"/>
          </a:p>
          <a:p>
            <a:endParaRPr lang="en-US" dirty="0"/>
          </a:p>
          <a:p>
            <a:pPr marL="114300" indent="0">
              <a:buNone/>
            </a:pPr>
            <a:endParaRPr lang="en-US" dirty="0"/>
          </a:p>
          <a:p>
            <a:endParaRPr lang="en-US" dirty="0"/>
          </a:p>
          <a:p>
            <a:pPr marL="114300" indent="0">
              <a:buNone/>
            </a:pPr>
            <a:endParaRPr lang="en-US" dirty="0"/>
          </a:p>
        </p:txBody>
      </p:sp>
    </p:spTree>
    <p:extLst>
      <p:ext uri="{BB962C8B-B14F-4D97-AF65-F5344CB8AC3E}">
        <p14:creationId xmlns:p14="http://schemas.microsoft.com/office/powerpoint/2010/main" val="1336338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p:nvPr/>
        </p:nvSpPr>
        <p:spPr>
          <a:xfrm>
            <a:off x="0" y="0"/>
            <a:ext cx="1218894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10" name="Google Shape;110;p2"/>
          <p:cNvGrpSpPr/>
          <p:nvPr/>
        </p:nvGrpSpPr>
        <p:grpSpPr>
          <a:xfrm>
            <a:off x="0" y="0"/>
            <a:ext cx="12188952" cy="6858000"/>
            <a:chOff x="651279" y="598259"/>
            <a:chExt cx="10889442" cy="5680742"/>
          </a:xfrm>
        </p:grpSpPr>
        <p:sp>
          <p:nvSpPr>
            <p:cNvPr id="111" name="Google Shape;111;p2"/>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2" name="Google Shape;112;p2"/>
            <p:cNvSpPr/>
            <p:nvPr/>
          </p:nvSpPr>
          <p:spPr>
            <a:xfrm>
              <a:off x="651279" y="598259"/>
              <a:ext cx="10889442" cy="5680742"/>
            </a:xfrm>
            <a:prstGeom prst="rect">
              <a:avLst/>
            </a:prstGeom>
            <a:solidFill>
              <a:schemeClr val="accent6">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14" name="Google Shape;114;p2"/>
          <p:cNvGrpSpPr/>
          <p:nvPr/>
        </p:nvGrpSpPr>
        <p:grpSpPr>
          <a:xfrm>
            <a:off x="1524" y="0"/>
            <a:ext cx="12188952" cy="6858000"/>
            <a:chOff x="0" y="0"/>
            <a:chExt cx="12188952" cy="6858000"/>
          </a:xfrm>
        </p:grpSpPr>
        <p:sp>
          <p:nvSpPr>
            <p:cNvPr id="115" name="Google Shape;115;p2"/>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2"/>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2"/>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2"/>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2"/>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2"/>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2"/>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2" name="Google Shape;122;p2"/>
          <p:cNvSpPr txBox="1">
            <a:spLocks noGrp="1"/>
          </p:cNvSpPr>
          <p:nvPr>
            <p:ph type="title"/>
          </p:nvPr>
        </p:nvSpPr>
        <p:spPr>
          <a:xfrm>
            <a:off x="564880" y="305657"/>
            <a:ext cx="10810135" cy="9801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dirty="0">
                <a:solidFill>
                  <a:schemeClr val="lt1"/>
                </a:solidFill>
              </a:rPr>
              <a:t>CME Accreditation and Designation</a:t>
            </a:r>
            <a:endParaRPr dirty="0"/>
          </a:p>
        </p:txBody>
      </p:sp>
      <p:sp>
        <p:nvSpPr>
          <p:cNvPr id="123" name="Google Shape;123;p2"/>
          <p:cNvSpPr txBox="1">
            <a:spLocks noGrp="1"/>
          </p:cNvSpPr>
          <p:nvPr>
            <p:ph type="body" idx="1"/>
          </p:nvPr>
        </p:nvSpPr>
        <p:spPr>
          <a:xfrm>
            <a:off x="564880" y="1343767"/>
            <a:ext cx="11209303" cy="518707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ts val="1800"/>
              <a:buNone/>
            </a:pPr>
            <a:endParaRPr sz="1800" b="0" i="0" dirty="0">
              <a:solidFill>
                <a:schemeClr val="lt1"/>
              </a:solidFill>
              <a:latin typeface="Geo"/>
              <a:ea typeface="Geo"/>
              <a:cs typeface="Geo"/>
              <a:sym typeface="Geo"/>
            </a:endParaRPr>
          </a:p>
          <a:p>
            <a:pPr marL="0" lvl="0" indent="0" algn="l" rtl="0">
              <a:lnSpc>
                <a:spcPct val="90000"/>
              </a:lnSpc>
              <a:spcBef>
                <a:spcPts val="0"/>
              </a:spcBef>
              <a:spcAft>
                <a:spcPts val="0"/>
              </a:spcAft>
              <a:buClr>
                <a:schemeClr val="lt1"/>
              </a:buClr>
              <a:buSzPts val="2400"/>
              <a:buNone/>
            </a:pPr>
            <a:r>
              <a:rPr lang="en-US" sz="2200" b="0" i="0" dirty="0">
                <a:solidFill>
                  <a:schemeClr val="lt1"/>
                </a:solidFill>
                <a:latin typeface="Calibri Light" panose="020F0302020204030204" pitchFamily="34" charset="0"/>
                <a:ea typeface="Geo"/>
                <a:cs typeface="Calibri Light" panose="020F0302020204030204" pitchFamily="34" charset="0"/>
                <a:sym typeface="Geo"/>
              </a:rPr>
              <a:t>CMEs will be available at no cost, as will Participant Certificates, which for other disciplines can qualify for continuing education credit.</a:t>
            </a:r>
          </a:p>
          <a:p>
            <a:pPr marL="0" lvl="0" indent="0" algn="l" rtl="0">
              <a:lnSpc>
                <a:spcPct val="90000"/>
              </a:lnSpc>
              <a:spcBef>
                <a:spcPts val="0"/>
              </a:spcBef>
              <a:spcAft>
                <a:spcPts val="0"/>
              </a:spcAft>
              <a:buClr>
                <a:schemeClr val="lt1"/>
              </a:buClr>
              <a:buSzPts val="2400"/>
              <a:buNone/>
            </a:pPr>
            <a:endParaRPr lang="en-US" sz="22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r>
              <a:rPr lang="en-US" sz="2200" b="0" i="0" dirty="0">
                <a:solidFill>
                  <a:schemeClr val="lt1"/>
                </a:solidFill>
                <a:latin typeface="Calibri Light" panose="020F0302020204030204" pitchFamily="34" charset="0"/>
                <a:ea typeface="Geo"/>
                <a:cs typeface="Calibri Light" panose="020F0302020204030204" pitchFamily="34" charset="0"/>
                <a:sym typeface="Geo"/>
              </a:rPr>
              <a:t>This activity has been planned and implemented in accordance with the Essential Areas and policies of the Accreditation Council for Continuing Medical Education (ACCME) through the joint </a:t>
            </a:r>
            <a:r>
              <a:rPr lang="en-US" sz="2200" b="0" i="0" dirty="0" err="1">
                <a:solidFill>
                  <a:schemeClr val="lt1"/>
                </a:solidFill>
                <a:latin typeface="Calibri Light" panose="020F0302020204030204" pitchFamily="34" charset="0"/>
                <a:ea typeface="Geo"/>
                <a:cs typeface="Calibri Light" panose="020F0302020204030204" pitchFamily="34" charset="0"/>
                <a:sym typeface="Geo"/>
              </a:rPr>
              <a:t>providership</a:t>
            </a:r>
            <a:r>
              <a:rPr lang="en-US" sz="2200" b="0" i="0" dirty="0">
                <a:solidFill>
                  <a:schemeClr val="lt1"/>
                </a:solidFill>
                <a:latin typeface="Calibri Light" panose="020F0302020204030204" pitchFamily="34" charset="0"/>
                <a:ea typeface="Geo"/>
                <a:cs typeface="Calibri Light" panose="020F0302020204030204" pitchFamily="34" charset="0"/>
                <a:sym typeface="Geo"/>
              </a:rPr>
              <a:t> of MedChi, The Maryland State Medical Society and the Behavioral Health Administration of the Maryland Department of Health. MedChi is accredited by the ACCME to provide continuing medical education for physicians. CMEs will be available at no cost, as will Participant Certificates, which for other disciplines can qualify for continuing education credit.</a:t>
            </a:r>
          </a:p>
          <a:p>
            <a:pPr marL="0" lvl="0" indent="0" algn="l" rtl="0">
              <a:lnSpc>
                <a:spcPct val="90000"/>
              </a:lnSpc>
              <a:spcBef>
                <a:spcPts val="0"/>
              </a:spcBef>
              <a:spcAft>
                <a:spcPts val="0"/>
              </a:spcAft>
              <a:buClr>
                <a:schemeClr val="lt1"/>
              </a:buClr>
              <a:buSzPts val="2400"/>
              <a:buNone/>
            </a:pPr>
            <a:endParaRPr lang="en-US" sz="22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r>
              <a:rPr lang="en-US" sz="2200" b="0" i="0" dirty="0">
                <a:solidFill>
                  <a:schemeClr val="lt1"/>
                </a:solidFill>
                <a:latin typeface="Calibri Light" panose="020F0302020204030204" pitchFamily="34" charset="0"/>
                <a:ea typeface="Geo"/>
                <a:cs typeface="Calibri Light" panose="020F0302020204030204" pitchFamily="34" charset="0"/>
                <a:sym typeface="Geo"/>
              </a:rPr>
              <a:t>MedChi designates this webinar educational activity for a maximum of 1 AMA PRA Category 1 Credits™. Physicians should claim only the credit commensurate with the extent of their participation in the activity, as should other disciplines who claim credit for Participant Certificates. For CME/Participant Certificate questions please contact Steve Whitefield at steven.whitefield@maryland.gov.</a:t>
            </a:r>
          </a:p>
          <a:p>
            <a:pPr marL="0" lvl="0" indent="0" algn="l" rtl="0">
              <a:lnSpc>
                <a:spcPct val="90000"/>
              </a:lnSpc>
              <a:spcBef>
                <a:spcPts val="0"/>
              </a:spcBef>
              <a:spcAft>
                <a:spcPts val="0"/>
              </a:spcAft>
              <a:buClr>
                <a:schemeClr val="lt1"/>
              </a:buClr>
              <a:buSzPts val="2400"/>
              <a:buNone/>
            </a:pPr>
            <a:r>
              <a:rPr lang="en-US" sz="1800" b="0" i="0" dirty="0">
                <a:solidFill>
                  <a:schemeClr val="lt1"/>
                </a:solidFill>
                <a:latin typeface="Calibri Light" panose="020F0302020204030204" pitchFamily="34" charset="0"/>
                <a:ea typeface="Geo"/>
                <a:cs typeface="Calibri Light" panose="020F0302020204030204" pitchFamily="34" charset="0"/>
                <a:sym typeface="Geo"/>
              </a:rPr>
              <a:t>                                </a:t>
            </a:r>
          </a:p>
          <a:p>
            <a:pPr marL="0" lvl="0" indent="0" algn="l"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endParaRPr lang="en-US" sz="180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ctr"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ctr"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ctr" rtl="0">
              <a:lnSpc>
                <a:spcPct val="90000"/>
              </a:lnSpc>
              <a:spcBef>
                <a:spcPts val="0"/>
              </a:spcBef>
              <a:spcAft>
                <a:spcPts val="0"/>
              </a:spcAft>
              <a:buClr>
                <a:schemeClr val="lt1"/>
              </a:buClr>
              <a:buSzPts val="2400"/>
              <a:buNone/>
            </a:pPr>
            <a:endParaRPr lang="en-US" sz="180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ctr"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ctr"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ctr" rtl="0">
              <a:lnSpc>
                <a:spcPct val="90000"/>
              </a:lnSpc>
              <a:spcBef>
                <a:spcPts val="0"/>
              </a:spcBef>
              <a:spcAft>
                <a:spcPts val="0"/>
              </a:spcAft>
              <a:buClr>
                <a:schemeClr val="lt1"/>
              </a:buClr>
              <a:buSzPts val="2400"/>
              <a:buNone/>
            </a:pPr>
            <a:r>
              <a:rPr lang="en-US" sz="1800" b="0" i="0" dirty="0">
                <a:solidFill>
                  <a:schemeClr val="lt1"/>
                </a:solidFill>
                <a:latin typeface="Calibri Light" panose="020F0302020204030204" pitchFamily="34" charset="0"/>
                <a:ea typeface="Geo"/>
                <a:cs typeface="Calibri Light" panose="020F0302020204030204" pitchFamily="34" charset="0"/>
                <a:sym typeface="Geo"/>
              </a:rPr>
              <a:t>Webinars jointly sponsored by the BHA and MedChi</a:t>
            </a:r>
          </a:p>
          <a:p>
            <a:pPr marL="0" lvl="0" indent="0" algn="l" rtl="0">
              <a:lnSpc>
                <a:spcPct val="90000"/>
              </a:lnSpc>
              <a:spcBef>
                <a:spcPts val="1000"/>
              </a:spcBef>
              <a:spcAft>
                <a:spcPts val="0"/>
              </a:spcAft>
              <a:buClr>
                <a:schemeClr val="dk1"/>
              </a:buClr>
              <a:buSzPts val="1800"/>
              <a:buNone/>
            </a:pPr>
            <a:endParaRPr sz="1800" i="1" dirty="0">
              <a:solidFill>
                <a:schemeClr val="lt1"/>
              </a:solidFill>
            </a:endParaRPr>
          </a:p>
        </p:txBody>
      </p:sp>
      <p:pic>
        <p:nvPicPr>
          <p:cNvPr id="22" name="image1.png">
            <a:extLst>
              <a:ext uri="{FF2B5EF4-FFF2-40B4-BE49-F238E27FC236}">
                <a16:creationId xmlns:a16="http://schemas.microsoft.com/office/drawing/2014/main" id="{2A2F09E1-7AE1-4C91-9839-5A8B7B06A8F8}"/>
              </a:ext>
            </a:extLst>
          </p:cNvPr>
          <p:cNvPicPr/>
          <p:nvPr/>
        </p:nvPicPr>
        <p:blipFill>
          <a:blip r:embed="rId3"/>
          <a:srcRect/>
          <a:stretch>
            <a:fillRect/>
          </a:stretch>
        </p:blipFill>
        <p:spPr>
          <a:xfrm>
            <a:off x="4413454" y="5216476"/>
            <a:ext cx="1185545" cy="956945"/>
          </a:xfrm>
          <a:prstGeom prst="rect">
            <a:avLst/>
          </a:prstGeom>
          <a:ln/>
        </p:spPr>
      </p:pic>
      <p:pic>
        <p:nvPicPr>
          <p:cNvPr id="23" name="image2.png">
            <a:extLst>
              <a:ext uri="{FF2B5EF4-FFF2-40B4-BE49-F238E27FC236}">
                <a16:creationId xmlns:a16="http://schemas.microsoft.com/office/drawing/2014/main" id="{F1E91BA1-9457-45A9-8BAB-96E176E7CA1F}"/>
              </a:ext>
            </a:extLst>
          </p:cNvPr>
          <p:cNvPicPr/>
          <p:nvPr/>
        </p:nvPicPr>
        <p:blipFill>
          <a:blip r:embed="rId4"/>
          <a:srcRect/>
          <a:stretch>
            <a:fillRect/>
          </a:stretch>
        </p:blipFill>
        <p:spPr>
          <a:xfrm>
            <a:off x="6094474" y="5582599"/>
            <a:ext cx="1219200" cy="433070"/>
          </a:xfrm>
          <a:prstGeom prst="rect">
            <a:avLst/>
          </a:prstGeom>
          <a:ln/>
        </p:spPr>
      </p:pic>
    </p:spTree>
    <p:extLst>
      <p:ext uri="{BB962C8B-B14F-4D97-AF65-F5344CB8AC3E}">
        <p14:creationId xmlns:p14="http://schemas.microsoft.com/office/powerpoint/2010/main" val="2678342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p:nvPr/>
        </p:nvSpPr>
        <p:spPr>
          <a:xfrm>
            <a:off x="0" y="0"/>
            <a:ext cx="1218894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10" name="Google Shape;110;p2"/>
          <p:cNvGrpSpPr/>
          <p:nvPr/>
        </p:nvGrpSpPr>
        <p:grpSpPr>
          <a:xfrm>
            <a:off x="0" y="0"/>
            <a:ext cx="12188952" cy="6858000"/>
            <a:chOff x="651279" y="598259"/>
            <a:chExt cx="10889442" cy="5680742"/>
          </a:xfrm>
        </p:grpSpPr>
        <p:sp>
          <p:nvSpPr>
            <p:cNvPr id="111" name="Google Shape;111;p2"/>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2" name="Google Shape;112;p2"/>
            <p:cNvSpPr/>
            <p:nvPr/>
          </p:nvSpPr>
          <p:spPr>
            <a:xfrm>
              <a:off x="651279" y="598259"/>
              <a:ext cx="10889442" cy="5680742"/>
            </a:xfrm>
            <a:prstGeom prst="rect">
              <a:avLst/>
            </a:prstGeom>
            <a:solidFill>
              <a:schemeClr val="accent6">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3" name="Google Shape;113;p2" descr="Blog"/>
          <p:cNvPicPr preferRelativeResize="0"/>
          <p:nvPr/>
        </p:nvPicPr>
        <p:blipFill rotWithShape="1">
          <a:blip r:embed="rId3">
            <a:alphaModFix/>
          </a:blip>
          <a:srcRect/>
          <a:stretch/>
        </p:blipFill>
        <p:spPr>
          <a:xfrm>
            <a:off x="6013428" y="710234"/>
            <a:ext cx="5074368" cy="5315702"/>
          </a:xfrm>
          <a:prstGeom prst="rect">
            <a:avLst/>
          </a:prstGeom>
          <a:noFill/>
          <a:ln>
            <a:noFill/>
          </a:ln>
        </p:spPr>
      </p:pic>
      <p:grpSp>
        <p:nvGrpSpPr>
          <p:cNvPr id="114" name="Google Shape;114;p2"/>
          <p:cNvGrpSpPr/>
          <p:nvPr/>
        </p:nvGrpSpPr>
        <p:grpSpPr>
          <a:xfrm>
            <a:off x="1524" y="0"/>
            <a:ext cx="12188952" cy="6858000"/>
            <a:chOff x="0" y="0"/>
            <a:chExt cx="12188952" cy="6858000"/>
          </a:xfrm>
        </p:grpSpPr>
        <p:sp>
          <p:nvSpPr>
            <p:cNvPr id="115" name="Google Shape;115;p2"/>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2"/>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2"/>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2"/>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2"/>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2"/>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2"/>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2" name="Google Shape;122;p2"/>
          <p:cNvSpPr txBox="1">
            <a:spLocks noGrp="1"/>
          </p:cNvSpPr>
          <p:nvPr>
            <p:ph type="title"/>
          </p:nvPr>
        </p:nvSpPr>
        <p:spPr>
          <a:xfrm>
            <a:off x="563357" y="279547"/>
            <a:ext cx="5074368" cy="14695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dirty="0">
                <a:solidFill>
                  <a:schemeClr val="lt1"/>
                </a:solidFill>
              </a:rPr>
              <a:t>CME </a:t>
            </a:r>
            <a:br>
              <a:rPr lang="en-US" sz="4800" dirty="0">
                <a:solidFill>
                  <a:schemeClr val="lt1"/>
                </a:solidFill>
              </a:rPr>
            </a:br>
            <a:r>
              <a:rPr lang="en-US" sz="4800" dirty="0">
                <a:solidFill>
                  <a:schemeClr val="lt1"/>
                </a:solidFill>
              </a:rPr>
              <a:t>DISCLOSURES</a:t>
            </a:r>
            <a:endParaRPr dirty="0"/>
          </a:p>
        </p:txBody>
      </p:sp>
      <p:sp>
        <p:nvSpPr>
          <p:cNvPr id="123" name="Google Shape;123;p2"/>
          <p:cNvSpPr txBox="1">
            <a:spLocks noGrp="1"/>
          </p:cNvSpPr>
          <p:nvPr>
            <p:ph type="body" idx="1"/>
          </p:nvPr>
        </p:nvSpPr>
        <p:spPr>
          <a:xfrm>
            <a:off x="564881" y="1573421"/>
            <a:ext cx="5482984" cy="49574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1800" b="0" i="0" dirty="0">
              <a:solidFill>
                <a:schemeClr val="lt1"/>
              </a:solidFill>
              <a:latin typeface="Geo"/>
              <a:ea typeface="Geo"/>
              <a:cs typeface="Geo"/>
              <a:sym typeface="Geo"/>
            </a:endParaRPr>
          </a:p>
          <a:p>
            <a:pPr marL="0" lvl="0" indent="0" algn="l" rtl="0">
              <a:lnSpc>
                <a:spcPct val="90000"/>
              </a:lnSpc>
              <a:spcBef>
                <a:spcPts val="0"/>
              </a:spcBef>
              <a:spcAft>
                <a:spcPts val="0"/>
              </a:spcAft>
              <a:buClr>
                <a:schemeClr val="lt1"/>
              </a:buClr>
              <a:buSzPts val="2400"/>
              <a:buNone/>
            </a:pPr>
            <a:r>
              <a:rPr lang="en-US" sz="1800" b="0" i="0" dirty="0">
                <a:solidFill>
                  <a:schemeClr val="lt1"/>
                </a:solidFill>
                <a:latin typeface="Calibri Light" panose="020F0302020204030204" pitchFamily="34" charset="0"/>
                <a:ea typeface="Geo"/>
                <a:cs typeface="Calibri Light" panose="020F0302020204030204" pitchFamily="34" charset="0"/>
                <a:sym typeface="Geo"/>
              </a:rPr>
              <a:t>Presenters and Planners: Aliya Jones, MD and Steve Whitefield, MD have reported no relevant financial relationships to disclose.  Richard Silver, MD and Amy Paschane, PhD have reported no relevant financial relationships to disclose.</a:t>
            </a:r>
          </a:p>
          <a:p>
            <a:pPr marL="0" lvl="0" indent="0" algn="l"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r>
              <a:rPr lang="en-US" sz="1800" b="0" i="0" dirty="0">
                <a:solidFill>
                  <a:schemeClr val="lt1"/>
                </a:solidFill>
                <a:latin typeface="Calibri Light" panose="020F0302020204030204" pitchFamily="34" charset="0"/>
                <a:ea typeface="Geo"/>
                <a:cs typeface="Calibri Light" panose="020F0302020204030204" pitchFamily="34" charset="0"/>
                <a:sym typeface="Geo"/>
              </a:rPr>
              <a:t>MedChi CME Reviewers: The reviewers from the MedChi Committee On Scientific Activities (COSA) for this activity have reported no relevant financial relationships to disclose.</a:t>
            </a:r>
          </a:p>
          <a:p>
            <a:pPr marL="0" lvl="0" indent="0" algn="l" rtl="0">
              <a:lnSpc>
                <a:spcPct val="90000"/>
              </a:lnSpc>
              <a:spcBef>
                <a:spcPts val="0"/>
              </a:spcBef>
              <a:spcAft>
                <a:spcPts val="0"/>
              </a:spcAft>
              <a:buClr>
                <a:schemeClr val="lt1"/>
              </a:buClr>
              <a:buSzPts val="2400"/>
              <a:buNone/>
            </a:pPr>
            <a:r>
              <a:rPr lang="en-US" sz="1800" b="0" i="0" dirty="0">
                <a:solidFill>
                  <a:schemeClr val="lt1"/>
                </a:solidFill>
                <a:latin typeface="Calibri Light" panose="020F0302020204030204" pitchFamily="34" charset="0"/>
                <a:ea typeface="Geo"/>
                <a:cs typeface="Calibri Light" panose="020F0302020204030204" pitchFamily="34" charset="0"/>
                <a:sym typeface="Geo"/>
              </a:rPr>
              <a:t>                                </a:t>
            </a:r>
          </a:p>
          <a:p>
            <a:pPr marL="0" lvl="0" indent="0" algn="l"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endParaRPr lang="en-US" sz="180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endParaRPr lang="en-US" sz="1800" b="0" i="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endParaRPr lang="en-US" sz="1800" dirty="0">
              <a:solidFill>
                <a:schemeClr val="lt1"/>
              </a:solidFill>
              <a:latin typeface="Calibri Light" panose="020F0302020204030204" pitchFamily="34" charset="0"/>
              <a:ea typeface="Geo"/>
              <a:cs typeface="Calibri Light" panose="020F0302020204030204" pitchFamily="34" charset="0"/>
              <a:sym typeface="Geo"/>
            </a:endParaRPr>
          </a:p>
          <a:p>
            <a:pPr marL="0" lvl="0" indent="0" algn="l" rtl="0">
              <a:lnSpc>
                <a:spcPct val="90000"/>
              </a:lnSpc>
              <a:spcBef>
                <a:spcPts val="0"/>
              </a:spcBef>
              <a:spcAft>
                <a:spcPts val="0"/>
              </a:spcAft>
              <a:buClr>
                <a:schemeClr val="lt1"/>
              </a:buClr>
              <a:buSzPts val="2400"/>
              <a:buNone/>
            </a:pPr>
            <a:r>
              <a:rPr lang="en-US" sz="1800" b="0" i="0" dirty="0">
                <a:solidFill>
                  <a:schemeClr val="lt1"/>
                </a:solidFill>
                <a:latin typeface="Calibri Light" panose="020F0302020204030204" pitchFamily="34" charset="0"/>
                <a:ea typeface="Geo"/>
                <a:cs typeface="Calibri Light" panose="020F0302020204030204" pitchFamily="34" charset="0"/>
                <a:sym typeface="Geo"/>
              </a:rPr>
              <a:t>Webinars jointly sponsored by the BHA and MedChi</a:t>
            </a:r>
          </a:p>
          <a:p>
            <a:pPr marL="0" lvl="0" indent="0" algn="l" rtl="0">
              <a:lnSpc>
                <a:spcPct val="90000"/>
              </a:lnSpc>
              <a:spcBef>
                <a:spcPts val="1000"/>
              </a:spcBef>
              <a:spcAft>
                <a:spcPts val="0"/>
              </a:spcAft>
              <a:buClr>
                <a:schemeClr val="dk1"/>
              </a:buClr>
              <a:buSzPts val="1800"/>
              <a:buNone/>
            </a:pPr>
            <a:endParaRPr sz="1800" i="1" dirty="0">
              <a:solidFill>
                <a:schemeClr val="lt1"/>
              </a:solidFill>
            </a:endParaRPr>
          </a:p>
        </p:txBody>
      </p:sp>
      <p:pic>
        <p:nvPicPr>
          <p:cNvPr id="22" name="image1.png">
            <a:extLst>
              <a:ext uri="{FF2B5EF4-FFF2-40B4-BE49-F238E27FC236}">
                <a16:creationId xmlns:a16="http://schemas.microsoft.com/office/drawing/2014/main" id="{2A2F09E1-7AE1-4C91-9839-5A8B7B06A8F8}"/>
              </a:ext>
            </a:extLst>
          </p:cNvPr>
          <p:cNvPicPr/>
          <p:nvPr/>
        </p:nvPicPr>
        <p:blipFill>
          <a:blip r:embed="rId4"/>
          <a:srcRect/>
          <a:stretch>
            <a:fillRect/>
          </a:stretch>
        </p:blipFill>
        <p:spPr>
          <a:xfrm>
            <a:off x="1447863" y="4411787"/>
            <a:ext cx="1185545" cy="956945"/>
          </a:xfrm>
          <a:prstGeom prst="rect">
            <a:avLst/>
          </a:prstGeom>
          <a:ln/>
        </p:spPr>
      </p:pic>
      <p:pic>
        <p:nvPicPr>
          <p:cNvPr id="23" name="image2.png">
            <a:extLst>
              <a:ext uri="{FF2B5EF4-FFF2-40B4-BE49-F238E27FC236}">
                <a16:creationId xmlns:a16="http://schemas.microsoft.com/office/drawing/2014/main" id="{F1E91BA1-9457-45A9-8BAB-96E176E7CA1F}"/>
              </a:ext>
            </a:extLst>
          </p:cNvPr>
          <p:cNvPicPr/>
          <p:nvPr/>
        </p:nvPicPr>
        <p:blipFill>
          <a:blip r:embed="rId5"/>
          <a:srcRect/>
          <a:stretch>
            <a:fillRect/>
          </a:stretch>
        </p:blipFill>
        <p:spPr>
          <a:xfrm>
            <a:off x="3787027" y="4673724"/>
            <a:ext cx="1219200" cy="433070"/>
          </a:xfrm>
          <a:prstGeom prst="rect">
            <a:avLst/>
          </a:prstGeom>
          <a:ln/>
        </p:spPr>
      </p:pic>
    </p:spTree>
    <p:extLst>
      <p:ext uri="{BB962C8B-B14F-4D97-AF65-F5344CB8AC3E}">
        <p14:creationId xmlns:p14="http://schemas.microsoft.com/office/powerpoint/2010/main" val="1502691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768" name="Google Shape;768;p57"/>
          <p:cNvSpPr/>
          <p:nvPr/>
        </p:nvSpPr>
        <p:spPr>
          <a:xfrm>
            <a:off x="3051" y="0"/>
            <a:ext cx="1218894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69" name="Google Shape;769;p57"/>
          <p:cNvGrpSpPr/>
          <p:nvPr/>
        </p:nvGrpSpPr>
        <p:grpSpPr>
          <a:xfrm>
            <a:off x="-2848" y="0"/>
            <a:ext cx="12188949" cy="6858000"/>
            <a:chOff x="-2848" y="0"/>
            <a:chExt cx="12188949" cy="6858000"/>
          </a:xfrm>
        </p:grpSpPr>
        <p:sp>
          <p:nvSpPr>
            <p:cNvPr id="770" name="Google Shape;770;p57"/>
            <p:cNvSpPr/>
            <p:nvPr/>
          </p:nvSpPr>
          <p:spPr>
            <a:xfrm>
              <a:off x="-2848" y="0"/>
              <a:ext cx="12188949" cy="6858000"/>
            </a:xfrm>
            <a:prstGeom prst="rect">
              <a:avLst/>
            </a:prstGeom>
            <a:solidFill>
              <a:schemeClr val="accent5">
                <a:alpha val="4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57"/>
            <p:cNvSpPr/>
            <p:nvPr/>
          </p:nvSpPr>
          <p:spPr>
            <a:xfrm>
              <a:off x="-2848" y="0"/>
              <a:ext cx="12188949" cy="6858000"/>
            </a:xfrm>
            <a:prstGeom prst="rect">
              <a:avLst/>
            </a:prstGeom>
            <a:solidFill>
              <a:schemeClr val="accent6">
                <a:alpha val="1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72" name="Google Shape;772;p57"/>
          <p:cNvGrpSpPr/>
          <p:nvPr/>
        </p:nvGrpSpPr>
        <p:grpSpPr>
          <a:xfrm>
            <a:off x="651279" y="598259"/>
            <a:ext cx="10889442" cy="5680742"/>
            <a:chOff x="651279" y="598259"/>
            <a:chExt cx="10889442" cy="5680742"/>
          </a:xfrm>
        </p:grpSpPr>
        <p:sp>
          <p:nvSpPr>
            <p:cNvPr id="773" name="Google Shape;773;p57"/>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4" name="Google Shape;774;p57"/>
            <p:cNvSpPr/>
            <p:nvPr/>
          </p:nvSpPr>
          <p:spPr>
            <a:xfrm>
              <a:off x="651279" y="598259"/>
              <a:ext cx="10889442" cy="5680742"/>
            </a:xfrm>
            <a:prstGeom prst="rect">
              <a:avLst/>
            </a:prstGeom>
            <a:solidFill>
              <a:schemeClr val="accent6">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775" name="Google Shape;775;p57" descr="Workforce Management"/>
          <p:cNvPicPr preferRelativeResize="0"/>
          <p:nvPr/>
        </p:nvPicPr>
        <p:blipFill rotWithShape="1">
          <a:blip r:embed="rId3">
            <a:alphaModFix/>
          </a:blip>
          <a:srcRect/>
          <a:stretch/>
        </p:blipFill>
        <p:spPr>
          <a:xfrm>
            <a:off x="6677026" y="1131373"/>
            <a:ext cx="4571936" cy="4571936"/>
          </a:xfrm>
          <a:prstGeom prst="rect">
            <a:avLst/>
          </a:prstGeom>
          <a:noFill/>
          <a:ln>
            <a:noFill/>
          </a:ln>
        </p:spPr>
      </p:pic>
      <p:grpSp>
        <p:nvGrpSpPr>
          <p:cNvPr id="776" name="Google Shape;776;p57"/>
          <p:cNvGrpSpPr/>
          <p:nvPr/>
        </p:nvGrpSpPr>
        <p:grpSpPr>
          <a:xfrm>
            <a:off x="1524" y="0"/>
            <a:ext cx="12188952" cy="6858000"/>
            <a:chOff x="0" y="0"/>
            <a:chExt cx="12188952" cy="6858000"/>
          </a:xfrm>
        </p:grpSpPr>
        <p:sp>
          <p:nvSpPr>
            <p:cNvPr id="777" name="Google Shape;777;p57"/>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57"/>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57"/>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57"/>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1" name="Google Shape;781;p57"/>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2" name="Google Shape;782;p57"/>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3" name="Google Shape;783;p57"/>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84" name="Google Shape;784;p57"/>
          <p:cNvSpPr txBox="1">
            <a:spLocks noGrp="1"/>
          </p:cNvSpPr>
          <p:nvPr>
            <p:ph type="body" idx="1"/>
          </p:nvPr>
        </p:nvSpPr>
        <p:spPr>
          <a:xfrm>
            <a:off x="1014985" y="3442089"/>
            <a:ext cx="5501548" cy="257357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1800">
              <a:solidFill>
                <a:schemeClr val="lt1"/>
              </a:solidFill>
            </a:endParaRPr>
          </a:p>
          <a:p>
            <a:pPr marL="0" lvl="0" indent="0" algn="l" rtl="0">
              <a:lnSpc>
                <a:spcPct val="90000"/>
              </a:lnSpc>
              <a:spcBef>
                <a:spcPts val="1000"/>
              </a:spcBef>
              <a:spcAft>
                <a:spcPts val="0"/>
              </a:spcAft>
              <a:buClr>
                <a:schemeClr val="dk1"/>
              </a:buClr>
              <a:buSzPts val="1800"/>
              <a:buNone/>
            </a:pPr>
            <a:endParaRPr sz="1800">
              <a:solidFill>
                <a:schemeClr val="lt1"/>
              </a:solidFill>
            </a:endParaRPr>
          </a:p>
          <a:p>
            <a:pPr marL="0" lvl="0" indent="0" algn="l" rtl="0">
              <a:lnSpc>
                <a:spcPct val="90000"/>
              </a:lnSpc>
              <a:spcBef>
                <a:spcPts val="1000"/>
              </a:spcBef>
              <a:spcAft>
                <a:spcPts val="0"/>
              </a:spcAft>
              <a:buClr>
                <a:schemeClr val="dk1"/>
              </a:buClr>
              <a:buSzPts val="1800"/>
              <a:buNone/>
            </a:pPr>
            <a:endParaRPr sz="1800">
              <a:solidFill>
                <a:schemeClr val="lt1"/>
              </a:solidFill>
            </a:endParaRPr>
          </a:p>
          <a:p>
            <a:pPr marL="0" lvl="0" indent="0" algn="l" rtl="0">
              <a:lnSpc>
                <a:spcPct val="90000"/>
              </a:lnSpc>
              <a:spcBef>
                <a:spcPts val="1000"/>
              </a:spcBef>
              <a:spcAft>
                <a:spcPts val="0"/>
              </a:spcAft>
              <a:buClr>
                <a:schemeClr val="lt1"/>
              </a:buClr>
              <a:buSzPts val="8000"/>
              <a:buNone/>
            </a:pPr>
            <a:r>
              <a:rPr lang="en-US" sz="8000">
                <a:solidFill>
                  <a:schemeClr val="lt1"/>
                </a:solidFill>
              </a:rPr>
              <a:t>RESOURCES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GENERAL INFO: IMPACT OF CORONAVIRUS </a:t>
            </a:r>
            <a:br>
              <a:rPr lang="en-US" sz="3600" b="1"/>
            </a:br>
            <a:r>
              <a:rPr lang="en-US" sz="3600" b="1"/>
              <a:t>ON MENTAL HEALTH OF HEALTH CARE WORKERS</a:t>
            </a:r>
            <a:endParaRPr sz="3600"/>
          </a:p>
        </p:txBody>
      </p:sp>
      <p:sp>
        <p:nvSpPr>
          <p:cNvPr id="791" name="Google Shape;791;p58"/>
          <p:cNvSpPr txBox="1">
            <a:spLocks noGrp="1"/>
          </p:cNvSpPr>
          <p:nvPr>
            <p:ph type="body" idx="1"/>
          </p:nvPr>
        </p:nvSpPr>
        <p:spPr>
          <a:xfrm>
            <a:off x="990600" y="2422753"/>
            <a:ext cx="10809514" cy="421753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960"/>
              <a:buNone/>
            </a:pPr>
            <a:r>
              <a:rPr lang="en-US" sz="1960" b="1"/>
              <a:t>GENERAL INFORMATION ON CORONAVIRUS AND HEALTH CARE WORKERS’ MENTAL HEALTH</a:t>
            </a:r>
            <a:endParaRPr/>
          </a:p>
          <a:p>
            <a:pPr marL="0" lvl="0" indent="0" algn="l" rtl="0">
              <a:lnSpc>
                <a:spcPct val="100000"/>
              </a:lnSpc>
              <a:spcBef>
                <a:spcPts val="0"/>
              </a:spcBef>
              <a:spcAft>
                <a:spcPts val="0"/>
              </a:spcAft>
              <a:buClr>
                <a:schemeClr val="dk1"/>
              </a:buClr>
              <a:buSzPts val="1960"/>
              <a:buNone/>
            </a:pPr>
            <a:r>
              <a:rPr lang="en-US" sz="1960"/>
              <a:t>Treating coronavirus takes serious toll on health-care workers’ mental health, study finds</a:t>
            </a:r>
            <a:endParaRPr sz="1960"/>
          </a:p>
          <a:p>
            <a:pPr marL="0" lvl="0" indent="0" algn="l" rtl="0">
              <a:lnSpc>
                <a:spcPct val="100000"/>
              </a:lnSpc>
              <a:spcBef>
                <a:spcPts val="0"/>
              </a:spcBef>
              <a:spcAft>
                <a:spcPts val="0"/>
              </a:spcAft>
              <a:buClr>
                <a:schemeClr val="dk1"/>
              </a:buClr>
              <a:buSzPts val="1960"/>
              <a:buNone/>
            </a:pPr>
            <a:r>
              <a:rPr lang="en-US" sz="1960" u="sng">
                <a:solidFill>
                  <a:schemeClr val="hlink"/>
                </a:solidFill>
                <a:hlinkClick r:id="rId3"/>
              </a:rPr>
              <a:t>https://www.inquirer.com/health/coronavirus/coronavirus-covid19-mental-health-doctors-20200327.html</a:t>
            </a:r>
            <a:endParaRPr sz="1960"/>
          </a:p>
          <a:p>
            <a:pPr marL="0" lvl="0" indent="0" algn="l" rtl="0">
              <a:lnSpc>
                <a:spcPct val="100000"/>
              </a:lnSpc>
              <a:spcBef>
                <a:spcPts val="0"/>
              </a:spcBef>
              <a:spcAft>
                <a:spcPts val="0"/>
              </a:spcAft>
              <a:buClr>
                <a:schemeClr val="dk1"/>
              </a:buClr>
              <a:buSzPts val="1960"/>
              <a:buNone/>
            </a:pPr>
            <a:r>
              <a:rPr lang="en-US" sz="1960"/>
              <a:t> </a:t>
            </a:r>
            <a:endParaRPr/>
          </a:p>
          <a:p>
            <a:pPr marL="0" lvl="0" indent="0" algn="l" rtl="0">
              <a:lnSpc>
                <a:spcPct val="100000"/>
              </a:lnSpc>
              <a:spcBef>
                <a:spcPts val="0"/>
              </a:spcBef>
              <a:spcAft>
                <a:spcPts val="0"/>
              </a:spcAft>
              <a:buClr>
                <a:schemeClr val="dk1"/>
              </a:buClr>
              <a:buSzPts val="1960"/>
              <a:buNone/>
            </a:pPr>
            <a:r>
              <a:rPr lang="en-US" sz="1960"/>
              <a:t>Doctors, nurses risk mental health issues amid COVID-19 outbreak</a:t>
            </a:r>
            <a:endParaRPr/>
          </a:p>
          <a:p>
            <a:pPr marL="0" lvl="0" indent="0" algn="l" rtl="0">
              <a:lnSpc>
                <a:spcPct val="100000"/>
              </a:lnSpc>
              <a:spcBef>
                <a:spcPts val="0"/>
              </a:spcBef>
              <a:spcAft>
                <a:spcPts val="0"/>
              </a:spcAft>
              <a:buClr>
                <a:schemeClr val="dk1"/>
              </a:buClr>
              <a:buSzPts val="1960"/>
              <a:buNone/>
            </a:pPr>
            <a:r>
              <a:rPr lang="en-US" sz="1960" u="sng">
                <a:solidFill>
                  <a:schemeClr val="hlink"/>
                </a:solidFill>
                <a:hlinkClick r:id="rId4"/>
              </a:rPr>
              <a:t>https://wwmt.com/news/local/doctors-nurses-risk-mental-health-issues-amid-covid-19-outbreak</a:t>
            </a:r>
            <a:endParaRPr sz="1960"/>
          </a:p>
          <a:p>
            <a:pPr marL="0" lvl="0" indent="0" algn="l" rtl="0">
              <a:lnSpc>
                <a:spcPct val="100000"/>
              </a:lnSpc>
              <a:spcBef>
                <a:spcPts val="0"/>
              </a:spcBef>
              <a:spcAft>
                <a:spcPts val="0"/>
              </a:spcAft>
              <a:buClr>
                <a:schemeClr val="dk1"/>
              </a:buClr>
              <a:buSzPts val="1960"/>
              <a:buNone/>
            </a:pPr>
            <a:r>
              <a:rPr lang="en-US" sz="1960"/>
              <a:t> </a:t>
            </a:r>
            <a:endParaRPr/>
          </a:p>
          <a:p>
            <a:pPr marL="0" lvl="0" indent="0" algn="l" rtl="0">
              <a:lnSpc>
                <a:spcPct val="100000"/>
              </a:lnSpc>
              <a:spcBef>
                <a:spcPts val="0"/>
              </a:spcBef>
              <a:spcAft>
                <a:spcPts val="0"/>
              </a:spcAft>
              <a:buClr>
                <a:schemeClr val="dk1"/>
              </a:buClr>
              <a:buSzPts val="1960"/>
              <a:buNone/>
            </a:pPr>
            <a:r>
              <a:rPr lang="en-US" sz="1960" b="1"/>
              <a:t>ORGANIZATIONAL GUIDELINES</a:t>
            </a:r>
            <a:endParaRPr/>
          </a:p>
          <a:p>
            <a:pPr marL="0" lvl="0" indent="0" algn="l" rtl="0">
              <a:lnSpc>
                <a:spcPct val="100000"/>
              </a:lnSpc>
              <a:spcBef>
                <a:spcPts val="0"/>
              </a:spcBef>
              <a:spcAft>
                <a:spcPts val="0"/>
              </a:spcAft>
              <a:buClr>
                <a:schemeClr val="dk1"/>
              </a:buClr>
              <a:buSzPts val="1960"/>
              <a:buNone/>
            </a:pPr>
            <a:r>
              <a:rPr lang="en-US" sz="1960"/>
              <a:t> Interim Guidance for Healthcare Facilities: Preparing for Community Transmission of COVID-19 in the United States</a:t>
            </a:r>
            <a:endParaRPr sz="1960"/>
          </a:p>
          <a:p>
            <a:pPr marL="0" lvl="0" indent="0" algn="l" rtl="0">
              <a:lnSpc>
                <a:spcPct val="100000"/>
              </a:lnSpc>
              <a:spcBef>
                <a:spcPts val="0"/>
              </a:spcBef>
              <a:spcAft>
                <a:spcPts val="0"/>
              </a:spcAft>
              <a:buClr>
                <a:schemeClr val="dk1"/>
              </a:buClr>
              <a:buSzPts val="1960"/>
              <a:buNone/>
            </a:pPr>
            <a:r>
              <a:rPr lang="en-US" sz="1960" u="sng">
                <a:solidFill>
                  <a:schemeClr val="hlink"/>
                </a:solidFill>
                <a:hlinkClick r:id="rId5"/>
              </a:rPr>
              <a:t>https://www.cdc.gov/coronavirus/2019-ncov/healthcare-facilities/guidance-hcf.html</a:t>
            </a:r>
            <a:endParaRPr sz="1960"/>
          </a:p>
          <a:p>
            <a:pPr marL="0" lvl="0" indent="0" algn="l" rtl="0">
              <a:lnSpc>
                <a:spcPct val="70000"/>
              </a:lnSpc>
              <a:spcBef>
                <a:spcPts val="1000"/>
              </a:spcBef>
              <a:spcAft>
                <a:spcPts val="0"/>
              </a:spcAft>
              <a:buClr>
                <a:schemeClr val="dk1"/>
              </a:buClr>
              <a:buSzPts val="1960"/>
              <a:buNone/>
            </a:pPr>
            <a:endParaRPr sz="196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BUILDING RESILIENCE, REDUCING STRESS</a:t>
            </a:r>
            <a:endParaRPr sz="3600"/>
          </a:p>
        </p:txBody>
      </p:sp>
      <p:sp>
        <p:nvSpPr>
          <p:cNvPr id="797" name="Google Shape;797;p59"/>
          <p:cNvSpPr txBox="1">
            <a:spLocks noGrp="1"/>
          </p:cNvSpPr>
          <p:nvPr>
            <p:ph type="body" idx="1"/>
          </p:nvPr>
        </p:nvSpPr>
        <p:spPr>
          <a:xfrm>
            <a:off x="696686" y="2769203"/>
            <a:ext cx="10951028" cy="3794883"/>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170"/>
              <a:buNone/>
            </a:pPr>
            <a:r>
              <a:rPr lang="en-US" sz="2170"/>
              <a:t>Taking Care of Your Emotional Health</a:t>
            </a:r>
            <a:endParaRPr sz="2170"/>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3"/>
              </a:rPr>
              <a:t>https://emergency.cdc.gov/coping/selfcare.asp</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Helping Children Cope with Emergencies</a:t>
            </a:r>
            <a:endParaRPr sz="2170"/>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4"/>
              </a:rPr>
              <a:t>https://www.cdc.gov/childrenindisasters/helping-children-cope.html</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Daily Life and Coping</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5"/>
              </a:rPr>
              <a:t>https://www.cdc.gov/coronavirus/2019-ncov/daily-life-coping/index.html</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Stress and Coping</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6"/>
              </a:rPr>
              <a:t>https://www.cdc.gov/coronavirus/2019-ncov/daily-life-coping/managing-stress-anxiety.html</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Coronavirus Resources</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7"/>
              </a:rPr>
              <a:t>https://www.mhamd.org/coronavirus/</a:t>
            </a:r>
            <a:endParaRPr sz="2170"/>
          </a:p>
          <a:p>
            <a:pPr marL="0" lvl="0" indent="0" algn="l" rtl="0">
              <a:lnSpc>
                <a:spcPct val="70000"/>
              </a:lnSpc>
              <a:spcBef>
                <a:spcPts val="0"/>
              </a:spcBef>
              <a:spcAft>
                <a:spcPts val="0"/>
              </a:spcAft>
              <a:buClr>
                <a:schemeClr val="dk1"/>
              </a:buClr>
              <a:buSzPts val="2170"/>
              <a:buNone/>
            </a:pPr>
            <a:r>
              <a:rPr lang="en-US" sz="2170"/>
              <a:t> </a:t>
            </a:r>
            <a:endParaRPr/>
          </a:p>
          <a:p>
            <a:pPr marL="228600" lvl="0" indent="-90804" algn="l" rtl="0">
              <a:lnSpc>
                <a:spcPct val="70000"/>
              </a:lnSpc>
              <a:spcBef>
                <a:spcPts val="1000"/>
              </a:spcBef>
              <a:spcAft>
                <a:spcPts val="0"/>
              </a:spcAft>
              <a:buClr>
                <a:schemeClr val="dk1"/>
              </a:buClr>
              <a:buSzPts val="2170"/>
              <a:buNone/>
            </a:pPr>
            <a:endParaRPr sz="217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BUILDING RESILIENCE, REDUCING STRESS</a:t>
            </a:r>
            <a:endParaRPr sz="3600"/>
          </a:p>
        </p:txBody>
      </p:sp>
      <p:sp>
        <p:nvSpPr>
          <p:cNvPr id="803" name="Google Shape;803;p60"/>
          <p:cNvSpPr txBox="1">
            <a:spLocks noGrp="1"/>
          </p:cNvSpPr>
          <p:nvPr>
            <p:ph type="body" idx="1"/>
          </p:nvPr>
        </p:nvSpPr>
        <p:spPr>
          <a:xfrm>
            <a:off x="925285" y="2449286"/>
            <a:ext cx="11059885" cy="4212772"/>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960"/>
              <a:buNone/>
            </a:pPr>
            <a:r>
              <a:rPr lang="en-US" sz="1960"/>
              <a:t>Coping with Stress During Infectious Disease Outbreaks</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3"/>
              </a:rPr>
              <a:t>https://store.samhsa.gov/product/Coping-with-Stress-During-Infectious-Disease-Outbreaks/sma14-4885</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a:t>Protecting Your Mental Health During COVID-19: A Message from the Maryland EIP</a:t>
            </a:r>
            <a:endParaRPr sz="1960"/>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4"/>
              </a:rPr>
              <a:t>https://marylandeip.com/news</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a:t>Suicide Prevention Resource Center</a:t>
            </a:r>
            <a:endParaRPr/>
          </a:p>
          <a:p>
            <a:pPr marL="0" lvl="0" indent="0" algn="l" rtl="0">
              <a:lnSpc>
                <a:spcPct val="70000"/>
              </a:lnSpc>
              <a:spcBef>
                <a:spcPts val="0"/>
              </a:spcBef>
              <a:spcAft>
                <a:spcPts val="0"/>
              </a:spcAft>
              <a:buClr>
                <a:schemeClr val="dk1"/>
              </a:buClr>
              <a:buSzPts val="1960"/>
              <a:buNone/>
            </a:pPr>
            <a:r>
              <a:rPr lang="en-US" sz="1960"/>
              <a:t>Resources to Support Mental Health and Coping with the Coronavirus (COVID-19)</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5"/>
              </a:rPr>
              <a:t>http://www.sprc.org/news/resources-support-mental-health-coping-coronavirus-covid-19</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a:t>Supportive Practices for Mental Health Professionals During</a:t>
            </a:r>
            <a:endParaRPr/>
          </a:p>
          <a:p>
            <a:pPr marL="0" lvl="0" indent="0" algn="l" rtl="0">
              <a:lnSpc>
                <a:spcPct val="70000"/>
              </a:lnSpc>
              <a:spcBef>
                <a:spcPts val="0"/>
              </a:spcBef>
              <a:spcAft>
                <a:spcPts val="0"/>
              </a:spcAft>
              <a:buClr>
                <a:schemeClr val="dk1"/>
              </a:buClr>
              <a:buSzPts val="1960"/>
              <a:buNone/>
            </a:pPr>
            <a:r>
              <a:rPr lang="en-US" sz="1960"/>
              <a:t>Pandemic-Related Social Distancing</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6"/>
              </a:rPr>
              <a:t>https://mhttcnetwork.org/sites/default/files/2020-03/MHTTC%20Social%20Distancing%202020%20Product%20FINAL.pdf</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a:t>Resources for Recovery Supports During the Pandemic</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7"/>
              </a:rPr>
              <a:t>http://www.mdcoalition.org/blog/resources-for-recovery-supports</a:t>
            </a:r>
            <a:endParaRPr sz="1960"/>
          </a:p>
          <a:p>
            <a:pPr marL="0" lvl="0" indent="0" algn="l" rtl="0">
              <a:lnSpc>
                <a:spcPct val="70000"/>
              </a:lnSpc>
              <a:spcBef>
                <a:spcPts val="1000"/>
              </a:spcBef>
              <a:spcAft>
                <a:spcPts val="0"/>
              </a:spcAft>
              <a:buClr>
                <a:schemeClr val="dk1"/>
              </a:buClr>
              <a:buSzPts val="1960"/>
              <a:buNone/>
            </a:pPr>
            <a:endParaRPr sz="196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BUILDING RESILIENCE, REDUCING STRESS</a:t>
            </a:r>
            <a:endParaRPr sz="3600"/>
          </a:p>
        </p:txBody>
      </p:sp>
      <p:sp>
        <p:nvSpPr>
          <p:cNvPr id="809" name="Google Shape;809;p61"/>
          <p:cNvSpPr txBox="1">
            <a:spLocks noGrp="1"/>
          </p:cNvSpPr>
          <p:nvPr>
            <p:ph type="body" idx="1"/>
          </p:nvPr>
        </p:nvSpPr>
        <p:spPr>
          <a:xfrm>
            <a:off x="838200" y="2177142"/>
            <a:ext cx="10515600" cy="4539343"/>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590"/>
              <a:buNone/>
            </a:pPr>
            <a:r>
              <a:rPr lang="en-US" sz="2590"/>
              <a:t>Resources for Recovery Supports During the Pandemic</a:t>
            </a:r>
            <a:endParaRPr/>
          </a:p>
          <a:p>
            <a:pPr marL="0" lvl="0" indent="0" algn="l" rtl="0">
              <a:lnSpc>
                <a:spcPct val="70000"/>
              </a:lnSpc>
              <a:spcBef>
                <a:spcPts val="0"/>
              </a:spcBef>
              <a:spcAft>
                <a:spcPts val="0"/>
              </a:spcAft>
              <a:buClr>
                <a:schemeClr val="dk1"/>
              </a:buClr>
              <a:buSzPts val="2590"/>
              <a:buNone/>
            </a:pPr>
            <a:r>
              <a:rPr lang="en-US" sz="2590" u="sng">
                <a:solidFill>
                  <a:schemeClr val="hlink"/>
                </a:solidFill>
                <a:hlinkClick r:id="rId3"/>
              </a:rPr>
              <a:t>http://www.mdcoalition.org/blog/resources-for-recovery-supports</a:t>
            </a:r>
            <a:endParaRPr sz="2590"/>
          </a:p>
          <a:p>
            <a:pPr marL="0" lvl="0" indent="0" algn="l" rtl="0">
              <a:lnSpc>
                <a:spcPct val="70000"/>
              </a:lnSpc>
              <a:spcBef>
                <a:spcPts val="0"/>
              </a:spcBef>
              <a:spcAft>
                <a:spcPts val="0"/>
              </a:spcAft>
              <a:buClr>
                <a:schemeClr val="dk1"/>
              </a:buClr>
              <a:buSzPts val="2590"/>
              <a:buNone/>
            </a:pPr>
            <a:r>
              <a:rPr lang="en-US" sz="2590"/>
              <a:t> </a:t>
            </a:r>
            <a:endParaRPr/>
          </a:p>
          <a:p>
            <a:pPr marL="0" lvl="0" indent="0" algn="l" rtl="0">
              <a:lnSpc>
                <a:spcPct val="70000"/>
              </a:lnSpc>
              <a:spcBef>
                <a:spcPts val="0"/>
              </a:spcBef>
              <a:spcAft>
                <a:spcPts val="0"/>
              </a:spcAft>
              <a:buClr>
                <a:schemeClr val="dk1"/>
              </a:buClr>
              <a:buSzPts val="2590"/>
              <a:buNone/>
            </a:pPr>
            <a:r>
              <a:rPr lang="en-US" sz="2590"/>
              <a:t>COVID-19 And Mental Illness, NAMI Releases Important Information</a:t>
            </a:r>
            <a:endParaRPr/>
          </a:p>
          <a:p>
            <a:pPr marL="0" lvl="0" indent="0" algn="l" rtl="0">
              <a:lnSpc>
                <a:spcPct val="70000"/>
              </a:lnSpc>
              <a:spcBef>
                <a:spcPts val="0"/>
              </a:spcBef>
              <a:spcAft>
                <a:spcPts val="0"/>
              </a:spcAft>
              <a:buClr>
                <a:schemeClr val="dk1"/>
              </a:buClr>
              <a:buSzPts val="2590"/>
              <a:buNone/>
            </a:pPr>
            <a:r>
              <a:rPr lang="en-US" sz="2590" u="sng">
                <a:solidFill>
                  <a:schemeClr val="hlink"/>
                </a:solidFill>
                <a:hlinkClick r:id="rId4"/>
              </a:rPr>
              <a:t>https://www.nami.org/Press-Media/Press-Releases/2020/COVID-19-and-Mental-Illness-NAMI-Releases-Important-Information</a:t>
            </a:r>
            <a:endParaRPr sz="2590"/>
          </a:p>
          <a:p>
            <a:pPr marL="0" lvl="0" indent="0" algn="l" rtl="0">
              <a:lnSpc>
                <a:spcPct val="70000"/>
              </a:lnSpc>
              <a:spcBef>
                <a:spcPts val="0"/>
              </a:spcBef>
              <a:spcAft>
                <a:spcPts val="0"/>
              </a:spcAft>
              <a:buClr>
                <a:schemeClr val="dk1"/>
              </a:buClr>
              <a:buSzPts val="2590"/>
              <a:buNone/>
            </a:pPr>
            <a:r>
              <a:rPr lang="en-US" sz="2590"/>
              <a:t> </a:t>
            </a:r>
            <a:endParaRPr/>
          </a:p>
          <a:p>
            <a:pPr marL="0" lvl="0" indent="0" algn="l" rtl="0">
              <a:lnSpc>
                <a:spcPct val="70000"/>
              </a:lnSpc>
              <a:spcBef>
                <a:spcPts val="0"/>
              </a:spcBef>
              <a:spcAft>
                <a:spcPts val="0"/>
              </a:spcAft>
              <a:buClr>
                <a:schemeClr val="dk1"/>
              </a:buClr>
              <a:buSzPts val="2590"/>
              <a:buNone/>
            </a:pPr>
            <a:r>
              <a:rPr lang="en-US" sz="2590"/>
              <a:t>Coronavirus: Mental Health Coping Strategies</a:t>
            </a:r>
            <a:endParaRPr/>
          </a:p>
          <a:p>
            <a:pPr marL="0" lvl="0" indent="0" algn="l" rtl="0">
              <a:lnSpc>
                <a:spcPct val="70000"/>
              </a:lnSpc>
              <a:spcBef>
                <a:spcPts val="0"/>
              </a:spcBef>
              <a:spcAft>
                <a:spcPts val="0"/>
              </a:spcAft>
              <a:buClr>
                <a:schemeClr val="dk1"/>
              </a:buClr>
              <a:buSzPts val="2590"/>
              <a:buNone/>
            </a:pPr>
            <a:r>
              <a:rPr lang="en-US" sz="2590" u="sng">
                <a:solidFill>
                  <a:schemeClr val="hlink"/>
                </a:solidFill>
                <a:hlinkClick r:id="rId5"/>
              </a:rPr>
              <a:t>https://www.nami.org/Blogs/NAMI-Blog/March-2020/Coronavirus-Mental-Health-Coping-Strategies</a:t>
            </a:r>
            <a:endParaRPr sz="2590"/>
          </a:p>
          <a:p>
            <a:pPr marL="0" lvl="0" indent="0" algn="l" rtl="0">
              <a:lnSpc>
                <a:spcPct val="70000"/>
              </a:lnSpc>
              <a:spcBef>
                <a:spcPts val="0"/>
              </a:spcBef>
              <a:spcAft>
                <a:spcPts val="0"/>
              </a:spcAft>
              <a:buClr>
                <a:schemeClr val="dk1"/>
              </a:buClr>
              <a:buSzPts val="2590"/>
              <a:buNone/>
            </a:pPr>
            <a:r>
              <a:rPr lang="en-US" sz="2590"/>
              <a:t> </a:t>
            </a:r>
            <a:endParaRPr/>
          </a:p>
          <a:p>
            <a:pPr marL="0" lvl="0" indent="0" algn="l" rtl="0">
              <a:lnSpc>
                <a:spcPct val="70000"/>
              </a:lnSpc>
              <a:spcBef>
                <a:spcPts val="0"/>
              </a:spcBef>
              <a:spcAft>
                <a:spcPts val="0"/>
              </a:spcAft>
              <a:buClr>
                <a:schemeClr val="dk1"/>
              </a:buClr>
              <a:buSzPts val="2590"/>
              <a:buNone/>
            </a:pPr>
            <a:r>
              <a:rPr lang="en-US" sz="2590"/>
              <a:t>National Center for School Mental Health (NCSMH)</a:t>
            </a:r>
            <a:endParaRPr/>
          </a:p>
          <a:p>
            <a:pPr marL="0" lvl="0" indent="0" algn="l" rtl="0">
              <a:lnSpc>
                <a:spcPct val="70000"/>
              </a:lnSpc>
              <a:spcBef>
                <a:spcPts val="0"/>
              </a:spcBef>
              <a:spcAft>
                <a:spcPts val="0"/>
              </a:spcAft>
              <a:buClr>
                <a:schemeClr val="dk1"/>
              </a:buClr>
              <a:buSzPts val="2590"/>
              <a:buNone/>
            </a:pPr>
            <a:r>
              <a:rPr lang="en-US" sz="2590" u="sng">
                <a:solidFill>
                  <a:schemeClr val="hlink"/>
                </a:solidFill>
                <a:hlinkClick r:id="rId6"/>
              </a:rPr>
              <a:t>http://www.schoolmentalhealth.org/COVID-19-Resources/</a:t>
            </a:r>
            <a:endParaRPr sz="2590"/>
          </a:p>
          <a:p>
            <a:pPr marL="0" lvl="0" indent="0" algn="l" rtl="0">
              <a:lnSpc>
                <a:spcPct val="70000"/>
              </a:lnSpc>
              <a:spcBef>
                <a:spcPts val="0"/>
              </a:spcBef>
              <a:spcAft>
                <a:spcPts val="0"/>
              </a:spcAft>
              <a:buClr>
                <a:schemeClr val="dk1"/>
              </a:buClr>
              <a:buSzPts val="2590"/>
              <a:buNone/>
            </a:pPr>
            <a:r>
              <a:rPr lang="en-US" sz="2590"/>
              <a:t> </a:t>
            </a:r>
            <a:endParaRPr/>
          </a:p>
          <a:p>
            <a:pPr marL="0" lvl="0" indent="0" algn="l" rtl="0">
              <a:lnSpc>
                <a:spcPct val="70000"/>
              </a:lnSpc>
              <a:spcBef>
                <a:spcPts val="0"/>
              </a:spcBef>
              <a:spcAft>
                <a:spcPts val="0"/>
              </a:spcAft>
              <a:buClr>
                <a:schemeClr val="dk1"/>
              </a:buClr>
              <a:buSzPts val="2590"/>
              <a:buNone/>
            </a:pPr>
            <a:r>
              <a:rPr lang="en-US" sz="2590"/>
              <a:t> SAMHSA Disaster Distress Helpline</a:t>
            </a:r>
            <a:endParaRPr/>
          </a:p>
          <a:p>
            <a:pPr marL="0" lvl="0" indent="0" algn="l" rtl="0">
              <a:lnSpc>
                <a:spcPct val="70000"/>
              </a:lnSpc>
              <a:spcBef>
                <a:spcPts val="0"/>
              </a:spcBef>
              <a:spcAft>
                <a:spcPts val="0"/>
              </a:spcAft>
              <a:buClr>
                <a:schemeClr val="dk1"/>
              </a:buClr>
              <a:buSzPts val="2590"/>
              <a:buNone/>
            </a:pPr>
            <a:r>
              <a:rPr lang="en-US" sz="2590" u="sng">
                <a:solidFill>
                  <a:schemeClr val="hlink"/>
                </a:solidFill>
                <a:hlinkClick r:id="rId7"/>
              </a:rPr>
              <a:t>https://www.samhsa.gov/find-help/disaster-distress-helpline</a:t>
            </a:r>
            <a:endParaRPr sz="2590"/>
          </a:p>
          <a:p>
            <a:pPr marL="228600" lvl="0" indent="-64135" algn="l" rtl="0">
              <a:lnSpc>
                <a:spcPct val="70000"/>
              </a:lnSpc>
              <a:spcBef>
                <a:spcPts val="1000"/>
              </a:spcBef>
              <a:spcAft>
                <a:spcPts val="0"/>
              </a:spcAft>
              <a:buClr>
                <a:schemeClr val="dk1"/>
              </a:buClr>
              <a:buSzPts val="2590"/>
              <a:buNone/>
            </a:pPr>
            <a:endParaRPr sz="259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b="1"/>
              <a:t>COMPASSION FATIGUE</a:t>
            </a:r>
            <a:endParaRPr sz="4000"/>
          </a:p>
        </p:txBody>
      </p:sp>
      <p:sp>
        <p:nvSpPr>
          <p:cNvPr id="815" name="Google Shape;815;p62"/>
          <p:cNvSpPr txBox="1">
            <a:spLocks noGrp="1"/>
          </p:cNvSpPr>
          <p:nvPr>
            <p:ph type="body" idx="1"/>
          </p:nvPr>
        </p:nvSpPr>
        <p:spPr>
          <a:xfrm>
            <a:off x="838200" y="2193469"/>
            <a:ext cx="10515600" cy="4425646"/>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a:t>Professional Quality of Life Measure</a:t>
            </a:r>
            <a:endParaRPr/>
          </a:p>
          <a:p>
            <a:pPr marL="0" lvl="0" indent="0" algn="l" rtl="0">
              <a:lnSpc>
                <a:spcPct val="70000"/>
              </a:lnSpc>
              <a:spcBef>
                <a:spcPts val="0"/>
              </a:spcBef>
              <a:spcAft>
                <a:spcPts val="0"/>
              </a:spcAft>
              <a:buClr>
                <a:schemeClr val="dk1"/>
              </a:buClr>
              <a:buSzPts val="1960"/>
              <a:buNone/>
            </a:pPr>
            <a:r>
              <a:rPr lang="en-US" sz="1960"/>
              <a:t>The ProQOL is free and has been used for 15 years</a:t>
            </a:r>
            <a:endParaRPr/>
          </a:p>
          <a:p>
            <a:pPr marL="0" lvl="0" indent="0" algn="l" rtl="0">
              <a:lnSpc>
                <a:spcPct val="70000"/>
              </a:lnSpc>
              <a:spcBef>
                <a:spcPts val="0"/>
              </a:spcBef>
              <a:spcAft>
                <a:spcPts val="0"/>
              </a:spcAft>
              <a:buClr>
                <a:schemeClr val="dk1"/>
              </a:buClr>
              <a:buSzPts val="1960"/>
              <a:buNone/>
            </a:pPr>
            <a:r>
              <a:rPr lang="en-US" sz="1960"/>
              <a:t> </a:t>
            </a:r>
            <a:r>
              <a:rPr lang="en-US" sz="1960" u="sng">
                <a:solidFill>
                  <a:schemeClr val="hlink"/>
                </a:solidFill>
                <a:hlinkClick r:id="rId3"/>
              </a:rPr>
              <a:t>http://proqol.org/</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4"/>
              </a:rPr>
              <a:t>compassionfatigue.org</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5"/>
              </a:rPr>
              <a:t>https://www.goodtherapy.org/blog/psychpedia/compassion-fatigue</a:t>
            </a:r>
            <a:r>
              <a:rPr lang="en-US" sz="1960"/>
              <a:t> </a:t>
            </a:r>
            <a:endParaRPr/>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6"/>
              </a:rPr>
              <a:t>“Overcoming Compassion Fatigue,” American Academy of Family Physicians</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a:t> </a:t>
            </a:r>
            <a:r>
              <a:rPr lang="en-US" sz="1960" u="sng">
                <a:solidFill>
                  <a:schemeClr val="hlink"/>
                </a:solidFill>
                <a:hlinkClick r:id="rId7"/>
              </a:rPr>
              <a:t>“Compassion Fatigue Test,” HealthyPlace.com</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a:t>Laura van Dernoot Lipsky</a:t>
            </a:r>
            <a:endParaRPr/>
          </a:p>
          <a:p>
            <a:pPr marL="0" lvl="0" indent="0" algn="l" rtl="0">
              <a:lnSpc>
                <a:spcPct val="70000"/>
              </a:lnSpc>
              <a:spcBef>
                <a:spcPts val="0"/>
              </a:spcBef>
              <a:spcAft>
                <a:spcPts val="0"/>
              </a:spcAft>
              <a:buClr>
                <a:schemeClr val="dk1"/>
              </a:buClr>
              <a:buSzPts val="1960"/>
              <a:buNone/>
            </a:pPr>
            <a:r>
              <a:rPr lang="en-US" sz="1960"/>
              <a:t>Ted Talk – Beyond the Cliff</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8"/>
              </a:rPr>
              <a:t>www.youtube.com/watch?v=uOzDGrcvmus</a:t>
            </a:r>
            <a:endParaRPr sz="1960"/>
          </a:p>
          <a:p>
            <a:pPr marL="0" lvl="0" indent="0" algn="l" rtl="0">
              <a:lnSpc>
                <a:spcPct val="70000"/>
              </a:lnSpc>
              <a:spcBef>
                <a:spcPts val="0"/>
              </a:spcBef>
              <a:spcAft>
                <a:spcPts val="0"/>
              </a:spcAft>
              <a:buClr>
                <a:schemeClr val="dk1"/>
              </a:buClr>
              <a:buSzPts val="1960"/>
              <a:buNone/>
            </a:pPr>
            <a:r>
              <a:rPr lang="en-US" sz="1960"/>
              <a:t> </a:t>
            </a:r>
            <a:endParaRPr/>
          </a:p>
          <a:p>
            <a:pPr marL="0" lvl="0" indent="0" algn="l" rtl="0">
              <a:lnSpc>
                <a:spcPct val="70000"/>
              </a:lnSpc>
              <a:spcBef>
                <a:spcPts val="0"/>
              </a:spcBef>
              <a:spcAft>
                <a:spcPts val="0"/>
              </a:spcAft>
              <a:buClr>
                <a:schemeClr val="dk1"/>
              </a:buClr>
              <a:buSzPts val="1960"/>
              <a:buNone/>
            </a:pPr>
            <a:r>
              <a:rPr lang="en-US" sz="1960"/>
              <a:t>Book</a:t>
            </a:r>
            <a:endParaRPr/>
          </a:p>
          <a:p>
            <a:pPr marL="0" lvl="0" indent="0" algn="l" rtl="0">
              <a:lnSpc>
                <a:spcPct val="70000"/>
              </a:lnSpc>
              <a:spcBef>
                <a:spcPts val="0"/>
              </a:spcBef>
              <a:spcAft>
                <a:spcPts val="0"/>
              </a:spcAft>
              <a:buClr>
                <a:schemeClr val="dk1"/>
              </a:buClr>
              <a:buSzPts val="1960"/>
              <a:buNone/>
            </a:pPr>
            <a:r>
              <a:rPr lang="en-US" sz="1960"/>
              <a:t>Trauma Stewardship</a:t>
            </a:r>
            <a:endParaRPr/>
          </a:p>
          <a:p>
            <a:pPr marL="0" lvl="0" indent="0" algn="l" rtl="0">
              <a:lnSpc>
                <a:spcPct val="70000"/>
              </a:lnSpc>
              <a:spcBef>
                <a:spcPts val="0"/>
              </a:spcBef>
              <a:spcAft>
                <a:spcPts val="0"/>
              </a:spcAft>
              <a:buClr>
                <a:schemeClr val="dk1"/>
              </a:buClr>
              <a:buSzPts val="1960"/>
              <a:buNone/>
            </a:pPr>
            <a:r>
              <a:rPr lang="en-US" sz="1960" u="sng">
                <a:solidFill>
                  <a:schemeClr val="hlink"/>
                </a:solidFill>
                <a:hlinkClick r:id="rId9"/>
              </a:rPr>
              <a:t>http://traumastewardship.com/laura-van-dernootlipsky/</a:t>
            </a:r>
            <a:r>
              <a:rPr lang="en-US" sz="1960"/>
              <a:t> </a:t>
            </a:r>
            <a:endParaRPr/>
          </a:p>
          <a:p>
            <a:pPr marL="0" lvl="0" indent="0" algn="l" rtl="0">
              <a:lnSpc>
                <a:spcPct val="70000"/>
              </a:lnSpc>
              <a:spcBef>
                <a:spcPts val="0"/>
              </a:spcBef>
              <a:spcAft>
                <a:spcPts val="0"/>
              </a:spcAft>
              <a:buClr>
                <a:schemeClr val="dk1"/>
              </a:buClr>
              <a:buSzPts val="1960"/>
              <a:buNone/>
            </a:pPr>
            <a:endParaRPr sz="1960"/>
          </a:p>
          <a:p>
            <a:pPr marL="228600" lvl="0" indent="-104140" algn="l" rtl="0">
              <a:lnSpc>
                <a:spcPct val="70000"/>
              </a:lnSpc>
              <a:spcBef>
                <a:spcPts val="1000"/>
              </a:spcBef>
              <a:spcAft>
                <a:spcPts val="0"/>
              </a:spcAft>
              <a:buClr>
                <a:schemeClr val="dk1"/>
              </a:buClr>
              <a:buSzPts val="1960"/>
              <a:buNone/>
            </a:pPr>
            <a:endParaRPr sz="196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FINANCIAL/ BUSINESS/ ORGANIZATIONAL</a:t>
            </a:r>
            <a:endParaRPr/>
          </a:p>
        </p:txBody>
      </p:sp>
      <p:sp>
        <p:nvSpPr>
          <p:cNvPr id="821" name="Google Shape;821;p63"/>
          <p:cNvSpPr txBox="1">
            <a:spLocks noGrp="1"/>
          </p:cNvSpPr>
          <p:nvPr>
            <p:ph type="body" idx="1"/>
          </p:nvPr>
        </p:nvSpPr>
        <p:spPr>
          <a:xfrm>
            <a:off x="838200" y="2781907"/>
            <a:ext cx="10515600" cy="3385457"/>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170"/>
              <a:buNone/>
            </a:pPr>
            <a:r>
              <a:rPr lang="en-US" sz="2170"/>
              <a:t>Work Issues -- Coping with Anxiety and Work-Related Stress, Parents with Children at Home, Employees, Supervisors, Businesses, Unemployment, Insurance</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3"/>
              </a:rPr>
              <a:t>https://www.mhamd.org/coronavirus/work-issues/</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COVID-19: A Guide for Supervisors Who Need Support While Dealing with Disruptions to Employment of Their Team Members</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4"/>
              </a:rPr>
              <a:t>https://businesshealthservices675.sharepoint.com/BHS%20Team%20Library/Forms/AllItems.aspx?id=%2FBHS%20Team%20Library%2FTS%5FCOVID%2D19%20%E2%80%93%20A%20Guide%20for%20Supervisors%2Epdf&amp;parent=%2FBHS%20Team%20Library&amp;p=true&amp;originalPath=aHR0cHM6Ly9idXNpbmVzc2hlYWx0aHNlcnZpY2VzNjc1LnNoYXJlcG9pbnQuY29tLzpiOi9nL0VWSE1LSHJzczRGTnJoVlBWSk9TcllvQnVIUzh1SWRFUGlCc2FEOS1GQVR0Snc_cnRpbWU9eGRqVHlON1YxMGc</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endParaRPr sz="217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FINANCIAL/ BUSINESS/ ORGANIZATIONAL</a:t>
            </a:r>
            <a:endParaRPr/>
          </a:p>
        </p:txBody>
      </p:sp>
      <p:sp>
        <p:nvSpPr>
          <p:cNvPr id="827" name="Google Shape;827;p64"/>
          <p:cNvSpPr txBox="1">
            <a:spLocks noGrp="1"/>
          </p:cNvSpPr>
          <p:nvPr>
            <p:ph type="body" idx="1"/>
          </p:nvPr>
        </p:nvSpPr>
        <p:spPr>
          <a:xfrm>
            <a:off x="838200" y="2596846"/>
            <a:ext cx="10515600" cy="3287486"/>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590"/>
              <a:buNone/>
            </a:pPr>
            <a:r>
              <a:rPr lang="en-US" sz="2590"/>
              <a:t> </a:t>
            </a:r>
            <a:endParaRPr/>
          </a:p>
          <a:p>
            <a:pPr marL="0" lvl="0" indent="0" algn="l" rtl="0">
              <a:lnSpc>
                <a:spcPct val="70000"/>
              </a:lnSpc>
              <a:spcBef>
                <a:spcPts val="0"/>
              </a:spcBef>
              <a:spcAft>
                <a:spcPts val="0"/>
              </a:spcAft>
              <a:buClr>
                <a:schemeClr val="dk1"/>
              </a:buClr>
              <a:buSzPts val="2590"/>
              <a:buNone/>
            </a:pPr>
            <a:r>
              <a:rPr lang="en-US" sz="2590"/>
              <a:t>Managing telecommuters in a pandemic? Here are 8 management tips</a:t>
            </a:r>
            <a:endParaRPr/>
          </a:p>
          <a:p>
            <a:pPr marL="0" lvl="0" indent="0" algn="l" rtl="0">
              <a:lnSpc>
                <a:spcPct val="70000"/>
              </a:lnSpc>
              <a:spcBef>
                <a:spcPts val="0"/>
              </a:spcBef>
              <a:spcAft>
                <a:spcPts val="0"/>
              </a:spcAft>
              <a:buClr>
                <a:schemeClr val="dk1"/>
              </a:buClr>
              <a:buSzPts val="2590"/>
              <a:buNone/>
            </a:pPr>
            <a:r>
              <a:rPr lang="en-US" sz="2590" u="sng">
                <a:solidFill>
                  <a:schemeClr val="hlink"/>
                </a:solidFill>
                <a:hlinkClick r:id="rId3"/>
              </a:rPr>
              <a:t>https://www.zdnet.com/article/managing-telecommuters-due-to-novel-coronavirus-here-are-8-management-tips/</a:t>
            </a:r>
            <a:endParaRPr sz="2590" u="sng"/>
          </a:p>
          <a:p>
            <a:pPr marL="0" lvl="0" indent="0" algn="l" rtl="0">
              <a:lnSpc>
                <a:spcPct val="70000"/>
              </a:lnSpc>
              <a:spcBef>
                <a:spcPts val="0"/>
              </a:spcBef>
              <a:spcAft>
                <a:spcPts val="0"/>
              </a:spcAft>
              <a:buClr>
                <a:schemeClr val="dk1"/>
              </a:buClr>
              <a:buSzPts val="2590"/>
              <a:buNone/>
            </a:pPr>
            <a:endParaRPr sz="2590"/>
          </a:p>
          <a:p>
            <a:pPr marL="0" lvl="0" indent="0" algn="l" rtl="0">
              <a:lnSpc>
                <a:spcPct val="70000"/>
              </a:lnSpc>
              <a:spcBef>
                <a:spcPts val="0"/>
              </a:spcBef>
              <a:spcAft>
                <a:spcPts val="0"/>
              </a:spcAft>
              <a:buClr>
                <a:schemeClr val="dk1"/>
              </a:buClr>
              <a:buSzPts val="2590"/>
              <a:buNone/>
            </a:pPr>
            <a:r>
              <a:rPr lang="en-US" sz="2590"/>
              <a:t>A Guide to Managing Your (Newly) Remote Workers</a:t>
            </a:r>
            <a:endParaRPr/>
          </a:p>
          <a:p>
            <a:pPr marL="0" lvl="0" indent="0" algn="l" rtl="0">
              <a:lnSpc>
                <a:spcPct val="70000"/>
              </a:lnSpc>
              <a:spcBef>
                <a:spcPts val="0"/>
              </a:spcBef>
              <a:spcAft>
                <a:spcPts val="0"/>
              </a:spcAft>
              <a:buClr>
                <a:schemeClr val="dk1"/>
              </a:buClr>
              <a:buSzPts val="2590"/>
              <a:buNone/>
            </a:pPr>
            <a:r>
              <a:rPr lang="en-US" sz="2590" u="sng">
                <a:solidFill>
                  <a:schemeClr val="hlink"/>
                </a:solidFill>
                <a:hlinkClick r:id="rId4"/>
              </a:rPr>
              <a:t>https://hbr.org/2020/03/a-guide-to-managing-your-newly-remote-workers</a:t>
            </a:r>
            <a:endParaRPr sz="2590"/>
          </a:p>
          <a:p>
            <a:pPr marL="0" lvl="0" indent="0" algn="l" rtl="0">
              <a:lnSpc>
                <a:spcPct val="70000"/>
              </a:lnSpc>
              <a:spcBef>
                <a:spcPts val="0"/>
              </a:spcBef>
              <a:spcAft>
                <a:spcPts val="0"/>
              </a:spcAft>
              <a:buClr>
                <a:schemeClr val="dk1"/>
              </a:buClr>
              <a:buSzPts val="2590"/>
              <a:buNone/>
            </a:pPr>
            <a:r>
              <a:rPr lang="en-US" sz="2590"/>
              <a:t> </a:t>
            </a:r>
            <a:endParaRPr/>
          </a:p>
          <a:p>
            <a:pPr marL="0" lvl="0" indent="0" algn="l" rtl="0">
              <a:lnSpc>
                <a:spcPct val="70000"/>
              </a:lnSpc>
              <a:spcBef>
                <a:spcPts val="0"/>
              </a:spcBef>
              <a:spcAft>
                <a:spcPts val="0"/>
              </a:spcAft>
              <a:buClr>
                <a:schemeClr val="dk1"/>
              </a:buClr>
              <a:buSzPts val="2590"/>
              <a:buNone/>
            </a:pPr>
            <a:r>
              <a:rPr lang="en-US" sz="2590"/>
              <a:t>Tips for setting up a remote working environment</a:t>
            </a:r>
            <a:endParaRPr/>
          </a:p>
          <a:p>
            <a:pPr marL="0" lvl="0" indent="0" algn="l" rtl="0">
              <a:lnSpc>
                <a:spcPct val="70000"/>
              </a:lnSpc>
              <a:spcBef>
                <a:spcPts val="0"/>
              </a:spcBef>
              <a:spcAft>
                <a:spcPts val="0"/>
              </a:spcAft>
              <a:buClr>
                <a:schemeClr val="dk1"/>
              </a:buClr>
              <a:buSzPts val="2590"/>
              <a:buNone/>
            </a:pPr>
            <a:r>
              <a:rPr lang="en-US" sz="2590" u="sng">
                <a:solidFill>
                  <a:schemeClr val="hlink"/>
                </a:solidFill>
                <a:hlinkClick r:id="rId5"/>
              </a:rPr>
              <a:t>https://azbigmedia.com/business/workforce/tips-for-setting-up-a-remote-working-environment/</a:t>
            </a:r>
            <a:endParaRPr sz="2590"/>
          </a:p>
          <a:p>
            <a:pPr marL="0" lvl="0" indent="0" algn="l" rtl="0">
              <a:lnSpc>
                <a:spcPct val="70000"/>
              </a:lnSpc>
              <a:spcBef>
                <a:spcPts val="0"/>
              </a:spcBef>
              <a:spcAft>
                <a:spcPts val="0"/>
              </a:spcAft>
              <a:buClr>
                <a:schemeClr val="dk1"/>
              </a:buClr>
              <a:buSzPts val="2590"/>
              <a:buNone/>
            </a:pPr>
            <a:endParaRPr sz="259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8"/>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8"/>
          <p:cNvSpPr txBox="1">
            <a:spLocks noGrp="1"/>
          </p:cNvSpPr>
          <p:nvPr>
            <p:ph type="body" idx="1"/>
          </p:nvPr>
        </p:nvSpPr>
        <p:spPr>
          <a:xfrm>
            <a:off x="255052" y="1730375"/>
            <a:ext cx="6353947" cy="435133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4000"/>
              <a:buNone/>
            </a:pPr>
            <a:r>
              <a:rPr lang="en-US" sz="4000"/>
              <a:t>THE MENTAL HEALTH IMPACT </a:t>
            </a:r>
            <a:endParaRPr/>
          </a:p>
          <a:p>
            <a:pPr marL="0" lvl="0" indent="0" algn="l" rtl="0">
              <a:lnSpc>
                <a:spcPct val="90000"/>
              </a:lnSpc>
              <a:spcBef>
                <a:spcPts val="1000"/>
              </a:spcBef>
              <a:spcAft>
                <a:spcPts val="0"/>
              </a:spcAft>
              <a:buClr>
                <a:schemeClr val="dk1"/>
              </a:buClr>
              <a:buSzPts val="4000"/>
              <a:buNone/>
            </a:pPr>
            <a:r>
              <a:rPr lang="en-US" sz="4000"/>
              <a:t>OF COVID</a:t>
            </a:r>
            <a:endParaRPr/>
          </a:p>
          <a:p>
            <a:pPr marL="0" lvl="0" indent="0" algn="l" rtl="0">
              <a:lnSpc>
                <a:spcPct val="90000"/>
              </a:lnSpc>
              <a:spcBef>
                <a:spcPts val="1000"/>
              </a:spcBef>
              <a:spcAft>
                <a:spcPts val="0"/>
              </a:spcAft>
              <a:buClr>
                <a:schemeClr val="dk1"/>
              </a:buClr>
              <a:buSzPts val="4000"/>
              <a:buNone/>
            </a:pPr>
            <a:endParaRPr sz="4000"/>
          </a:p>
          <a:p>
            <a:pPr marL="0" lvl="0" indent="0" algn="l" rtl="0">
              <a:lnSpc>
                <a:spcPct val="90000"/>
              </a:lnSpc>
              <a:spcBef>
                <a:spcPts val="1000"/>
              </a:spcBef>
              <a:spcAft>
                <a:spcPts val="0"/>
              </a:spcAft>
              <a:buClr>
                <a:schemeClr val="dk1"/>
              </a:buClr>
              <a:buSzPts val="4000"/>
              <a:buNone/>
            </a:pPr>
            <a:endParaRPr sz="4000"/>
          </a:p>
          <a:p>
            <a:pPr marL="0" lvl="0" indent="0" algn="l" rtl="0">
              <a:lnSpc>
                <a:spcPct val="90000"/>
              </a:lnSpc>
              <a:spcBef>
                <a:spcPts val="1000"/>
              </a:spcBef>
              <a:spcAft>
                <a:spcPts val="0"/>
              </a:spcAft>
              <a:buClr>
                <a:schemeClr val="dk1"/>
              </a:buClr>
              <a:buSzPts val="3200"/>
              <a:buNone/>
            </a:pPr>
            <a:r>
              <a:rPr lang="en-US" sz="3200"/>
              <a:t>The numbers are mind boggling.</a:t>
            </a:r>
            <a:endParaRPr/>
          </a:p>
          <a:p>
            <a:pPr marL="0" lvl="0" indent="0" algn="l" rtl="0">
              <a:lnSpc>
                <a:spcPct val="90000"/>
              </a:lnSpc>
              <a:spcBef>
                <a:spcPts val="1000"/>
              </a:spcBef>
              <a:spcAft>
                <a:spcPts val="0"/>
              </a:spcAft>
              <a:buClr>
                <a:schemeClr val="dk1"/>
              </a:buClr>
              <a:buSzPts val="2800"/>
              <a:buNone/>
            </a:pPr>
            <a:endParaRPr/>
          </a:p>
        </p:txBody>
      </p:sp>
      <p:sp>
        <p:nvSpPr>
          <p:cNvPr id="196" name="Google Shape;196;p8"/>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8"/>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8" name="Google Shape;198;p8"/>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9" name="Google Shape;199;p8"/>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200" name="Google Shape;200;p8"/>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8"/>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8"/>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PROFESSIONAL</a:t>
            </a:r>
            <a:endParaRPr sz="3600"/>
          </a:p>
        </p:txBody>
      </p:sp>
      <p:sp>
        <p:nvSpPr>
          <p:cNvPr id="833" name="Google Shape;833;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170"/>
              <a:buNone/>
            </a:pPr>
            <a:r>
              <a:rPr lang="en-US" sz="2170"/>
              <a:t>Provider Resources</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3"/>
              </a:rPr>
              <a:t>https://www.beaconhealthoptions.com/coronavirus/provider-resources/</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Emergency Responders: Tips for taking care of yourself</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4"/>
              </a:rPr>
              <a:t>https://emergency.cdc.gov/coping/responders.asp</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Resources for Emergency Health Professionals</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5"/>
              </a:rPr>
              <a:t>https://emergency.cdc.gov/health-professionals.asp</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NIOSH Fact Sheet:  The Buddy System</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6"/>
              </a:rPr>
              <a:t>https://www.cdc.gov/vhf/ebola/pdf/buddy-system.pdf</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Stress Appraisal and Coping Framework/ Psychological First Aid</a:t>
            </a:r>
            <a:endParaRPr/>
          </a:p>
          <a:p>
            <a:pPr marL="0" lvl="0" indent="0" algn="l" rtl="0">
              <a:lnSpc>
                <a:spcPct val="70000"/>
              </a:lnSpc>
              <a:spcBef>
                <a:spcPts val="0"/>
              </a:spcBef>
              <a:spcAft>
                <a:spcPts val="0"/>
              </a:spcAft>
              <a:buClr>
                <a:schemeClr val="dk1"/>
              </a:buClr>
              <a:buSzPts val="2170"/>
              <a:buNone/>
            </a:pPr>
            <a:r>
              <a:rPr lang="en-US" sz="2170" u="sng">
                <a:solidFill>
                  <a:schemeClr val="hlink"/>
                </a:solidFill>
                <a:hlinkClick r:id="rId7"/>
              </a:rPr>
              <a:t>https://www.ncbi.nlm.nih.gov/pubmed/10668055</a:t>
            </a:r>
            <a:endParaRPr sz="2170"/>
          </a:p>
          <a:p>
            <a:pPr marL="0" lvl="0" indent="0" algn="l" rtl="0">
              <a:lnSpc>
                <a:spcPct val="70000"/>
              </a:lnSpc>
              <a:spcBef>
                <a:spcPts val="0"/>
              </a:spcBef>
              <a:spcAft>
                <a:spcPts val="0"/>
              </a:spcAft>
              <a:buClr>
                <a:schemeClr val="dk1"/>
              </a:buClr>
              <a:buSzPts val="2170"/>
              <a:buNone/>
            </a:pPr>
            <a:r>
              <a:rPr lang="en-US" sz="2170"/>
              <a:t> </a:t>
            </a:r>
            <a:endParaRPr/>
          </a:p>
          <a:p>
            <a:pPr marL="0" lvl="0" indent="0" algn="l" rtl="0">
              <a:lnSpc>
                <a:spcPct val="70000"/>
              </a:lnSpc>
              <a:spcBef>
                <a:spcPts val="0"/>
              </a:spcBef>
              <a:spcAft>
                <a:spcPts val="0"/>
              </a:spcAft>
              <a:buClr>
                <a:schemeClr val="dk1"/>
              </a:buClr>
              <a:buSzPts val="2170"/>
              <a:buNone/>
            </a:pPr>
            <a:r>
              <a:rPr lang="en-US" sz="2170"/>
              <a:t>Mental Health (Psychological) First Aid</a:t>
            </a:r>
            <a:endParaRPr/>
          </a:p>
          <a:p>
            <a:pPr marL="0" lvl="0" indent="0" algn="l" rtl="0">
              <a:lnSpc>
                <a:spcPct val="70000"/>
              </a:lnSpc>
              <a:spcBef>
                <a:spcPts val="0"/>
              </a:spcBef>
              <a:spcAft>
                <a:spcPts val="0"/>
              </a:spcAft>
              <a:buClr>
                <a:schemeClr val="dk1"/>
              </a:buClr>
              <a:buSzPts val="2170"/>
              <a:buNone/>
            </a:pPr>
            <a:r>
              <a:rPr lang="en-US" sz="2170"/>
              <a:t>App:  PFA Mobile</a:t>
            </a:r>
            <a:endParaRPr/>
          </a:p>
          <a:p>
            <a:pPr marL="228600" lvl="0" indent="-90804" algn="l" rtl="0">
              <a:lnSpc>
                <a:spcPct val="70000"/>
              </a:lnSpc>
              <a:spcBef>
                <a:spcPts val="1000"/>
              </a:spcBef>
              <a:spcAft>
                <a:spcPts val="0"/>
              </a:spcAft>
              <a:buClr>
                <a:schemeClr val="dk1"/>
              </a:buClr>
              <a:buSzPts val="2170"/>
              <a:buNone/>
            </a:pPr>
            <a:endParaRPr sz="217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RELAXATION/ MINDFULNESS</a:t>
            </a:r>
            <a:endParaRPr/>
          </a:p>
        </p:txBody>
      </p:sp>
      <p:sp>
        <p:nvSpPr>
          <p:cNvPr id="839" name="Google Shape;839;p66"/>
          <p:cNvSpPr txBox="1">
            <a:spLocks noGrp="1"/>
          </p:cNvSpPr>
          <p:nvPr>
            <p:ph type="body" idx="1"/>
          </p:nvPr>
        </p:nvSpPr>
        <p:spPr>
          <a:xfrm>
            <a:off x="838200" y="2492829"/>
            <a:ext cx="10515600" cy="4071257"/>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170"/>
              <a:buNone/>
            </a:pPr>
            <a:r>
              <a:rPr lang="en-US" sz="2170" b="1" u="sng">
                <a:solidFill>
                  <a:schemeClr val="hlink"/>
                </a:solidFill>
                <a:hlinkClick r:id="rId3"/>
              </a:rPr>
              <a:t>Guide to Well-Being During Coronavirus</a:t>
            </a:r>
            <a:r>
              <a:rPr lang="en-US" sz="2170"/>
              <a:t> — </a:t>
            </a:r>
            <a:r>
              <a:rPr lang="en-US" sz="2170" b="1"/>
              <a:t>Greater Good Science Center, UC Berkeley</a:t>
            </a:r>
            <a:br>
              <a:rPr lang="en-US" sz="2170"/>
            </a:br>
            <a:r>
              <a:rPr lang="en-US" sz="2170"/>
              <a:t>Practices, resources, and articles for individuals, parents, and educators facing COVID-19.</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4"/>
              </a:rPr>
              <a:t>Practicing in a Pandemic</a:t>
            </a:r>
            <a:r>
              <a:rPr lang="en-US" sz="2170" b="1"/>
              <a:t> — Tricycle</a:t>
            </a:r>
            <a:br>
              <a:rPr lang="en-US" sz="2170" b="1"/>
            </a:br>
            <a:r>
              <a:rPr lang="en-US" sz="2170"/>
              <a:t>Six new practices, plus a live talk series, and other timely resources for Buddhist practitioners.</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5"/>
              </a:rPr>
              <a:t>Coronavirus Sanity Guide</a:t>
            </a:r>
            <a:r>
              <a:rPr lang="en-US" sz="2170"/>
              <a:t> — </a:t>
            </a:r>
            <a:r>
              <a:rPr lang="en-US" sz="2170" b="1"/>
              <a:t>Dan Harris / Ten Percent Happier</a:t>
            </a:r>
            <a:br>
              <a:rPr lang="en-US" sz="2170" b="1"/>
            </a:br>
            <a:r>
              <a:rPr lang="en-US" sz="2170"/>
              <a:t>Daily live practice sessions w/ Q&amp;A, plus podcasts, blog posts, meditations and talks.</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6"/>
              </a:rPr>
              <a:t>4 Live Meditation Gatherings Each Day</a:t>
            </a:r>
            <a:r>
              <a:rPr lang="en-US" sz="2170"/>
              <a:t> — </a:t>
            </a:r>
            <a:r>
              <a:rPr lang="en-US" sz="2170" b="1"/>
              <a:t>Open Heart Project / Susan Piver</a:t>
            </a:r>
            <a:br>
              <a:rPr lang="en-US" sz="2170"/>
            </a:br>
            <a:r>
              <a:rPr lang="en-US" sz="2170"/>
              <a:t>15-20 Minute sit followed by a discussion to share our hopes, fears, ideas, and predicaments</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7"/>
              </a:rPr>
              <a:t>Pandemic Care Resources</a:t>
            </a:r>
            <a:r>
              <a:rPr lang="en-US" sz="2170" b="1"/>
              <a:t> — Dr. Tara Brach</a:t>
            </a:r>
            <a:br>
              <a:rPr lang="en-US" sz="2170"/>
            </a:br>
            <a:r>
              <a:rPr lang="en-US" sz="2170"/>
              <a:t>A wealth of talks and guided practices, including some specific to the pandemic, as well as a free half-day home retreat. Tara also leads a weekly class each Wednesday night at 7:30 eastern time live on </a:t>
            </a:r>
            <a:r>
              <a:rPr lang="en-US" sz="2170" u="sng">
                <a:solidFill>
                  <a:schemeClr val="hlink"/>
                </a:solidFill>
                <a:hlinkClick r:id="rId8"/>
              </a:rPr>
              <a:t>Facebook</a:t>
            </a:r>
            <a:r>
              <a:rPr lang="en-US" sz="2170"/>
              <a:t> and </a:t>
            </a:r>
            <a:r>
              <a:rPr lang="en-US" sz="2170" u="sng">
                <a:solidFill>
                  <a:schemeClr val="hlink"/>
                </a:solidFill>
                <a:hlinkClick r:id="rId9"/>
              </a:rPr>
              <a:t>Youtube</a:t>
            </a:r>
            <a:r>
              <a:rPr lang="en-US" sz="2170"/>
              <a:t>.</a:t>
            </a:r>
            <a:endParaRPr/>
          </a:p>
          <a:p>
            <a:pPr marL="228600" lvl="0" indent="-90804" algn="l" rtl="0">
              <a:lnSpc>
                <a:spcPct val="70000"/>
              </a:lnSpc>
              <a:spcBef>
                <a:spcPts val="1000"/>
              </a:spcBef>
              <a:spcAft>
                <a:spcPts val="0"/>
              </a:spcAft>
              <a:buClr>
                <a:schemeClr val="dk1"/>
              </a:buClr>
              <a:buSzPts val="2170"/>
              <a:buNone/>
            </a:pPr>
            <a:endParaRPr sz="217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RELAXATION/ MINDFULNESS</a:t>
            </a:r>
            <a:endParaRPr/>
          </a:p>
        </p:txBody>
      </p:sp>
      <p:sp>
        <p:nvSpPr>
          <p:cNvPr id="845" name="Google Shape;845;p67"/>
          <p:cNvSpPr txBox="1">
            <a:spLocks noGrp="1"/>
          </p:cNvSpPr>
          <p:nvPr>
            <p:ph type="body" idx="1"/>
          </p:nvPr>
        </p:nvSpPr>
        <p:spPr>
          <a:xfrm>
            <a:off x="838200" y="2400297"/>
            <a:ext cx="10515600" cy="429441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170"/>
              <a:buNone/>
            </a:pPr>
            <a:r>
              <a:rPr lang="en-US" sz="2170" b="1" u="sng">
                <a:solidFill>
                  <a:schemeClr val="hlink"/>
                </a:solidFill>
                <a:hlinkClick r:id="rId3"/>
              </a:rPr>
              <a:t>How to Work with Anxiety During the COVID-19 Pandemic</a:t>
            </a:r>
            <a:r>
              <a:rPr lang="en-US" sz="2170"/>
              <a:t> — </a:t>
            </a:r>
            <a:r>
              <a:rPr lang="en-US" sz="2170" b="1"/>
              <a:t>NICABM</a:t>
            </a:r>
            <a:br>
              <a:rPr lang="en-US" sz="2170"/>
            </a:br>
            <a:r>
              <a:rPr lang="en-US" sz="2170"/>
              <a:t>Three therapists share ways to help clients reduce anxiety and find some relief from ruminating thoughts.</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4"/>
              </a:rPr>
              <a:t>Healthy Minds Program – Free Mindfulness App</a:t>
            </a:r>
            <a:r>
              <a:rPr lang="en-US" sz="2170"/>
              <a:t> — </a:t>
            </a:r>
            <a:r>
              <a:rPr lang="en-US" sz="2170" b="1"/>
              <a:t>Dr. Richard Davidson / Center for Healthy Minds</a:t>
            </a:r>
            <a:br>
              <a:rPr lang="en-US" sz="2170"/>
            </a:br>
            <a:r>
              <a:rPr lang="en-US" sz="2170"/>
              <a:t>Neuroscience-backed meditation app / training program. By donation.</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5"/>
              </a:rPr>
              <a:t>Live Online Meditation Teachings and Community Gathering</a:t>
            </a:r>
            <a:r>
              <a:rPr lang="en-US" sz="2170"/>
              <a:t> — </a:t>
            </a:r>
            <a:r>
              <a:rPr lang="en-US" sz="2170" b="1"/>
              <a:t>Boulder Shambhala Center</a:t>
            </a:r>
            <a:br>
              <a:rPr lang="en-US" sz="2170"/>
            </a:br>
            <a:r>
              <a:rPr lang="en-US" sz="2170"/>
              <a:t>Nightly live dharma talks &amp; meditation sessions, plus a variety of weekly offerings and special programs including BIPOC Meditation Collective, and Learn to Meditate class. Plus, a COVID-19 Support &amp; Process Group if offered every Monday, Wednesday, &amp; Friday Noon–1PM MDT: </a:t>
            </a:r>
            <a:r>
              <a:rPr lang="en-US" sz="2170" u="sng">
                <a:solidFill>
                  <a:schemeClr val="hlink"/>
                </a:solidFill>
                <a:hlinkClick r:id="rId6"/>
              </a:rPr>
              <a:t>Click here to join via Zoom</a:t>
            </a:r>
            <a:r>
              <a:rPr lang="en-US" sz="2170"/>
              <a:t>.</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7"/>
              </a:rPr>
              <a:t>Yongey Mingyur Rinpoche message on COVID-19 outbreak </a:t>
            </a:r>
            <a:r>
              <a:rPr lang="en-US" sz="2170" b="1"/>
              <a:t> — Yongey Mingyur Rinpoche</a:t>
            </a:r>
            <a:br>
              <a:rPr lang="en-US" sz="2170" b="1"/>
            </a:br>
            <a:r>
              <a:rPr lang="en-US" sz="2170"/>
              <a:t>Yongey Mingyur Rinpoche shares his thoughts on the coronavirus outbreak around the world and offers an inspiring message to all those learning to live with awareness, compassion, and wisdom.</a:t>
            </a:r>
            <a:endParaRPr/>
          </a:p>
          <a:p>
            <a:pPr marL="228600" lvl="0" indent="-90804" algn="l" rtl="0">
              <a:lnSpc>
                <a:spcPct val="70000"/>
              </a:lnSpc>
              <a:spcBef>
                <a:spcPts val="1000"/>
              </a:spcBef>
              <a:spcAft>
                <a:spcPts val="0"/>
              </a:spcAft>
              <a:buClr>
                <a:schemeClr val="dk1"/>
              </a:buClr>
              <a:buSzPts val="2170"/>
              <a:buNone/>
            </a:pPr>
            <a:endParaRPr sz="217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t>RELAXATION/ MINDFULNESS</a:t>
            </a:r>
            <a:endParaRPr/>
          </a:p>
        </p:txBody>
      </p:sp>
      <p:sp>
        <p:nvSpPr>
          <p:cNvPr id="851" name="Google Shape;851;p68"/>
          <p:cNvSpPr txBox="1">
            <a:spLocks noGrp="1"/>
          </p:cNvSpPr>
          <p:nvPr>
            <p:ph type="body" idx="1"/>
          </p:nvPr>
        </p:nvSpPr>
        <p:spPr>
          <a:xfrm>
            <a:off x="838200" y="2743201"/>
            <a:ext cx="10896600" cy="3516085"/>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170"/>
              <a:buNone/>
            </a:pPr>
            <a:r>
              <a:rPr lang="en-US" sz="2170" b="1" u="sng">
                <a:solidFill>
                  <a:schemeClr val="hlink"/>
                </a:solidFill>
                <a:hlinkClick r:id="rId3"/>
              </a:rPr>
              <a:t>Creating a Home Retreat: Finding Freedom Wherever You Are</a:t>
            </a:r>
            <a:r>
              <a:rPr lang="en-US" sz="2170"/>
              <a:t> — </a:t>
            </a:r>
            <a:r>
              <a:rPr lang="en-US" sz="2170" b="1"/>
              <a:t>Tara Brach</a:t>
            </a:r>
            <a:br>
              <a:rPr lang="en-US" sz="2170" b="1"/>
            </a:br>
            <a:r>
              <a:rPr lang="en-US" sz="2170"/>
              <a:t>A heartfelt message from Tara Brach in response to the coronavirus pandemic, guidelines and advice for creating a home retreat, and a link to a free half-day program (below)</a:t>
            </a:r>
            <a:endParaRPr sz="2170" b="1" u="sng"/>
          </a:p>
          <a:p>
            <a:pPr marL="0" lvl="0" indent="0" algn="l" rtl="0">
              <a:lnSpc>
                <a:spcPct val="70000"/>
              </a:lnSpc>
              <a:spcBef>
                <a:spcPts val="1000"/>
              </a:spcBef>
              <a:spcAft>
                <a:spcPts val="0"/>
              </a:spcAft>
              <a:buClr>
                <a:schemeClr val="dk1"/>
              </a:buClr>
              <a:buSzPts val="2170"/>
              <a:buNone/>
            </a:pPr>
            <a:r>
              <a:rPr lang="en-US" sz="2170" b="1" u="sng"/>
              <a:t>Free Half-Day At-Home Mindfulness Retreat</a:t>
            </a:r>
            <a:r>
              <a:rPr lang="en-US" sz="2170"/>
              <a:t> — </a:t>
            </a:r>
            <a:r>
              <a:rPr lang="en-US" sz="2170" b="1"/>
              <a:t>Tara Brach and Jack Kornfield / Sounds True</a:t>
            </a:r>
            <a:br>
              <a:rPr lang="en-US" sz="2170"/>
            </a:br>
            <a:r>
              <a:rPr lang="en-US" sz="2170"/>
              <a:t>The material is divided into three segments of approximately 45 minutes each. With the scheduled breaks and walking meditation sessions, you will need a little more than three hours to complete this retreat.</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4"/>
              </a:rPr>
              <a:t>Guided Compassion Meditation For Anxiety</a:t>
            </a:r>
            <a:r>
              <a:rPr lang="en-US" sz="2170"/>
              <a:t> — </a:t>
            </a:r>
            <a:r>
              <a:rPr lang="en-US" sz="2170" b="1"/>
              <a:t>Ethan Nichtern</a:t>
            </a:r>
            <a:br>
              <a:rPr lang="en-US" sz="2170"/>
            </a:br>
            <a:r>
              <a:rPr lang="en-US" sz="2170"/>
              <a:t>A practice and contemplation about what you can do for yourself and others during this time of pandemic and social distancing.</a:t>
            </a:r>
            <a:endParaRPr/>
          </a:p>
          <a:p>
            <a:pPr marL="0" lvl="0" indent="0" algn="l" rtl="0">
              <a:lnSpc>
                <a:spcPct val="70000"/>
              </a:lnSpc>
              <a:spcBef>
                <a:spcPts val="1000"/>
              </a:spcBef>
              <a:spcAft>
                <a:spcPts val="0"/>
              </a:spcAft>
              <a:buClr>
                <a:schemeClr val="dk1"/>
              </a:buClr>
              <a:buSzPts val="2170"/>
              <a:buNone/>
            </a:pPr>
            <a:r>
              <a:rPr lang="en-US" sz="2170" b="1" u="sng">
                <a:solidFill>
                  <a:schemeClr val="hlink"/>
                </a:solidFill>
                <a:hlinkClick r:id="rId5"/>
              </a:rPr>
              <a:t>Free Mindfulness Apps Worthy of Your Attention</a:t>
            </a:r>
            <a:r>
              <a:rPr lang="en-US" sz="2170" b="1"/>
              <a:t> </a:t>
            </a:r>
            <a:r>
              <a:rPr lang="en-US" sz="2170"/>
              <a:t>— </a:t>
            </a:r>
            <a:r>
              <a:rPr lang="en-US" sz="2170" b="1"/>
              <a:t>Mindful</a:t>
            </a:r>
            <a:br>
              <a:rPr lang="en-US" sz="2170" b="1"/>
            </a:br>
            <a:r>
              <a:rPr lang="en-US" sz="2170"/>
              <a:t>Recommendations and reviews of five free meditation apps.</a:t>
            </a:r>
            <a:endParaRPr/>
          </a:p>
          <a:p>
            <a:pPr marL="228600" lvl="0" indent="-90804" algn="l" rtl="0">
              <a:lnSpc>
                <a:spcPct val="70000"/>
              </a:lnSpc>
              <a:spcBef>
                <a:spcPts val="1000"/>
              </a:spcBef>
              <a:spcAft>
                <a:spcPts val="0"/>
              </a:spcAft>
              <a:buClr>
                <a:schemeClr val="dk1"/>
              </a:buClr>
              <a:buSzPts val="2170"/>
              <a:buNone/>
            </a:pPr>
            <a:endParaRPr sz="217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856" name="Google Shape;856;p69"/>
          <p:cNvPicPr preferRelativeResize="0">
            <a:picLocks noGrp="1"/>
          </p:cNvPicPr>
          <p:nvPr>
            <p:ph type="body" idx="1"/>
          </p:nvPr>
        </p:nvPicPr>
        <p:blipFill rotWithShape="1">
          <a:blip r:embed="rId3">
            <a:alphaModFix/>
          </a:blip>
          <a:srcRect/>
          <a:stretch/>
        </p:blipFill>
        <p:spPr>
          <a:xfrm>
            <a:off x="1250870" y="385341"/>
            <a:ext cx="8839654" cy="2362321"/>
          </a:xfrm>
          <a:prstGeom prst="rect">
            <a:avLst/>
          </a:prstGeom>
          <a:noFill/>
          <a:ln>
            <a:noFill/>
          </a:ln>
        </p:spPr>
      </p:pic>
      <p:pic>
        <p:nvPicPr>
          <p:cNvPr id="857" name="Google Shape;857;p69"/>
          <p:cNvPicPr preferRelativeResize="0"/>
          <p:nvPr/>
        </p:nvPicPr>
        <p:blipFill rotWithShape="1">
          <a:blip r:embed="rId4">
            <a:alphaModFix/>
          </a:blip>
          <a:srcRect/>
          <a:stretch/>
        </p:blipFill>
        <p:spPr>
          <a:xfrm>
            <a:off x="3555020" y="2875253"/>
            <a:ext cx="5081960" cy="3007690"/>
          </a:xfrm>
          <a:prstGeom prst="rect">
            <a:avLst/>
          </a:prstGeom>
          <a:noFill/>
          <a:ln>
            <a:noFill/>
          </a:ln>
        </p:spPr>
      </p:pic>
      <p:sp>
        <p:nvSpPr>
          <p:cNvPr id="858" name="Google Shape;858;p69"/>
          <p:cNvSpPr txBox="1"/>
          <p:nvPr/>
        </p:nvSpPr>
        <p:spPr>
          <a:xfrm>
            <a:off x="1250870" y="5919609"/>
            <a:ext cx="96995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https://www.health.state.mn.us/diseases/coronavirus/hcp/mh.html</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70"/>
          <p:cNvSpPr txBox="1">
            <a:spLocks noGrp="1"/>
          </p:cNvSpPr>
          <p:nvPr>
            <p:ph type="body" idx="1"/>
          </p:nvPr>
        </p:nvSpPr>
        <p:spPr>
          <a:xfrm>
            <a:off x="838200" y="1857523"/>
            <a:ext cx="10515600" cy="4351338"/>
          </a:xfrm>
          <a:prstGeom prst="rect">
            <a:avLst/>
          </a:prstGeom>
          <a:noFill/>
          <a:ln>
            <a:noFill/>
          </a:ln>
        </p:spPr>
        <p:txBody>
          <a:bodyPr spcFirstLastPara="1" wrap="square" lIns="91425" tIns="45700" rIns="91425" bIns="45700" anchor="t" anchorCtr="0">
            <a:normAutofit/>
          </a:bodyPr>
          <a:lstStyle/>
          <a:p>
            <a:pPr marL="228600" lvl="0" indent="-117475" algn="l" rtl="0">
              <a:lnSpc>
                <a:spcPct val="70000"/>
              </a:lnSpc>
              <a:spcBef>
                <a:spcPts val="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a:p>
            <a:pPr marL="0" lvl="0" indent="0" algn="l" rtl="0">
              <a:lnSpc>
                <a:spcPct val="70000"/>
              </a:lnSpc>
              <a:spcBef>
                <a:spcPts val="1000"/>
              </a:spcBef>
              <a:spcAft>
                <a:spcPts val="0"/>
              </a:spcAft>
              <a:buClr>
                <a:schemeClr val="dk1"/>
              </a:buClr>
              <a:buSzPts val="1750"/>
              <a:buNone/>
            </a:pPr>
            <a:endParaRPr sz="1750"/>
          </a:p>
          <a:p>
            <a:pPr marL="0" lvl="0" indent="0" algn="l" rtl="0">
              <a:lnSpc>
                <a:spcPct val="70000"/>
              </a:lnSpc>
              <a:spcBef>
                <a:spcPts val="1000"/>
              </a:spcBef>
              <a:spcAft>
                <a:spcPts val="0"/>
              </a:spcAft>
              <a:buClr>
                <a:schemeClr val="dk1"/>
              </a:buClr>
              <a:buSzPts val="1750"/>
              <a:buNone/>
            </a:pPr>
            <a:r>
              <a:rPr lang="en-US" sz="1750" u="sng">
                <a:solidFill>
                  <a:schemeClr val="hlink"/>
                </a:solidFill>
                <a:hlinkClick r:id="rId3"/>
              </a:rPr>
              <a:t>https://nam.edu/initiatives/clinician-resilience-and-well-being/clinician-well-being-resources-during-covid-19/</a:t>
            </a:r>
            <a:endParaRPr sz="1750"/>
          </a:p>
          <a:p>
            <a:pPr marL="0" lvl="0" indent="0" algn="l" rtl="0">
              <a:lnSpc>
                <a:spcPct val="70000"/>
              </a:lnSpc>
              <a:spcBef>
                <a:spcPts val="1000"/>
              </a:spcBef>
              <a:spcAft>
                <a:spcPts val="0"/>
              </a:spcAft>
              <a:buClr>
                <a:schemeClr val="dk1"/>
              </a:buClr>
              <a:buSzPts val="1750"/>
              <a:buNone/>
            </a:pPr>
            <a:endParaRPr sz="1750"/>
          </a:p>
        </p:txBody>
      </p:sp>
      <p:pic>
        <p:nvPicPr>
          <p:cNvPr id="864" name="Google Shape;864;p70"/>
          <p:cNvPicPr preferRelativeResize="0"/>
          <p:nvPr/>
        </p:nvPicPr>
        <p:blipFill rotWithShape="1">
          <a:blip r:embed="rId4">
            <a:alphaModFix/>
          </a:blip>
          <a:srcRect/>
          <a:stretch/>
        </p:blipFill>
        <p:spPr>
          <a:xfrm>
            <a:off x="838200" y="408369"/>
            <a:ext cx="9294628" cy="4471463"/>
          </a:xfrm>
          <a:prstGeom prst="rect">
            <a:avLst/>
          </a:prstGeom>
          <a:noFill/>
          <a:ln>
            <a:noFill/>
          </a:ln>
        </p:spPr>
      </p:pic>
      <p:pic>
        <p:nvPicPr>
          <p:cNvPr id="865" name="Google Shape;865;p70"/>
          <p:cNvPicPr preferRelativeResize="0"/>
          <p:nvPr/>
        </p:nvPicPr>
        <p:blipFill rotWithShape="1">
          <a:blip r:embed="rId5">
            <a:alphaModFix/>
          </a:blip>
          <a:srcRect/>
          <a:stretch/>
        </p:blipFill>
        <p:spPr>
          <a:xfrm>
            <a:off x="3064674" y="4879832"/>
            <a:ext cx="6062651" cy="59593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p71"/>
          <p:cNvPicPr preferRelativeResize="0">
            <a:picLocks noGrp="1"/>
          </p:cNvPicPr>
          <p:nvPr>
            <p:ph type="body" idx="1"/>
          </p:nvPr>
        </p:nvPicPr>
        <p:blipFill rotWithShape="1">
          <a:blip r:embed="rId3">
            <a:alphaModFix/>
          </a:blip>
          <a:srcRect/>
          <a:stretch/>
        </p:blipFill>
        <p:spPr>
          <a:xfrm>
            <a:off x="500182" y="1424763"/>
            <a:ext cx="11191635" cy="5358809"/>
          </a:xfrm>
          <a:prstGeom prst="rect">
            <a:avLst/>
          </a:prstGeom>
          <a:noFill/>
          <a:ln>
            <a:noFill/>
          </a:ln>
        </p:spPr>
      </p:pic>
      <p:pic>
        <p:nvPicPr>
          <p:cNvPr id="871" name="Google Shape;871;p71"/>
          <p:cNvPicPr preferRelativeResize="0"/>
          <p:nvPr/>
        </p:nvPicPr>
        <p:blipFill rotWithShape="1">
          <a:blip r:embed="rId4">
            <a:alphaModFix/>
          </a:blip>
          <a:srcRect/>
          <a:stretch/>
        </p:blipFill>
        <p:spPr>
          <a:xfrm>
            <a:off x="1054555" y="251178"/>
            <a:ext cx="10082889" cy="99110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72"/>
          <p:cNvPicPr preferRelativeResize="0"/>
          <p:nvPr/>
        </p:nvPicPr>
        <p:blipFill rotWithShape="1">
          <a:blip r:embed="rId3">
            <a:alphaModFix/>
          </a:blip>
          <a:srcRect/>
          <a:stretch/>
        </p:blipFill>
        <p:spPr>
          <a:xfrm>
            <a:off x="1514333" y="144852"/>
            <a:ext cx="9163333" cy="900719"/>
          </a:xfrm>
          <a:prstGeom prst="rect">
            <a:avLst/>
          </a:prstGeom>
          <a:noFill/>
          <a:ln>
            <a:noFill/>
          </a:ln>
        </p:spPr>
      </p:pic>
      <p:pic>
        <p:nvPicPr>
          <p:cNvPr id="877" name="Google Shape;877;p72"/>
          <p:cNvPicPr preferRelativeResize="0">
            <a:picLocks noGrp="1"/>
          </p:cNvPicPr>
          <p:nvPr>
            <p:ph type="body" idx="1"/>
          </p:nvPr>
        </p:nvPicPr>
        <p:blipFill rotWithShape="1">
          <a:blip r:embed="rId4">
            <a:alphaModFix/>
          </a:blip>
          <a:srcRect/>
          <a:stretch/>
        </p:blipFill>
        <p:spPr>
          <a:xfrm>
            <a:off x="1408006" y="1061534"/>
            <a:ext cx="9375985" cy="579646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https://www.samhsa.gov/find-help/national-helpline</a:t>
            </a:r>
            <a:endParaRPr/>
          </a:p>
        </p:txBody>
      </p:sp>
      <p:pic>
        <p:nvPicPr>
          <p:cNvPr id="883" name="Google Shape;883;p73"/>
          <p:cNvPicPr preferRelativeResize="0">
            <a:picLocks noGrp="1"/>
          </p:cNvPicPr>
          <p:nvPr>
            <p:ph type="body" idx="1"/>
          </p:nvPr>
        </p:nvPicPr>
        <p:blipFill rotWithShape="1">
          <a:blip r:embed="rId3">
            <a:alphaModFix/>
          </a:blip>
          <a:srcRect/>
          <a:stretch/>
        </p:blipFill>
        <p:spPr>
          <a:xfrm>
            <a:off x="838200" y="1921649"/>
            <a:ext cx="10515600" cy="415929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4"/>
          <p:cNvSpPr txBox="1">
            <a:spLocks noGrp="1"/>
          </p:cNvSpPr>
          <p:nvPr>
            <p:ph type="title"/>
          </p:nvPr>
        </p:nvSpPr>
        <p:spPr>
          <a:xfrm>
            <a:off x="838200" y="365125"/>
            <a:ext cx="10515600" cy="1130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Mental Health And Resiliency Tools </a:t>
            </a:r>
            <a:br>
              <a:rPr lang="en-US" sz="2800">
                <a:solidFill>
                  <a:srgbClr val="000000"/>
                </a:solidFill>
                <a:latin typeface="Arial"/>
                <a:ea typeface="Arial"/>
                <a:cs typeface="Arial"/>
                <a:sym typeface="Arial"/>
              </a:rPr>
            </a:br>
            <a:r>
              <a:rPr lang="en-US" sz="2800">
                <a:solidFill>
                  <a:srgbClr val="000000"/>
                </a:solidFill>
                <a:latin typeface="Arial"/>
                <a:ea typeface="Arial"/>
                <a:cs typeface="Arial"/>
                <a:sym typeface="Arial"/>
              </a:rPr>
              <a:t>For Health Care Workers During Covid19</a:t>
            </a:r>
            <a:endParaRPr sz="4000">
              <a:latin typeface="Arial"/>
              <a:ea typeface="Arial"/>
              <a:cs typeface="Arial"/>
              <a:sym typeface="Arial"/>
            </a:endParaRPr>
          </a:p>
        </p:txBody>
      </p:sp>
      <p:sp>
        <p:nvSpPr>
          <p:cNvPr id="890" name="Google Shape;890;p74"/>
          <p:cNvSpPr txBox="1">
            <a:spLocks noGrp="1"/>
          </p:cNvSpPr>
          <p:nvPr>
            <p:ph type="body" idx="1"/>
          </p:nvPr>
        </p:nvSpPr>
        <p:spPr>
          <a:xfrm>
            <a:off x="838200" y="1793949"/>
            <a:ext cx="10815084" cy="38258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latin typeface="Arial"/>
                <a:ea typeface="Arial"/>
                <a:cs typeface="Arial"/>
                <a:sym typeface="Arial"/>
              </a:rPr>
              <a:t>Address Anxieties And Concerns</a:t>
            </a:r>
            <a:endParaRPr/>
          </a:p>
          <a:p>
            <a:pPr marL="685800" lvl="1" indent="-228600" algn="l" rtl="0">
              <a:lnSpc>
                <a:spcPct val="90000"/>
              </a:lnSpc>
              <a:spcBef>
                <a:spcPts val="0"/>
              </a:spcBef>
              <a:spcAft>
                <a:spcPts val="0"/>
              </a:spcAft>
              <a:buClr>
                <a:srgbClr val="0064A4"/>
              </a:buClr>
              <a:buSzPts val="1000"/>
              <a:buChar char="•"/>
            </a:pPr>
            <a:r>
              <a:rPr lang="en-US" u="sng">
                <a:solidFill>
                  <a:srgbClr val="0064A4"/>
                </a:solidFill>
                <a:latin typeface="Arial"/>
                <a:ea typeface="Arial"/>
                <a:cs typeface="Arial"/>
                <a:sym typeface="Arial"/>
                <a:hlinkClick r:id="rId3">
                  <a:extLst>
                    <a:ext uri="{A12FA001-AC4F-418D-AE19-62706E023703}">
                      <ahyp:hlinkClr xmlns:ahyp="http://schemas.microsoft.com/office/drawing/2018/hyperlinkcolor" val="tx"/>
                    </a:ext>
                  </a:extLst>
                </a:hlinkClick>
              </a:rPr>
              <a:t>Ways to Address Health Care Worker Anxieties and Concerns (PDF)</a:t>
            </a:r>
            <a:endParaRPr>
              <a:solidFill>
                <a:srgbClr val="000000"/>
              </a:solidFill>
              <a:latin typeface="Arial"/>
              <a:ea typeface="Arial"/>
              <a:cs typeface="Arial"/>
              <a:sym typeface="Arial"/>
            </a:endParaRPr>
          </a:p>
          <a:p>
            <a:pPr marL="685800" lvl="1" indent="-228600" algn="l" rtl="0">
              <a:lnSpc>
                <a:spcPct val="90000"/>
              </a:lnSpc>
              <a:spcBef>
                <a:spcPts val="0"/>
              </a:spcBef>
              <a:spcAft>
                <a:spcPts val="0"/>
              </a:spcAft>
              <a:buClr>
                <a:srgbClr val="000000"/>
              </a:buClr>
              <a:buSzPts val="1000"/>
              <a:buChar char="•"/>
            </a:pPr>
            <a:r>
              <a:rPr lang="en-US">
                <a:solidFill>
                  <a:srgbClr val="000000"/>
                </a:solidFill>
                <a:latin typeface="Arial"/>
                <a:ea typeface="Arial"/>
                <a:cs typeface="Arial"/>
                <a:sym typeface="Arial"/>
              </a:rPr>
              <a:t>Handout: </a:t>
            </a:r>
            <a:r>
              <a:rPr lang="en-US" u="sng">
                <a:solidFill>
                  <a:srgbClr val="0064A4"/>
                </a:solidFill>
                <a:latin typeface="Arial"/>
                <a:ea typeface="Arial"/>
                <a:cs typeface="Arial"/>
                <a:sym typeface="Arial"/>
                <a:hlinkClick r:id="rId4">
                  <a:extLst>
                    <a:ext uri="{A12FA001-AC4F-418D-AE19-62706E023703}">
                      <ahyp:hlinkClr xmlns:ahyp="http://schemas.microsoft.com/office/drawing/2018/hyperlinkcolor" val="tx"/>
                    </a:ext>
                  </a:extLst>
                </a:hlinkClick>
              </a:rPr>
              <a:t>Common Staff Fears and Concerns (PDF)</a:t>
            </a:r>
            <a:endParaRPr u="sng">
              <a:solidFill>
                <a:srgbClr val="0064A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000"/>
              <a:buNone/>
            </a:pPr>
            <a:endParaRPr sz="2800">
              <a:solidFill>
                <a:srgbClr val="000000"/>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r>
              <a:rPr lang="en-US" sz="2400">
                <a:latin typeface="Arial"/>
                <a:ea typeface="Arial"/>
                <a:cs typeface="Arial"/>
                <a:sym typeface="Arial"/>
              </a:rPr>
              <a:t>What Leaders Can Do</a:t>
            </a:r>
            <a:endParaRPr sz="2400" u="sng">
              <a:latin typeface="Arial"/>
              <a:ea typeface="Arial"/>
              <a:cs typeface="Arial"/>
              <a:sym typeface="Arial"/>
            </a:endParaRPr>
          </a:p>
          <a:p>
            <a:pPr marL="685800" lvl="1" indent="-228600" algn="l" rtl="0">
              <a:lnSpc>
                <a:spcPct val="90000"/>
              </a:lnSpc>
              <a:spcBef>
                <a:spcPts val="0"/>
              </a:spcBef>
              <a:spcAft>
                <a:spcPts val="0"/>
              </a:spcAft>
              <a:buClr>
                <a:srgbClr val="0064A4"/>
              </a:buClr>
              <a:buSzPts val="1000"/>
              <a:buChar char="•"/>
            </a:pPr>
            <a:r>
              <a:rPr lang="en-US" u="sng">
                <a:solidFill>
                  <a:srgbClr val="0064A4"/>
                </a:solidFill>
                <a:latin typeface="Arial"/>
                <a:ea typeface="Arial"/>
                <a:cs typeface="Arial"/>
                <a:sym typeface="Arial"/>
                <a:hlinkClick r:id="rId5">
                  <a:extLst>
                    <a:ext uri="{A12FA001-AC4F-418D-AE19-62706E023703}">
                      <ahyp:hlinkClr xmlns:ahyp="http://schemas.microsoft.com/office/drawing/2018/hyperlinkcolor" val="tx"/>
                    </a:ext>
                  </a:extLst>
                </a:hlinkClick>
              </a:rPr>
              <a:t>Tips for Communicating with Health Care Workers (PDF)</a:t>
            </a:r>
            <a:endParaRPr>
              <a:solidFill>
                <a:srgbClr val="000000"/>
              </a:solidFill>
              <a:latin typeface="Arial"/>
              <a:ea typeface="Arial"/>
              <a:cs typeface="Arial"/>
              <a:sym typeface="Arial"/>
            </a:endParaRPr>
          </a:p>
          <a:p>
            <a:pPr marL="685800" lvl="1" indent="-228600" algn="l" rtl="0">
              <a:lnSpc>
                <a:spcPct val="90000"/>
              </a:lnSpc>
              <a:spcBef>
                <a:spcPts val="0"/>
              </a:spcBef>
              <a:spcAft>
                <a:spcPts val="0"/>
              </a:spcAft>
              <a:buClr>
                <a:srgbClr val="0064A4"/>
              </a:buClr>
              <a:buSzPts val="1000"/>
              <a:buChar char="•"/>
            </a:pPr>
            <a:r>
              <a:rPr lang="en-US" u="sng">
                <a:solidFill>
                  <a:srgbClr val="0064A4"/>
                </a:solidFill>
                <a:latin typeface="Arial"/>
                <a:ea typeface="Arial"/>
                <a:cs typeface="Arial"/>
                <a:sym typeface="Arial"/>
                <a:hlinkClick r:id="rId6">
                  <a:extLst>
                    <a:ext uri="{A12FA001-AC4F-418D-AE19-62706E023703}">
                      <ahyp:hlinkClr xmlns:ahyp="http://schemas.microsoft.com/office/drawing/2018/hyperlinkcolor" val="tx"/>
                    </a:ext>
                  </a:extLst>
                </a:hlinkClick>
              </a:rPr>
              <a:t>Addressing Anxieties: 7 Things Health Care Leaders Can Do Now (PDF)</a:t>
            </a:r>
            <a:endParaRPr>
              <a:solidFill>
                <a:srgbClr val="000000"/>
              </a:solidFill>
              <a:latin typeface="Arial"/>
              <a:ea typeface="Arial"/>
              <a:cs typeface="Arial"/>
              <a:sym typeface="Arial"/>
            </a:endParaRPr>
          </a:p>
          <a:p>
            <a:pPr marL="685800" lvl="1" indent="-228600" algn="l" rtl="0">
              <a:lnSpc>
                <a:spcPct val="90000"/>
              </a:lnSpc>
              <a:spcBef>
                <a:spcPts val="0"/>
              </a:spcBef>
              <a:spcAft>
                <a:spcPts val="0"/>
              </a:spcAft>
              <a:buClr>
                <a:srgbClr val="000000"/>
              </a:buClr>
              <a:buSzPts val="1000"/>
              <a:buChar char="•"/>
            </a:pPr>
            <a:r>
              <a:rPr lang="en-US">
                <a:solidFill>
                  <a:srgbClr val="000000"/>
                </a:solidFill>
                <a:latin typeface="Arial"/>
                <a:ea typeface="Arial"/>
                <a:cs typeface="Arial"/>
                <a:sym typeface="Arial"/>
              </a:rPr>
              <a:t>Handout: </a:t>
            </a:r>
            <a:r>
              <a:rPr lang="en-US" u="sng">
                <a:solidFill>
                  <a:srgbClr val="0064A4"/>
                </a:solidFill>
                <a:latin typeface="Arial"/>
                <a:ea typeface="Arial"/>
                <a:cs typeface="Arial"/>
                <a:sym typeface="Arial"/>
                <a:hlinkClick r:id="rId7">
                  <a:extLst>
                    <a:ext uri="{A12FA001-AC4F-418D-AE19-62706E023703}">
                      <ahyp:hlinkClr xmlns:ahyp="http://schemas.microsoft.com/office/drawing/2018/hyperlinkcolor" val="tx"/>
                    </a:ext>
                  </a:extLst>
                </a:hlinkClick>
              </a:rPr>
              <a:t>Seven Things You as a Leader Can Do Right Now (PDF)</a:t>
            </a:r>
            <a:endParaRPr u="sng">
              <a:solidFill>
                <a:srgbClr val="0563C1"/>
              </a:solidFill>
              <a:latin typeface="Arial"/>
              <a:ea typeface="Arial"/>
              <a:cs typeface="Arial"/>
              <a:sym typeface="Arial"/>
            </a:endParaRPr>
          </a:p>
          <a:p>
            <a:pPr marL="457200" lvl="1" indent="0" algn="l" rtl="0">
              <a:lnSpc>
                <a:spcPct val="90000"/>
              </a:lnSpc>
              <a:spcBef>
                <a:spcPts val="0"/>
              </a:spcBef>
              <a:spcAft>
                <a:spcPts val="0"/>
              </a:spcAft>
              <a:buClr>
                <a:schemeClr val="dk1"/>
              </a:buClr>
              <a:buSzPts val="1000"/>
              <a:buNone/>
            </a:pPr>
            <a:endParaRPr u="sng">
              <a:solidFill>
                <a:srgbClr val="0563C1"/>
              </a:solidFill>
              <a:latin typeface="Arial"/>
              <a:ea typeface="Arial"/>
              <a:cs typeface="Arial"/>
              <a:sym typeface="Arial"/>
              <a:hlinkClick r:id="rId8">
                <a:extLst>
                  <a:ext uri="{A12FA001-AC4F-418D-AE19-62706E023703}">
                    <ahyp:hlinkClr xmlns:ahyp="http://schemas.microsoft.com/office/drawing/2018/hyperlinkcolor" val="tx"/>
                  </a:ext>
                </a:extLst>
              </a:hlinkClick>
            </a:endParaRPr>
          </a:p>
          <a:p>
            <a:pPr marL="457200" lvl="1" indent="0" algn="l" rtl="0">
              <a:lnSpc>
                <a:spcPct val="90000"/>
              </a:lnSpc>
              <a:spcBef>
                <a:spcPts val="0"/>
              </a:spcBef>
              <a:spcAft>
                <a:spcPts val="0"/>
              </a:spcAft>
              <a:buClr>
                <a:schemeClr val="dk1"/>
              </a:buClr>
              <a:buSzPts val="1000"/>
              <a:buNone/>
            </a:pPr>
            <a:endParaRPr u="sng">
              <a:solidFill>
                <a:srgbClr val="0563C1"/>
              </a:solidFill>
              <a:latin typeface="Arial"/>
              <a:ea typeface="Arial"/>
              <a:cs typeface="Arial"/>
              <a:sym typeface="Arial"/>
              <a:hlinkClick r:id="rId8">
                <a:extLst>
                  <a:ext uri="{A12FA001-AC4F-418D-AE19-62706E023703}">
                    <ahyp:hlinkClr xmlns:ahyp="http://schemas.microsoft.com/office/drawing/2018/hyperlinkcolor" val="tx"/>
                  </a:ext>
                </a:extLst>
              </a:hlinkClick>
            </a:endParaRPr>
          </a:p>
          <a:p>
            <a:pPr marL="0" lvl="0" indent="0" algn="l" rtl="0">
              <a:lnSpc>
                <a:spcPct val="90000"/>
              </a:lnSpc>
              <a:spcBef>
                <a:spcPts val="0"/>
              </a:spcBef>
              <a:spcAft>
                <a:spcPts val="0"/>
              </a:spcAft>
              <a:buClr>
                <a:srgbClr val="0563C1"/>
              </a:buClr>
              <a:buSzPts val="1000"/>
              <a:buNone/>
            </a:pPr>
            <a:r>
              <a:rPr lang="en-US" sz="1800" u="sng">
                <a:solidFill>
                  <a:srgbClr val="0563C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https://www.health.state.mn.us/diseases/coronavirus/hcp/mh.html</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9"/>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9"/>
          <p:cNvSpPr/>
          <p:nvPr/>
        </p:nvSpPr>
        <p:spPr>
          <a:xfrm>
            <a:off x="305"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210" name="Google Shape;210;p9"/>
          <p:cNvSpPr txBox="1">
            <a:spLocks noGrp="1"/>
          </p:cNvSpPr>
          <p:nvPr>
            <p:ph type="title"/>
          </p:nvPr>
        </p:nvSpPr>
        <p:spPr>
          <a:xfrm>
            <a:off x="322259" y="1401859"/>
            <a:ext cx="4130185" cy="40542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alibri"/>
              <a:buNone/>
            </a:pPr>
            <a:r>
              <a:rPr lang="en-US" sz="3600">
                <a:solidFill>
                  <a:schemeClr val="dk2"/>
                </a:solidFill>
              </a:rPr>
              <a:t>Concern About Covid Is Growing</a:t>
            </a:r>
            <a:endParaRPr/>
          </a:p>
        </p:txBody>
      </p:sp>
      <p:grpSp>
        <p:nvGrpSpPr>
          <p:cNvPr id="211" name="Google Shape;211;p9"/>
          <p:cNvGrpSpPr/>
          <p:nvPr/>
        </p:nvGrpSpPr>
        <p:grpSpPr>
          <a:xfrm flipH="1">
            <a:off x="13839" y="0"/>
            <a:ext cx="4324865" cy="2641149"/>
            <a:chOff x="6867015" y="-1"/>
            <a:chExt cx="5324985" cy="3251912"/>
          </a:xfrm>
        </p:grpSpPr>
        <p:sp>
          <p:nvSpPr>
            <p:cNvPr id="212" name="Google Shape;212;p9"/>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9"/>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9"/>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9"/>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6" name="Google Shape;216;p9"/>
          <p:cNvSpPr txBox="1">
            <a:spLocks noGrp="1"/>
          </p:cNvSpPr>
          <p:nvPr>
            <p:ph type="body" idx="1"/>
          </p:nvPr>
        </p:nvSpPr>
        <p:spPr>
          <a:xfrm>
            <a:off x="4760864" y="1401859"/>
            <a:ext cx="6945361" cy="440783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0000"/>
              </a:buClr>
              <a:buSzPts val="1800"/>
              <a:buNone/>
            </a:pPr>
            <a:r>
              <a:rPr lang="en-US" sz="1800">
                <a:solidFill>
                  <a:srgbClr val="FF0000"/>
                </a:solidFill>
                <a:latin typeface="Arial"/>
                <a:ea typeface="Arial"/>
                <a:cs typeface="Arial"/>
                <a:sym typeface="Arial"/>
              </a:rPr>
              <a:t>41%</a:t>
            </a:r>
            <a:r>
              <a:rPr lang="en-US" sz="1800">
                <a:solidFill>
                  <a:schemeClr val="dk2"/>
                </a:solidFill>
                <a:latin typeface="Arial"/>
                <a:ea typeface="Arial"/>
                <a:cs typeface="Arial"/>
                <a:sym typeface="Arial"/>
              </a:rPr>
              <a:t> ARE </a:t>
            </a:r>
            <a:r>
              <a:rPr lang="en-US" sz="1800">
                <a:solidFill>
                  <a:srgbClr val="FF0000"/>
                </a:solidFill>
                <a:latin typeface="Arial"/>
                <a:ea typeface="Arial"/>
                <a:cs typeface="Arial"/>
                <a:sym typeface="Arial"/>
              </a:rPr>
              <a:t>MORE CONCERNED NOW THAN ONE MONTH AGO </a:t>
            </a:r>
            <a:r>
              <a:rPr lang="en-US" sz="1800">
                <a:solidFill>
                  <a:schemeClr val="dk2"/>
                </a:solidFill>
                <a:latin typeface="Arial"/>
                <a:ea typeface="Arial"/>
                <a:cs typeface="Arial"/>
                <a:sym typeface="Arial"/>
              </a:rPr>
              <a:t>(OCT – NOV 2020)</a:t>
            </a:r>
            <a:endParaRPr/>
          </a:p>
          <a:p>
            <a:pPr marL="0" lvl="0" indent="0" algn="l" rtl="0">
              <a:lnSpc>
                <a:spcPct val="90000"/>
              </a:lnSpc>
              <a:spcBef>
                <a:spcPts val="0"/>
              </a:spcBef>
              <a:spcAft>
                <a:spcPts val="0"/>
              </a:spcAft>
              <a:buClr>
                <a:schemeClr val="dk1"/>
              </a:buClr>
              <a:buSzPts val="1800"/>
              <a:buNone/>
            </a:pPr>
            <a:endParaRPr sz="18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2"/>
              </a:buClr>
              <a:buSzPts val="1800"/>
              <a:buNone/>
            </a:pPr>
            <a:r>
              <a:rPr lang="en-US" sz="1800">
                <a:solidFill>
                  <a:schemeClr val="dk2"/>
                </a:solidFill>
                <a:latin typeface="Arial"/>
                <a:ea typeface="Arial"/>
                <a:cs typeface="Arial"/>
                <a:sym typeface="Arial"/>
              </a:rPr>
              <a:t>“Outbreaks are increasing, hot spots are growing larger” </a:t>
            </a:r>
            <a:endParaRPr/>
          </a:p>
          <a:p>
            <a:pPr marL="0" lvl="0" indent="0" algn="l" rtl="0">
              <a:lnSpc>
                <a:spcPct val="90000"/>
              </a:lnSpc>
              <a:spcBef>
                <a:spcPts val="0"/>
              </a:spcBef>
              <a:spcAft>
                <a:spcPts val="0"/>
              </a:spcAft>
              <a:buClr>
                <a:schemeClr val="dk1"/>
              </a:buClr>
              <a:buSzPts val="1800"/>
              <a:buNone/>
            </a:pPr>
            <a:endParaRPr sz="18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2"/>
              </a:buClr>
              <a:buSzPts val="1800"/>
              <a:buNone/>
            </a:pPr>
            <a:r>
              <a:rPr lang="en-US" sz="1800">
                <a:solidFill>
                  <a:schemeClr val="dk2"/>
                </a:solidFill>
                <a:latin typeface="Arial"/>
                <a:ea typeface="Arial"/>
                <a:cs typeface="Arial"/>
                <a:sym typeface="Arial"/>
              </a:rPr>
              <a:t>“With the holidays coming up, I am nervous about college students returning home and infecting their families throughout the country.” </a:t>
            </a:r>
            <a:endParaRPr/>
          </a:p>
          <a:p>
            <a:pPr marL="0" lvl="0" indent="0" algn="l" rtl="0">
              <a:lnSpc>
                <a:spcPct val="90000"/>
              </a:lnSpc>
              <a:spcBef>
                <a:spcPts val="0"/>
              </a:spcBef>
              <a:spcAft>
                <a:spcPts val="0"/>
              </a:spcAft>
              <a:buClr>
                <a:schemeClr val="dk1"/>
              </a:buClr>
              <a:buSzPts val="1800"/>
              <a:buNone/>
            </a:pPr>
            <a:endParaRPr sz="18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2"/>
              </a:buClr>
              <a:buSzPts val="1800"/>
              <a:buNone/>
            </a:pPr>
            <a:r>
              <a:rPr lang="en-US" sz="1800">
                <a:solidFill>
                  <a:schemeClr val="dk2"/>
                </a:solidFill>
                <a:latin typeface="Arial"/>
                <a:ea typeface="Arial"/>
                <a:cs typeface="Arial"/>
                <a:sym typeface="Arial"/>
              </a:rPr>
              <a:t>“As time went on, my motivation faded.  I’ve begun feeling incredibly listless, with no apparent end in sight.”</a:t>
            </a:r>
            <a:endParaRPr/>
          </a:p>
          <a:p>
            <a:pPr marL="0" lvl="0" indent="0" algn="l" rtl="0">
              <a:lnSpc>
                <a:spcPct val="90000"/>
              </a:lnSpc>
              <a:spcBef>
                <a:spcPts val="0"/>
              </a:spcBef>
              <a:spcAft>
                <a:spcPts val="0"/>
              </a:spcAft>
              <a:buClr>
                <a:schemeClr val="dk1"/>
              </a:buClr>
              <a:buSzPts val="1100"/>
              <a:buNone/>
            </a:pPr>
            <a:endParaRPr sz="11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1"/>
              </a:buClr>
              <a:buSzPts val="1100"/>
              <a:buNone/>
            </a:pPr>
            <a:endParaRPr sz="11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1"/>
              </a:buClr>
              <a:buSzPts val="1100"/>
              <a:buNone/>
            </a:pPr>
            <a:endParaRPr sz="11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1"/>
              </a:buClr>
              <a:buSzPts val="1100"/>
              <a:buNone/>
            </a:pPr>
            <a:endParaRPr sz="11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1"/>
              </a:buClr>
              <a:buSzPts val="1100"/>
              <a:buNone/>
            </a:pPr>
            <a:endParaRPr sz="11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2"/>
              </a:buClr>
              <a:buSzPts val="1100"/>
              <a:buNone/>
            </a:pPr>
            <a:r>
              <a:rPr lang="en-US" sz="1100">
                <a:solidFill>
                  <a:schemeClr val="dk2"/>
                </a:solidFill>
                <a:latin typeface="Arial"/>
                <a:ea typeface="Arial"/>
                <a:cs typeface="Arial"/>
                <a:sym typeface="Arial"/>
              </a:rPr>
              <a:t>ADDitude Magazine -- Pandemic Survey of Adults with ADHD -- Oct 19 - Nov 1, 2020.</a:t>
            </a:r>
            <a:endParaRPr sz="1100">
              <a:solidFill>
                <a:schemeClr val="dk2"/>
              </a:solidFill>
              <a:highlight>
                <a:srgbClr val="FFFF00"/>
              </a:highlight>
              <a:latin typeface="Arial"/>
              <a:ea typeface="Arial"/>
              <a:cs typeface="Arial"/>
              <a:sym typeface="Arial"/>
            </a:endParaRPr>
          </a:p>
          <a:p>
            <a:pPr marL="0" marR="0" lvl="0" indent="0" algn="l" rtl="0">
              <a:lnSpc>
                <a:spcPct val="90000"/>
              </a:lnSpc>
              <a:spcBef>
                <a:spcPts val="0"/>
              </a:spcBef>
              <a:spcAft>
                <a:spcPts val="0"/>
              </a:spcAft>
              <a:buClr>
                <a:schemeClr val="dk2"/>
              </a:buClr>
              <a:buSzPts val="1100"/>
              <a:buNone/>
            </a:pPr>
            <a:r>
              <a:rPr lang="en-US" sz="1100" u="sng">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https://www.additudemag.com/coronavirus-update-adhd-anxiety/?utm_source=eletter&amp;utm_medium=email&amp;utm_campaign=checkin_november_2020&amp;utm_content=110420&amp;goal=0_d9446392d6-270ee8679c-296023197</a:t>
            </a:r>
            <a:endParaRPr sz="1100">
              <a:solidFill>
                <a:schemeClr val="dk2"/>
              </a:solidFill>
              <a:latin typeface="Arial"/>
              <a:ea typeface="Arial"/>
              <a:cs typeface="Arial"/>
              <a:sym typeface="Arial"/>
            </a:endParaRPr>
          </a:p>
          <a:p>
            <a:pPr marL="228600" lvl="0" indent="-158750" algn="l" rtl="0">
              <a:lnSpc>
                <a:spcPct val="90000"/>
              </a:lnSpc>
              <a:spcBef>
                <a:spcPts val="1000"/>
              </a:spcBef>
              <a:spcAft>
                <a:spcPts val="0"/>
              </a:spcAft>
              <a:buClr>
                <a:schemeClr val="dk1"/>
              </a:buClr>
              <a:buSzPts val="1100"/>
              <a:buNone/>
            </a:pPr>
            <a:endParaRPr sz="1100">
              <a:solidFill>
                <a:schemeClr val="dk2"/>
              </a:solidFill>
            </a:endParaRPr>
          </a:p>
        </p:txBody>
      </p:sp>
      <p:grpSp>
        <p:nvGrpSpPr>
          <p:cNvPr id="217" name="Google Shape;217;p9"/>
          <p:cNvGrpSpPr/>
          <p:nvPr/>
        </p:nvGrpSpPr>
        <p:grpSpPr>
          <a:xfrm rot="10800000">
            <a:off x="8535970" y="4114799"/>
            <a:ext cx="3655725" cy="2743201"/>
            <a:chOff x="-305" y="-1"/>
            <a:chExt cx="3832880" cy="2876136"/>
          </a:xfrm>
        </p:grpSpPr>
        <p:sp>
          <p:nvSpPr>
            <p:cNvPr id="218" name="Google Shape;218;p9"/>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9"/>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9"/>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9"/>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5"/>
          <p:cNvSpPr txBox="1">
            <a:spLocks noGrp="1"/>
          </p:cNvSpPr>
          <p:nvPr>
            <p:ph type="title"/>
          </p:nvPr>
        </p:nvSpPr>
        <p:spPr>
          <a:xfrm>
            <a:off x="838200" y="365125"/>
            <a:ext cx="10515600" cy="1130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Mental Health And Resiliency Tools </a:t>
            </a:r>
            <a:br>
              <a:rPr lang="en-US" sz="2800">
                <a:solidFill>
                  <a:srgbClr val="000000"/>
                </a:solidFill>
                <a:latin typeface="Arial"/>
                <a:ea typeface="Arial"/>
                <a:cs typeface="Arial"/>
                <a:sym typeface="Arial"/>
              </a:rPr>
            </a:br>
            <a:r>
              <a:rPr lang="en-US" sz="2800">
                <a:solidFill>
                  <a:srgbClr val="000000"/>
                </a:solidFill>
                <a:latin typeface="Arial"/>
                <a:ea typeface="Arial"/>
                <a:cs typeface="Arial"/>
                <a:sym typeface="Arial"/>
              </a:rPr>
              <a:t>For Health Care Workers During Covid19</a:t>
            </a:r>
            <a:endParaRPr sz="4000">
              <a:latin typeface="Arial"/>
              <a:ea typeface="Arial"/>
              <a:cs typeface="Arial"/>
              <a:sym typeface="Arial"/>
            </a:endParaRPr>
          </a:p>
        </p:txBody>
      </p:sp>
      <p:sp>
        <p:nvSpPr>
          <p:cNvPr id="897" name="Google Shape;897;p75"/>
          <p:cNvSpPr txBox="1">
            <a:spLocks noGrp="1"/>
          </p:cNvSpPr>
          <p:nvPr>
            <p:ph type="body" idx="1"/>
          </p:nvPr>
        </p:nvSpPr>
        <p:spPr>
          <a:xfrm>
            <a:off x="838200" y="1793949"/>
            <a:ext cx="10815084" cy="382580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None/>
            </a:pPr>
            <a:r>
              <a:rPr lang="en-US" sz="2400">
                <a:latin typeface="Arial"/>
                <a:ea typeface="Arial"/>
                <a:cs typeface="Arial"/>
                <a:sym typeface="Arial"/>
              </a:rPr>
              <a:t>Self-care and finding support</a:t>
            </a:r>
            <a:endParaRPr sz="2400">
              <a:latin typeface="Arial"/>
              <a:ea typeface="Arial"/>
              <a:cs typeface="Arial"/>
              <a:sym typeface="Arial"/>
            </a:endParaRPr>
          </a:p>
          <a:p>
            <a:pPr marL="685800" lvl="1" indent="-228600" algn="l" rtl="0">
              <a:lnSpc>
                <a:spcPct val="90000"/>
              </a:lnSpc>
              <a:spcBef>
                <a:spcPts val="0"/>
              </a:spcBef>
              <a:spcAft>
                <a:spcPts val="0"/>
              </a:spcAft>
              <a:buClr>
                <a:srgbClr val="0064A4"/>
              </a:buClr>
              <a:buSzPts val="1000"/>
              <a:buChar char="•"/>
            </a:pPr>
            <a:r>
              <a:rPr lang="en-US" u="sng">
                <a:solidFill>
                  <a:srgbClr val="0064A4"/>
                </a:solidFill>
                <a:latin typeface="Arial"/>
                <a:ea typeface="Arial"/>
                <a:cs typeface="Arial"/>
                <a:sym typeface="Arial"/>
                <a:hlinkClick r:id="rId3">
                  <a:extLst>
                    <a:ext uri="{A12FA001-AC4F-418D-AE19-62706E023703}">
                      <ahyp:hlinkClr xmlns:ahyp="http://schemas.microsoft.com/office/drawing/2018/hyperlinkcolor" val="tx"/>
                    </a:ext>
                  </a:extLst>
                </a:hlinkClick>
              </a:rPr>
              <a:t>Tips for Taking Care of Yourself</a:t>
            </a:r>
            <a:endParaRPr>
              <a:solidFill>
                <a:srgbClr val="000000"/>
              </a:solidFill>
              <a:latin typeface="Arial"/>
              <a:ea typeface="Arial"/>
              <a:cs typeface="Arial"/>
              <a:sym typeface="Arial"/>
            </a:endParaRPr>
          </a:p>
          <a:p>
            <a:pPr marL="685800" lvl="1" indent="-228600" algn="l" rtl="0">
              <a:lnSpc>
                <a:spcPct val="90000"/>
              </a:lnSpc>
              <a:spcBef>
                <a:spcPts val="0"/>
              </a:spcBef>
              <a:spcAft>
                <a:spcPts val="0"/>
              </a:spcAft>
              <a:buClr>
                <a:srgbClr val="000000"/>
              </a:buClr>
              <a:buSzPts val="1000"/>
              <a:buChar char="•"/>
            </a:pPr>
            <a:r>
              <a:rPr lang="en-US">
                <a:solidFill>
                  <a:srgbClr val="000000"/>
                </a:solidFill>
                <a:latin typeface="Arial"/>
                <a:ea typeface="Arial"/>
                <a:cs typeface="Arial"/>
                <a:sym typeface="Arial"/>
              </a:rPr>
              <a:t>Handout: </a:t>
            </a:r>
            <a:r>
              <a:rPr lang="en-US" u="sng">
                <a:solidFill>
                  <a:srgbClr val="0064A4"/>
                </a:solidFill>
                <a:latin typeface="Arial"/>
                <a:ea typeface="Arial"/>
                <a:cs typeface="Arial"/>
                <a:sym typeface="Arial"/>
                <a:hlinkClick r:id="rId4">
                  <a:extLst>
                    <a:ext uri="{A12FA001-AC4F-418D-AE19-62706E023703}">
                      <ahyp:hlinkClr xmlns:ahyp="http://schemas.microsoft.com/office/drawing/2018/hyperlinkcolor" val="tx"/>
                    </a:ext>
                  </a:extLst>
                </a:hlinkClick>
              </a:rPr>
              <a:t>Tips for Taking Care of Yourself (PDF)</a:t>
            </a: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Handout: </a:t>
            </a:r>
            <a:r>
              <a:rPr lang="en-US" u="sng">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COVID-19 Wellness Pocket Guide (PDF)</a:t>
            </a: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Handout: </a:t>
            </a:r>
            <a:r>
              <a:rPr lang="en-US" u="sng">
                <a:solidFill>
                  <a:srgbClr val="0064A4"/>
                </a:solidFill>
                <a:latin typeface="Arial"/>
                <a:ea typeface="Arial"/>
                <a:cs typeface="Arial"/>
                <a:sym typeface="Arial"/>
                <a:hlinkClick r:id="rId6">
                  <a:extLst>
                    <a:ext uri="{A12FA001-AC4F-418D-AE19-62706E023703}">
                      <ahyp:hlinkClr xmlns:ahyp="http://schemas.microsoft.com/office/drawing/2018/hyperlinkcolor" val="tx"/>
                    </a:ext>
                  </a:extLst>
                </a:hlinkClick>
              </a:rPr>
              <a:t>Where to Turn for Mental Health Support during the COVID-19 Pandemic (PDF)</a:t>
            </a:r>
            <a:br>
              <a:rPr lang="en-US" sz="2000">
                <a:solidFill>
                  <a:srgbClr val="000000"/>
                </a:solidFill>
                <a:latin typeface="Arial"/>
                <a:ea typeface="Arial"/>
                <a:cs typeface="Arial"/>
                <a:sym typeface="Arial"/>
              </a:rPr>
            </a:br>
            <a:endParaRPr sz="2000">
              <a:solidFill>
                <a:srgbClr val="000000"/>
              </a:solidFill>
              <a:latin typeface="Arial"/>
              <a:ea typeface="Arial"/>
              <a:cs typeface="Arial"/>
              <a:sym typeface="Arial"/>
            </a:endParaRPr>
          </a:p>
          <a:p>
            <a:pPr marL="685800" lvl="1" indent="-165100" algn="l" rtl="0">
              <a:lnSpc>
                <a:spcPct val="90000"/>
              </a:lnSpc>
              <a:spcBef>
                <a:spcPts val="0"/>
              </a:spcBef>
              <a:spcAft>
                <a:spcPts val="0"/>
              </a:spcAft>
              <a:buClr>
                <a:schemeClr val="dk1"/>
              </a:buClr>
              <a:buSzPts val="1000"/>
              <a:buNone/>
            </a:pPr>
            <a:endParaRPr sz="2000" u="sng">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endParaRPr>
          </a:p>
          <a:p>
            <a:pPr marL="685800" lvl="1" indent="-165100" algn="l" rtl="0">
              <a:lnSpc>
                <a:spcPct val="90000"/>
              </a:lnSpc>
              <a:spcBef>
                <a:spcPts val="0"/>
              </a:spcBef>
              <a:spcAft>
                <a:spcPts val="0"/>
              </a:spcAft>
              <a:buClr>
                <a:schemeClr val="dk1"/>
              </a:buClr>
              <a:buSzPts val="1000"/>
              <a:buNone/>
            </a:pPr>
            <a:endParaRPr sz="2000" u="sng">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endParaRPr>
          </a:p>
          <a:p>
            <a:pPr marL="685800" lvl="1" indent="-165100" algn="l" rtl="0">
              <a:lnSpc>
                <a:spcPct val="90000"/>
              </a:lnSpc>
              <a:spcBef>
                <a:spcPts val="0"/>
              </a:spcBef>
              <a:spcAft>
                <a:spcPts val="0"/>
              </a:spcAft>
              <a:buClr>
                <a:schemeClr val="dk1"/>
              </a:buClr>
              <a:buSzPts val="1000"/>
              <a:buNone/>
            </a:pPr>
            <a:endParaRPr u="sng">
              <a:solidFill>
                <a:srgbClr val="0563C1"/>
              </a:solidFill>
              <a:latin typeface="Arial"/>
              <a:ea typeface="Arial"/>
              <a:cs typeface="Arial"/>
              <a:sym typeface="Arial"/>
              <a:hlinkClick r:id="rId7">
                <a:extLst>
                  <a:ext uri="{A12FA001-AC4F-418D-AE19-62706E023703}">
                    <ahyp:hlinkClr xmlns:ahyp="http://schemas.microsoft.com/office/drawing/2018/hyperlinkcolor" val="tx"/>
                  </a:ext>
                </a:extLst>
              </a:hlinkClick>
            </a:endParaRPr>
          </a:p>
          <a:p>
            <a:pPr marL="0" lvl="0" indent="0" algn="l" rtl="0">
              <a:lnSpc>
                <a:spcPct val="90000"/>
              </a:lnSpc>
              <a:spcBef>
                <a:spcPts val="0"/>
              </a:spcBef>
              <a:spcAft>
                <a:spcPts val="0"/>
              </a:spcAft>
              <a:buClr>
                <a:srgbClr val="0563C1"/>
              </a:buClr>
              <a:buSzPts val="1000"/>
              <a:buNone/>
            </a:pPr>
            <a:r>
              <a:rPr lang="en-US" sz="1800" u="sng">
                <a:solidFill>
                  <a:srgbClr val="0563C1"/>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https://www.health.state.mn.us/diseases/coronavirus/hcp/mh.html</a:t>
            </a:r>
            <a:endParaRPr sz="1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A51C30"/>
              </a:buClr>
              <a:buSzPts val="3959"/>
              <a:buFont typeface="Calibri"/>
              <a:buNone/>
            </a:pPr>
            <a:r>
              <a:rPr lang="en-US" sz="3959" b="0">
                <a:solidFill>
                  <a:srgbClr val="A51C30"/>
                </a:solidFill>
              </a:rPr>
              <a:t>COVID-19 Mental Health Forum resources</a:t>
            </a:r>
            <a:br>
              <a:rPr lang="en-US" sz="3959" b="0">
                <a:solidFill>
                  <a:srgbClr val="A51C30"/>
                </a:solidFill>
              </a:rPr>
            </a:br>
            <a:r>
              <a:rPr lang="en-US" sz="3959" b="1" i="0">
                <a:solidFill>
                  <a:srgbClr val="484C58"/>
                </a:solidFill>
                <a:latin typeface="Helvetica Neue"/>
                <a:ea typeface="Helvetica Neue"/>
                <a:cs typeface="Helvetica Neue"/>
                <a:sym typeface="Helvetica Neue"/>
              </a:rPr>
              <a:t>REACH initiative</a:t>
            </a:r>
            <a:br>
              <a:rPr lang="en-US" sz="3959" b="1" i="0">
                <a:solidFill>
                  <a:srgbClr val="484C58"/>
                </a:solidFill>
                <a:latin typeface="Helvetica Neue"/>
                <a:ea typeface="Helvetica Neue"/>
                <a:cs typeface="Helvetica Neue"/>
                <a:sym typeface="Helvetica Neue"/>
              </a:rPr>
            </a:br>
            <a:br>
              <a:rPr lang="en-US" sz="3959" b="0" i="0">
                <a:solidFill>
                  <a:srgbClr val="484C58"/>
                </a:solidFill>
                <a:latin typeface="Proxima Nova"/>
                <a:ea typeface="Proxima Nova"/>
                <a:cs typeface="Proxima Nova"/>
                <a:sym typeface="Proxima Nova"/>
              </a:rPr>
            </a:br>
            <a:endParaRPr sz="3959"/>
          </a:p>
        </p:txBody>
      </p:sp>
      <p:sp>
        <p:nvSpPr>
          <p:cNvPr id="903" name="Google Shape;903;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484C58"/>
              </a:buClr>
              <a:buSzPts val="2380"/>
              <a:buChar char="•"/>
            </a:pPr>
            <a:r>
              <a:rPr lang="en-US" sz="2380" b="1" i="0">
                <a:solidFill>
                  <a:srgbClr val="484C58"/>
                </a:solidFill>
                <a:latin typeface="Proxima Nova"/>
                <a:ea typeface="Proxima Nova"/>
                <a:cs typeface="Proxima Nova"/>
                <a:sym typeface="Proxima Nova"/>
              </a:rPr>
              <a:t>“Do the Five for Mental Health”</a:t>
            </a:r>
            <a:endParaRPr/>
          </a:p>
          <a:p>
            <a:pPr marL="228600" lvl="0" indent="-228600" algn="l" rtl="0">
              <a:lnSpc>
                <a:spcPct val="70000"/>
              </a:lnSpc>
              <a:spcBef>
                <a:spcPts val="1000"/>
              </a:spcBef>
              <a:spcAft>
                <a:spcPts val="0"/>
              </a:spcAft>
              <a:buClr>
                <a:srgbClr val="484C58"/>
              </a:buClr>
              <a:buSzPts val="2380"/>
              <a:buChar char="•"/>
            </a:pPr>
            <a:r>
              <a:rPr lang="en-US" sz="2380" b="0" i="0">
                <a:solidFill>
                  <a:srgbClr val="484C58"/>
                </a:solidFill>
                <a:latin typeface="Proxima Nova"/>
                <a:ea typeface="Proxima Nova"/>
                <a:cs typeface="Proxima Nova"/>
                <a:sym typeface="Proxima Nova"/>
              </a:rPr>
              <a:t>The mission of the </a:t>
            </a:r>
            <a:r>
              <a:rPr lang="en-US" sz="2380" b="0" i="0" u="sng" strike="noStrike">
                <a:solidFill>
                  <a:srgbClr val="007EAD"/>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REACH initiative</a:t>
            </a:r>
            <a:r>
              <a:rPr lang="en-US" sz="2380" b="0" i="0">
                <a:solidFill>
                  <a:srgbClr val="484C58"/>
                </a:solidFill>
                <a:latin typeface="Proxima Nova"/>
                <a:ea typeface="Proxima Nova"/>
                <a:cs typeface="Proxima Nova"/>
                <a:sym typeface="Proxima Nova"/>
              </a:rPr>
              <a:t> is to bring evidence-based skills on managing stress and enhancing resilience to everyone around the world. This coordinated effort to “Do the Five for Mental Health” in the COVID-19 pandemic is summarized by the acronym REACH, which stands for ‘Recognize the Problem’, ‘Expand the Social Safety Net’, ‘Assist Those Most at Risk’, ‘Cultivate Resilience’, and ‘Have Empathy.’ One example of this initiative is the COVID-19 Mental Health Forums offered through the Harvard T.H. Chan School of Public Health designed to: 1) introduce evidence-based skills for managing stress related to the coronavirus (COVID-19) outbreak; and 2) provide techniques for adapting and enhancing resilience.</a:t>
            </a:r>
            <a:endParaRPr/>
          </a:p>
          <a:p>
            <a:pPr marL="228600" lvl="0" indent="-228600" algn="l" rtl="0">
              <a:lnSpc>
                <a:spcPct val="70000"/>
              </a:lnSpc>
              <a:spcBef>
                <a:spcPts val="1000"/>
              </a:spcBef>
              <a:spcAft>
                <a:spcPts val="0"/>
              </a:spcAft>
              <a:buClr>
                <a:srgbClr val="484C58"/>
              </a:buClr>
              <a:buSzPts val="2380"/>
              <a:buChar char="•"/>
            </a:pPr>
            <a:r>
              <a:rPr lang="en-US" sz="2380" b="0" i="0">
                <a:solidFill>
                  <a:srgbClr val="484C58"/>
                </a:solidFill>
                <a:latin typeface="Proxima Nova"/>
                <a:ea typeface="Proxima Nova"/>
                <a:cs typeface="Proxima Nova"/>
                <a:sym typeface="Proxima Nova"/>
              </a:rPr>
              <a:t>https://www.hsph.harvard.edu/coronavirus/covid-19-news-and-resources/covid-19-mental-health-forum-series/covid-19-mental-health-forum-resources/</a:t>
            </a:r>
            <a:endParaRPr/>
          </a:p>
          <a:p>
            <a:pPr marL="228600" lvl="0" indent="-77470" algn="l" rtl="0">
              <a:lnSpc>
                <a:spcPct val="70000"/>
              </a:lnSpc>
              <a:spcBef>
                <a:spcPts val="1000"/>
              </a:spcBef>
              <a:spcAft>
                <a:spcPts val="0"/>
              </a:spcAft>
              <a:buClr>
                <a:schemeClr val="dk1"/>
              </a:buClr>
              <a:buSzPts val="2380"/>
              <a:buNone/>
            </a:pPr>
            <a:endParaRPr sz="238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 Kennedy Forum </a:t>
            </a:r>
            <a:br>
              <a:rPr lang="en-US"/>
            </a:br>
            <a:r>
              <a:rPr lang="en-US"/>
              <a:t>Covid-19 Mental Health Resources</a:t>
            </a:r>
            <a:endParaRPr/>
          </a:p>
        </p:txBody>
      </p:sp>
      <p:sp>
        <p:nvSpPr>
          <p:cNvPr id="909" name="Google Shape;909;p77"/>
          <p:cNvSpPr txBox="1">
            <a:spLocks noGrp="1"/>
          </p:cNvSpPr>
          <p:nvPr>
            <p:ph type="body" idx="1"/>
          </p:nvPr>
        </p:nvSpPr>
        <p:spPr>
          <a:xfrm>
            <a:off x="838200" y="180657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80000"/>
              </a:lnSpc>
              <a:spcBef>
                <a:spcPts val="0"/>
              </a:spcBef>
              <a:spcAft>
                <a:spcPts val="0"/>
              </a:spcAft>
              <a:buClr>
                <a:schemeClr val="dk1"/>
              </a:buClr>
              <a:buSzPts val="2800"/>
              <a:buNone/>
            </a:pPr>
            <a:endParaRPr u="sng">
              <a:solidFill>
                <a:schemeClr val="hlink"/>
              </a:solidFill>
              <a:hlinkClick r:id="rId3"/>
            </a:endParaRPr>
          </a:p>
          <a:p>
            <a:pPr marL="228600" lvl="0" indent="-50800" algn="l" rtl="0">
              <a:lnSpc>
                <a:spcPct val="80000"/>
              </a:lnSpc>
              <a:spcBef>
                <a:spcPts val="1000"/>
              </a:spcBef>
              <a:spcAft>
                <a:spcPts val="0"/>
              </a:spcAft>
              <a:buClr>
                <a:schemeClr val="dk1"/>
              </a:buClr>
              <a:buSzPts val="2800"/>
              <a:buNone/>
            </a:pPr>
            <a:endParaRPr u="sng">
              <a:solidFill>
                <a:schemeClr val="hlink"/>
              </a:solidFill>
              <a:hlinkClick r:id="rId3"/>
            </a:endParaRPr>
          </a:p>
          <a:p>
            <a:pPr marL="228600" lvl="0" indent="-50800" algn="l" rtl="0">
              <a:lnSpc>
                <a:spcPct val="80000"/>
              </a:lnSpc>
              <a:spcBef>
                <a:spcPts val="1000"/>
              </a:spcBef>
              <a:spcAft>
                <a:spcPts val="0"/>
              </a:spcAft>
              <a:buClr>
                <a:schemeClr val="dk1"/>
              </a:buClr>
              <a:buSzPts val="2800"/>
              <a:buNone/>
            </a:pPr>
            <a:endParaRPr u="sng">
              <a:solidFill>
                <a:schemeClr val="hlink"/>
              </a:solidFill>
              <a:hlinkClick r:id="rId3"/>
            </a:endParaRPr>
          </a:p>
          <a:p>
            <a:pPr marL="228600" lvl="0" indent="-50800" algn="l" rtl="0">
              <a:lnSpc>
                <a:spcPct val="80000"/>
              </a:lnSpc>
              <a:spcBef>
                <a:spcPts val="1000"/>
              </a:spcBef>
              <a:spcAft>
                <a:spcPts val="0"/>
              </a:spcAft>
              <a:buClr>
                <a:schemeClr val="dk1"/>
              </a:buClr>
              <a:buSzPts val="2800"/>
              <a:buNone/>
            </a:pPr>
            <a:endParaRPr u="sng">
              <a:solidFill>
                <a:schemeClr val="hlink"/>
              </a:solidFill>
              <a:hlinkClick r:id="rId3"/>
            </a:endParaRPr>
          </a:p>
          <a:p>
            <a:pPr marL="228600" lvl="0" indent="-50800" algn="l" rtl="0">
              <a:lnSpc>
                <a:spcPct val="80000"/>
              </a:lnSpc>
              <a:spcBef>
                <a:spcPts val="1000"/>
              </a:spcBef>
              <a:spcAft>
                <a:spcPts val="0"/>
              </a:spcAft>
              <a:buClr>
                <a:schemeClr val="dk1"/>
              </a:buClr>
              <a:buSzPts val="2800"/>
              <a:buNone/>
            </a:pPr>
            <a:endParaRPr u="sng">
              <a:solidFill>
                <a:schemeClr val="hlink"/>
              </a:solidFill>
              <a:hlinkClick r:id="rId3"/>
            </a:endParaRPr>
          </a:p>
          <a:p>
            <a:pPr marL="228600" lvl="0" indent="-50800" algn="l" rtl="0">
              <a:lnSpc>
                <a:spcPct val="80000"/>
              </a:lnSpc>
              <a:spcBef>
                <a:spcPts val="1000"/>
              </a:spcBef>
              <a:spcAft>
                <a:spcPts val="0"/>
              </a:spcAft>
              <a:buClr>
                <a:schemeClr val="dk1"/>
              </a:buClr>
              <a:buSzPts val="2800"/>
              <a:buNone/>
            </a:pPr>
            <a:endParaRPr u="sng">
              <a:solidFill>
                <a:schemeClr val="hlink"/>
              </a:solidFill>
              <a:hlinkClick r:id="rId3"/>
            </a:endParaRPr>
          </a:p>
          <a:p>
            <a:pPr marL="228600" lvl="0" indent="-50800" algn="l" rtl="0">
              <a:lnSpc>
                <a:spcPct val="80000"/>
              </a:lnSpc>
              <a:spcBef>
                <a:spcPts val="1000"/>
              </a:spcBef>
              <a:spcAft>
                <a:spcPts val="0"/>
              </a:spcAft>
              <a:buClr>
                <a:schemeClr val="dk1"/>
              </a:buClr>
              <a:buSzPts val="2800"/>
              <a:buNone/>
            </a:pPr>
            <a:endParaRPr u="sng">
              <a:solidFill>
                <a:schemeClr val="hlink"/>
              </a:solidFill>
              <a:hlinkClick r:id="rId3"/>
            </a:endParaRPr>
          </a:p>
          <a:p>
            <a:pPr marL="228600" lvl="0" indent="-50800" algn="l" rtl="0">
              <a:lnSpc>
                <a:spcPct val="80000"/>
              </a:lnSpc>
              <a:spcBef>
                <a:spcPts val="1000"/>
              </a:spcBef>
              <a:spcAft>
                <a:spcPts val="0"/>
              </a:spcAft>
              <a:buClr>
                <a:schemeClr val="dk1"/>
              </a:buClr>
              <a:buSzPts val="2800"/>
              <a:buNone/>
            </a:pPr>
            <a:endParaRPr u="sng">
              <a:solidFill>
                <a:schemeClr val="hlink"/>
              </a:solidFill>
              <a:hlinkClick r:id="rId3"/>
            </a:endParaRPr>
          </a:p>
          <a:p>
            <a:pPr marL="0" lvl="0" indent="0" algn="l" rtl="0">
              <a:lnSpc>
                <a:spcPct val="80000"/>
              </a:lnSpc>
              <a:spcBef>
                <a:spcPts val="1000"/>
              </a:spcBef>
              <a:spcAft>
                <a:spcPts val="0"/>
              </a:spcAft>
              <a:buClr>
                <a:schemeClr val="dk1"/>
              </a:buClr>
              <a:buSzPts val="2800"/>
              <a:buNone/>
            </a:pPr>
            <a:r>
              <a:rPr lang="en-US" u="sng">
                <a:solidFill>
                  <a:schemeClr val="hlink"/>
                </a:solidFill>
                <a:hlinkClick r:id="rId3"/>
              </a:rPr>
              <a:t>https://www.thekennedyforum.org/covid-19/</a:t>
            </a:r>
            <a:endParaRPr/>
          </a:p>
          <a:p>
            <a:pPr marL="228600" lvl="0" indent="-50800" algn="l" rtl="0">
              <a:lnSpc>
                <a:spcPct val="80000"/>
              </a:lnSpc>
              <a:spcBef>
                <a:spcPts val="1000"/>
              </a:spcBef>
              <a:spcAft>
                <a:spcPts val="0"/>
              </a:spcAft>
              <a:buClr>
                <a:schemeClr val="dk1"/>
              </a:buClr>
              <a:buSzPts val="2800"/>
              <a:buNone/>
            </a:pPr>
            <a:endParaRPr/>
          </a:p>
        </p:txBody>
      </p:sp>
      <p:pic>
        <p:nvPicPr>
          <p:cNvPr id="910" name="Google Shape;910;p77"/>
          <p:cNvPicPr preferRelativeResize="0"/>
          <p:nvPr/>
        </p:nvPicPr>
        <p:blipFill rotWithShape="1">
          <a:blip r:embed="rId4">
            <a:alphaModFix/>
          </a:blip>
          <a:srcRect/>
          <a:stretch/>
        </p:blipFill>
        <p:spPr>
          <a:xfrm>
            <a:off x="2282629" y="1806575"/>
            <a:ext cx="7626742" cy="354983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23F93"/>
              </a:buClr>
              <a:buSzPts val="3959"/>
              <a:buFont typeface="Arial"/>
              <a:buNone/>
            </a:pPr>
            <a:r>
              <a:rPr lang="en-US" sz="3959" b="1">
                <a:solidFill>
                  <a:srgbClr val="223F93"/>
                </a:solidFill>
                <a:latin typeface="Arial"/>
                <a:ea typeface="Arial"/>
                <a:cs typeface="Arial"/>
                <a:sym typeface="Arial"/>
              </a:rPr>
              <a:t>Howard County Health Department</a:t>
            </a:r>
            <a:br>
              <a:rPr lang="en-US" sz="3959" b="1">
                <a:solidFill>
                  <a:srgbClr val="223F93"/>
                </a:solidFill>
                <a:latin typeface="Arial"/>
                <a:ea typeface="Arial"/>
                <a:cs typeface="Arial"/>
                <a:sym typeface="Arial"/>
              </a:rPr>
            </a:br>
            <a:r>
              <a:rPr lang="en-US" sz="3959" b="1">
                <a:solidFill>
                  <a:srgbClr val="223F93"/>
                </a:solidFill>
                <a:latin typeface="Arial"/>
                <a:ea typeface="Arial"/>
                <a:cs typeface="Arial"/>
                <a:sym typeface="Arial"/>
              </a:rPr>
              <a:t>Bureau of Behavioral Health</a:t>
            </a:r>
            <a:br>
              <a:rPr lang="en-US" sz="3959">
                <a:solidFill>
                  <a:srgbClr val="666666"/>
                </a:solidFill>
                <a:latin typeface="Open Sans"/>
                <a:ea typeface="Open Sans"/>
                <a:cs typeface="Open Sans"/>
                <a:sym typeface="Open Sans"/>
              </a:rPr>
            </a:br>
            <a:endParaRPr sz="3959"/>
          </a:p>
        </p:txBody>
      </p:sp>
      <p:sp>
        <p:nvSpPr>
          <p:cNvPr id="916" name="Google Shape;916;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70000"/>
              </a:lnSpc>
              <a:spcBef>
                <a:spcPts val="0"/>
              </a:spcBef>
              <a:spcAft>
                <a:spcPts val="0"/>
              </a:spcAft>
              <a:buClr>
                <a:srgbClr val="000000"/>
              </a:buClr>
              <a:buSzPts val="1540"/>
              <a:buChar char="•"/>
            </a:pPr>
            <a:r>
              <a:rPr lang="en-US" sz="1540" b="1" i="0">
                <a:solidFill>
                  <a:srgbClr val="000000"/>
                </a:solidFill>
                <a:latin typeface="Open Sans"/>
                <a:ea typeface="Open Sans"/>
                <a:cs typeface="Open Sans"/>
                <a:sym typeface="Open Sans"/>
              </a:rPr>
              <a:t>During COVID-19 </a:t>
            </a:r>
            <a:endParaRPr/>
          </a:p>
          <a:p>
            <a:pPr marL="228600" lvl="0" indent="-228600" algn="l" rtl="0">
              <a:lnSpc>
                <a:spcPct val="70000"/>
              </a:lnSpc>
              <a:spcBef>
                <a:spcPts val="1000"/>
              </a:spcBef>
              <a:spcAft>
                <a:spcPts val="0"/>
              </a:spcAft>
              <a:buClr>
                <a:srgbClr val="666666"/>
              </a:buClr>
              <a:buSzPts val="1540"/>
              <a:buChar char="•"/>
            </a:pPr>
            <a:r>
              <a:rPr lang="en-US" sz="1540" b="0" i="0">
                <a:solidFill>
                  <a:srgbClr val="666666"/>
                </a:solidFill>
                <a:latin typeface="Open Sans"/>
                <a:ea typeface="Open Sans"/>
                <a:cs typeface="Open Sans"/>
                <a:sym typeface="Open Sans"/>
              </a:rPr>
              <a:t>While the Health Department is mostly functioning virtually, if you need assistance or information, please see below:</a:t>
            </a:r>
            <a:endParaRPr/>
          </a:p>
          <a:p>
            <a:pPr marL="228600" lvl="0" indent="-228600" algn="l" rtl="0">
              <a:lnSpc>
                <a:spcPct val="70000"/>
              </a:lnSpc>
              <a:spcBef>
                <a:spcPts val="1000"/>
              </a:spcBef>
              <a:spcAft>
                <a:spcPts val="0"/>
              </a:spcAft>
              <a:buClr>
                <a:srgbClr val="666666"/>
              </a:buClr>
              <a:buSzPts val="1540"/>
              <a:buFont typeface="Arial"/>
              <a:buChar char="•"/>
            </a:pPr>
            <a:r>
              <a:rPr lang="en-US" sz="1540" b="0" i="0">
                <a:solidFill>
                  <a:srgbClr val="666666"/>
                </a:solidFill>
                <a:latin typeface="Open Sans"/>
                <a:ea typeface="Open Sans"/>
                <a:cs typeface="Open Sans"/>
                <a:sym typeface="Open Sans"/>
              </a:rPr>
              <a:t>For resources and referrals: Call </a:t>
            </a:r>
            <a:r>
              <a:rPr lang="en-US" sz="1540" b="1" i="0">
                <a:solidFill>
                  <a:srgbClr val="666666"/>
                </a:solidFill>
                <a:latin typeface="Arial"/>
                <a:ea typeface="Arial"/>
                <a:cs typeface="Arial"/>
                <a:sym typeface="Arial"/>
              </a:rPr>
              <a:t>410-313-6240</a:t>
            </a:r>
            <a:r>
              <a:rPr lang="en-US" sz="1540" b="0" i="0">
                <a:solidFill>
                  <a:srgbClr val="666666"/>
                </a:solidFill>
                <a:latin typeface="Open Sans"/>
                <a:ea typeface="Open Sans"/>
                <a:cs typeface="Open Sans"/>
                <a:sym typeface="Open Sans"/>
              </a:rPr>
              <a:t> or fill out this </a:t>
            </a:r>
            <a:r>
              <a:rPr lang="en-US" sz="1540" b="1" i="0" u="sng">
                <a:solidFill>
                  <a:srgbClr val="223F93"/>
                </a:solidFill>
                <a:latin typeface="Arial"/>
                <a:ea typeface="Arial"/>
                <a:cs typeface="Arial"/>
                <a:sym typeface="Arial"/>
                <a:hlinkClick r:id="rId3">
                  <a:extLst>
                    <a:ext uri="{A12FA001-AC4F-418D-AE19-62706E023703}">
                      <ahyp:hlinkClr xmlns:ahyp="http://schemas.microsoft.com/office/drawing/2018/hyperlinkcolor" val="tx"/>
                    </a:ext>
                  </a:extLst>
                </a:hlinkClick>
              </a:rPr>
              <a:t>online form</a:t>
            </a:r>
            <a:r>
              <a:rPr lang="en-US" sz="1540" b="0" i="0">
                <a:solidFill>
                  <a:srgbClr val="666666"/>
                </a:solidFill>
                <a:latin typeface="Open Sans"/>
                <a:ea typeface="Open Sans"/>
                <a:cs typeface="Open Sans"/>
                <a:sym typeface="Open Sans"/>
              </a:rPr>
              <a:t>. You can also visit </a:t>
            </a:r>
            <a:r>
              <a:rPr lang="en-US" sz="1540" b="0" i="0" u="sng">
                <a:solidFill>
                  <a:srgbClr val="223F93"/>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HCHD Behavioral Health Community Services Directories page</a:t>
            </a:r>
            <a:r>
              <a:rPr lang="en-US" sz="1540" b="0" i="0">
                <a:solidFill>
                  <a:srgbClr val="666666"/>
                </a:solidFill>
                <a:latin typeface="Open Sans"/>
                <a:ea typeface="Open Sans"/>
                <a:cs typeface="Open Sans"/>
                <a:sym typeface="Open Sans"/>
              </a:rPr>
              <a:t> or </a:t>
            </a:r>
            <a:r>
              <a:rPr lang="en-US" sz="1540" b="0" i="0" u="sng">
                <a:solidFill>
                  <a:srgbClr val="223F93"/>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Network of Care Directory of Services</a:t>
            </a:r>
            <a:r>
              <a:rPr lang="en-US" sz="1540" b="0" i="0">
                <a:solidFill>
                  <a:srgbClr val="666666"/>
                </a:solidFill>
                <a:latin typeface="Open Sans"/>
                <a:ea typeface="Open Sans"/>
                <a:cs typeface="Open Sans"/>
                <a:sym typeface="Open Sans"/>
              </a:rPr>
              <a:t> (searchable) </a:t>
            </a:r>
            <a:endParaRPr/>
          </a:p>
          <a:p>
            <a:pPr marL="228600" lvl="0" indent="-228600" algn="l" rtl="0">
              <a:lnSpc>
                <a:spcPct val="70000"/>
              </a:lnSpc>
              <a:spcBef>
                <a:spcPts val="1000"/>
              </a:spcBef>
              <a:spcAft>
                <a:spcPts val="0"/>
              </a:spcAft>
              <a:buClr>
                <a:srgbClr val="223F93"/>
              </a:buClr>
              <a:buSzPts val="1540"/>
              <a:buFont typeface="Arial"/>
              <a:buChar char="•"/>
            </a:pPr>
            <a:r>
              <a:rPr lang="en-US" sz="1540" b="0" i="0" u="sng">
                <a:solidFill>
                  <a:srgbClr val="223F93"/>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Behavioral Health Guide for Coronavirus Response FAQs</a:t>
            </a:r>
            <a:endParaRPr sz="1540" b="0" i="0">
              <a:solidFill>
                <a:srgbClr val="666666"/>
              </a:solidFill>
              <a:latin typeface="Open Sans"/>
              <a:ea typeface="Open Sans"/>
              <a:cs typeface="Open Sans"/>
              <a:sym typeface="Open Sans"/>
            </a:endParaRPr>
          </a:p>
          <a:p>
            <a:pPr marL="228600" lvl="0" indent="-228600" algn="l" rtl="0">
              <a:lnSpc>
                <a:spcPct val="70000"/>
              </a:lnSpc>
              <a:spcBef>
                <a:spcPts val="1000"/>
              </a:spcBef>
              <a:spcAft>
                <a:spcPts val="0"/>
              </a:spcAft>
              <a:buClr>
                <a:srgbClr val="223F93"/>
              </a:buClr>
              <a:buSzPts val="1540"/>
              <a:buFont typeface="Arial"/>
              <a:buChar char="•"/>
            </a:pPr>
            <a:r>
              <a:rPr lang="en-US" sz="1540" b="0" i="0" u="sng">
                <a:solidFill>
                  <a:srgbClr val="223F93"/>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Behavioral Health Provider Guide for Coronavirus Response FAQs</a:t>
            </a:r>
            <a:endParaRPr sz="1540" b="0" i="0">
              <a:solidFill>
                <a:srgbClr val="666666"/>
              </a:solidFill>
              <a:latin typeface="Open Sans"/>
              <a:ea typeface="Open Sans"/>
              <a:cs typeface="Open Sans"/>
              <a:sym typeface="Open Sans"/>
            </a:endParaRPr>
          </a:p>
          <a:p>
            <a:pPr marL="228600" lvl="0" indent="-228600" algn="l" rtl="0">
              <a:lnSpc>
                <a:spcPct val="70000"/>
              </a:lnSpc>
              <a:spcBef>
                <a:spcPts val="1000"/>
              </a:spcBef>
              <a:spcAft>
                <a:spcPts val="0"/>
              </a:spcAft>
              <a:buClr>
                <a:srgbClr val="223F93"/>
              </a:buClr>
              <a:buSzPts val="1540"/>
              <a:buFont typeface="Arial"/>
              <a:buChar char="•"/>
            </a:pPr>
            <a:r>
              <a:rPr lang="en-US" sz="1540" b="0" i="0" u="sng">
                <a:solidFill>
                  <a:srgbClr val="223F93"/>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Howard County Behavioral Health Providers Telehealth Services - COVID-19</a:t>
            </a:r>
            <a:endParaRPr sz="1540" b="0" i="0">
              <a:solidFill>
                <a:srgbClr val="666666"/>
              </a:solidFill>
              <a:latin typeface="Open Sans"/>
              <a:ea typeface="Open Sans"/>
              <a:cs typeface="Open Sans"/>
              <a:sym typeface="Open Sans"/>
            </a:endParaRPr>
          </a:p>
          <a:p>
            <a:pPr marL="228600" lvl="0" indent="-228600" algn="l" rtl="0">
              <a:lnSpc>
                <a:spcPct val="70000"/>
              </a:lnSpc>
              <a:spcBef>
                <a:spcPts val="1000"/>
              </a:spcBef>
              <a:spcAft>
                <a:spcPts val="0"/>
              </a:spcAft>
              <a:buClr>
                <a:srgbClr val="223F93"/>
              </a:buClr>
              <a:buSzPts val="1540"/>
              <a:buFont typeface="Arial"/>
              <a:buChar char="•"/>
            </a:pPr>
            <a:r>
              <a:rPr lang="en-US" sz="1540" b="0" i="0" u="sng">
                <a:solidFill>
                  <a:srgbClr val="223F93"/>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COVID-19 Harm Reduction Guidance for Substance Use</a:t>
            </a:r>
            <a:endParaRPr sz="1540" b="0" i="0">
              <a:solidFill>
                <a:srgbClr val="666666"/>
              </a:solidFill>
              <a:latin typeface="Open Sans"/>
              <a:ea typeface="Open Sans"/>
              <a:cs typeface="Open Sans"/>
              <a:sym typeface="Open Sans"/>
            </a:endParaRPr>
          </a:p>
          <a:p>
            <a:pPr marL="228600" lvl="0" indent="-228600" algn="l" rtl="0">
              <a:lnSpc>
                <a:spcPct val="70000"/>
              </a:lnSpc>
              <a:spcBef>
                <a:spcPts val="1000"/>
              </a:spcBef>
              <a:spcAft>
                <a:spcPts val="0"/>
              </a:spcAft>
              <a:buClr>
                <a:srgbClr val="223F93"/>
              </a:buClr>
              <a:buSzPts val="1540"/>
              <a:buFont typeface="Arial"/>
              <a:buChar char="•"/>
            </a:pPr>
            <a:r>
              <a:rPr lang="en-US" sz="1540" b="0" i="0" u="sng">
                <a:solidFill>
                  <a:srgbClr val="223F93"/>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COVID-19 and Stimulant Use</a:t>
            </a:r>
            <a:endParaRPr sz="1540" b="0" i="0">
              <a:solidFill>
                <a:srgbClr val="666666"/>
              </a:solidFill>
              <a:latin typeface="Open Sans"/>
              <a:ea typeface="Open Sans"/>
              <a:cs typeface="Open Sans"/>
              <a:sym typeface="Open Sans"/>
            </a:endParaRPr>
          </a:p>
          <a:p>
            <a:pPr marL="228600" lvl="0" indent="-228600" algn="l" rtl="0">
              <a:lnSpc>
                <a:spcPct val="70000"/>
              </a:lnSpc>
              <a:spcBef>
                <a:spcPts val="1000"/>
              </a:spcBef>
              <a:spcAft>
                <a:spcPts val="0"/>
              </a:spcAft>
              <a:buClr>
                <a:srgbClr val="223F93"/>
              </a:buClr>
              <a:buSzPts val="1540"/>
              <a:buFont typeface="Arial"/>
              <a:buChar char="•"/>
            </a:pPr>
            <a:r>
              <a:rPr lang="en-US" sz="1540" b="0" i="0" u="sng">
                <a:solidFill>
                  <a:srgbClr val="223F93"/>
                </a:solidFill>
                <a:latin typeface="Open Sans"/>
                <a:ea typeface="Open Sans"/>
                <a:cs typeface="Open Sans"/>
                <a:sym typeface="Open Sans"/>
                <a:hlinkClick r:id="rId11">
                  <a:extLst>
                    <a:ext uri="{A12FA001-AC4F-418D-AE19-62706E023703}">
                      <ahyp:hlinkClr xmlns:ahyp="http://schemas.microsoft.com/office/drawing/2018/hyperlinkcolor" val="tx"/>
                    </a:ext>
                  </a:extLst>
                </a:hlinkClick>
              </a:rPr>
              <a:t>CDC COVID-19 Questions and Answers: For People Who Use Drugs or Have Substance Use Disorder</a:t>
            </a:r>
            <a:r>
              <a:rPr lang="en-US" sz="1540" b="0" i="0">
                <a:solidFill>
                  <a:srgbClr val="666666"/>
                </a:solidFill>
                <a:latin typeface="Open Sans"/>
                <a:ea typeface="Open Sans"/>
                <a:cs typeface="Open Sans"/>
                <a:sym typeface="Open Sans"/>
              </a:rPr>
              <a:t> (July 7, 2020)</a:t>
            </a:r>
            <a:endParaRPr/>
          </a:p>
          <a:p>
            <a:pPr marL="228600" lvl="0" indent="-228600" algn="l" rtl="0">
              <a:lnSpc>
                <a:spcPct val="70000"/>
              </a:lnSpc>
              <a:spcBef>
                <a:spcPts val="1000"/>
              </a:spcBef>
              <a:spcAft>
                <a:spcPts val="0"/>
              </a:spcAft>
              <a:buClr>
                <a:srgbClr val="666666"/>
              </a:buClr>
              <a:buSzPts val="1540"/>
              <a:buFont typeface="Arial"/>
              <a:buChar char="•"/>
            </a:pPr>
            <a:r>
              <a:rPr lang="en-US" sz="1540" b="0" i="0">
                <a:solidFill>
                  <a:srgbClr val="666666"/>
                </a:solidFill>
                <a:latin typeface="Open Sans"/>
                <a:ea typeface="Open Sans"/>
                <a:cs typeface="Open Sans"/>
                <a:sym typeface="Open Sans"/>
              </a:rPr>
              <a:t>If you need crisis assistance 24/7, call </a:t>
            </a:r>
            <a:r>
              <a:rPr lang="en-US" sz="1540" b="1" i="0">
                <a:solidFill>
                  <a:srgbClr val="666666"/>
                </a:solidFill>
                <a:latin typeface="Arial"/>
                <a:ea typeface="Arial"/>
                <a:cs typeface="Arial"/>
                <a:sym typeface="Arial"/>
              </a:rPr>
              <a:t>410-531-6677 </a:t>
            </a:r>
            <a:r>
              <a:rPr lang="en-US" sz="1540" b="0" i="0">
                <a:solidFill>
                  <a:srgbClr val="666666"/>
                </a:solidFill>
                <a:latin typeface="Open Sans"/>
                <a:ea typeface="Open Sans"/>
                <a:cs typeface="Open Sans"/>
                <a:sym typeface="Open Sans"/>
              </a:rPr>
              <a:t>(local) or</a:t>
            </a:r>
            <a:r>
              <a:rPr lang="en-US" sz="1540" b="1" i="0">
                <a:solidFill>
                  <a:srgbClr val="666666"/>
                </a:solidFill>
                <a:latin typeface="Arial"/>
                <a:ea typeface="Arial"/>
                <a:cs typeface="Arial"/>
                <a:sym typeface="Arial"/>
              </a:rPr>
              <a:t> 2-1-1</a:t>
            </a:r>
            <a:r>
              <a:rPr lang="en-US" sz="1540" b="0" i="0">
                <a:solidFill>
                  <a:srgbClr val="666666"/>
                </a:solidFill>
                <a:latin typeface="Open Sans"/>
                <a:ea typeface="Open Sans"/>
                <a:cs typeface="Open Sans"/>
                <a:sym typeface="Open Sans"/>
              </a:rPr>
              <a:t> (statewide)</a:t>
            </a:r>
            <a:endParaRPr/>
          </a:p>
          <a:p>
            <a:pPr marL="742950" lvl="1" indent="-285750" algn="l" rtl="0">
              <a:lnSpc>
                <a:spcPct val="70000"/>
              </a:lnSpc>
              <a:spcBef>
                <a:spcPts val="500"/>
              </a:spcBef>
              <a:spcAft>
                <a:spcPts val="0"/>
              </a:spcAft>
              <a:buClr>
                <a:srgbClr val="666666"/>
              </a:buClr>
              <a:buSzPts val="1320"/>
              <a:buFont typeface="Arial"/>
              <a:buChar char="•"/>
            </a:pPr>
            <a:r>
              <a:rPr lang="en-US" sz="1320" b="1" i="0">
                <a:solidFill>
                  <a:srgbClr val="666666"/>
                </a:solidFill>
                <a:latin typeface="Arial"/>
                <a:ea typeface="Arial"/>
                <a:cs typeface="Arial"/>
                <a:sym typeface="Arial"/>
              </a:rPr>
              <a:t>Substance Use Walk-in hours</a:t>
            </a:r>
            <a:r>
              <a:rPr lang="en-US" sz="1320" b="0" i="0">
                <a:solidFill>
                  <a:srgbClr val="666666"/>
                </a:solidFill>
                <a:latin typeface="Open Sans"/>
                <a:ea typeface="Open Sans"/>
                <a:cs typeface="Open Sans"/>
                <a:sym typeface="Open Sans"/>
              </a:rPr>
              <a:t> at Grassroots Crisis Intervention Center </a:t>
            </a:r>
            <a:r>
              <a:rPr lang="en-US" sz="1320" b="1" i="0">
                <a:solidFill>
                  <a:srgbClr val="666666"/>
                </a:solidFill>
                <a:latin typeface="Arial"/>
                <a:ea typeface="Arial"/>
                <a:cs typeface="Arial"/>
                <a:sym typeface="Arial"/>
              </a:rPr>
              <a:t>11:00 a.m.-7:00 p.m. daily</a:t>
            </a:r>
            <a:br>
              <a:rPr lang="en-US" sz="1320" b="0" i="0">
                <a:solidFill>
                  <a:srgbClr val="666666"/>
                </a:solidFill>
                <a:latin typeface="Open Sans"/>
                <a:ea typeface="Open Sans"/>
                <a:cs typeface="Open Sans"/>
                <a:sym typeface="Open Sans"/>
              </a:rPr>
            </a:br>
            <a:r>
              <a:rPr lang="en-US" sz="1320" b="0" i="0">
                <a:solidFill>
                  <a:srgbClr val="666666"/>
                </a:solidFill>
                <a:latin typeface="Open Sans"/>
                <a:ea typeface="Open Sans"/>
                <a:cs typeface="Open Sans"/>
                <a:sym typeface="Open Sans"/>
              </a:rPr>
              <a:t>(6700 Freetown Rd, Columbia, MD 21044)</a:t>
            </a:r>
            <a:endParaRPr/>
          </a:p>
          <a:p>
            <a:pPr marL="742950" lvl="1" indent="-285750" algn="l" rtl="0">
              <a:lnSpc>
                <a:spcPct val="70000"/>
              </a:lnSpc>
              <a:spcBef>
                <a:spcPts val="500"/>
              </a:spcBef>
              <a:spcAft>
                <a:spcPts val="0"/>
              </a:spcAft>
              <a:buClr>
                <a:srgbClr val="666666"/>
              </a:buClr>
              <a:buSzPts val="1320"/>
              <a:buFont typeface="Arial"/>
              <a:buChar char="•"/>
            </a:pPr>
            <a:r>
              <a:rPr lang="en-US" sz="1320" b="1" i="0">
                <a:solidFill>
                  <a:srgbClr val="666666"/>
                </a:solidFill>
                <a:latin typeface="Arial"/>
                <a:ea typeface="Arial"/>
                <a:cs typeface="Arial"/>
                <a:sym typeface="Arial"/>
              </a:rPr>
              <a:t>Mental Health Walk-in hours</a:t>
            </a:r>
            <a:r>
              <a:rPr lang="en-US" sz="1320" b="0" i="0">
                <a:solidFill>
                  <a:srgbClr val="666666"/>
                </a:solidFill>
                <a:latin typeface="Open Sans"/>
                <a:ea typeface="Open Sans"/>
                <a:cs typeface="Open Sans"/>
                <a:sym typeface="Open Sans"/>
              </a:rPr>
              <a:t> at Grassroots Intervention Center </a:t>
            </a:r>
            <a:r>
              <a:rPr lang="en-US" sz="1320" b="1" i="0">
                <a:solidFill>
                  <a:srgbClr val="666666"/>
                </a:solidFill>
                <a:latin typeface="Arial"/>
                <a:ea typeface="Arial"/>
                <a:cs typeface="Arial"/>
                <a:sym typeface="Arial"/>
              </a:rPr>
              <a:t>24/7</a:t>
            </a:r>
            <a:endParaRPr sz="1320" b="0" i="0">
              <a:solidFill>
                <a:srgbClr val="666666"/>
              </a:solidFill>
              <a:latin typeface="Open Sans"/>
              <a:ea typeface="Open Sans"/>
              <a:cs typeface="Open Sans"/>
              <a:sym typeface="Open Sans"/>
            </a:endParaRPr>
          </a:p>
          <a:p>
            <a:pPr marL="228600" lvl="0" indent="-228600" algn="l" rtl="0">
              <a:lnSpc>
                <a:spcPct val="70000"/>
              </a:lnSpc>
              <a:spcBef>
                <a:spcPts val="1000"/>
              </a:spcBef>
              <a:spcAft>
                <a:spcPts val="0"/>
              </a:spcAft>
              <a:buClr>
                <a:srgbClr val="666666"/>
              </a:buClr>
              <a:buSzPts val="1540"/>
              <a:buFont typeface="Arial"/>
              <a:buChar char="•"/>
            </a:pPr>
            <a:r>
              <a:rPr lang="en-US" sz="1540" b="0" i="0">
                <a:solidFill>
                  <a:srgbClr val="666666"/>
                </a:solidFill>
                <a:latin typeface="Open Sans"/>
                <a:ea typeface="Open Sans"/>
                <a:cs typeface="Open Sans"/>
                <a:sym typeface="Open Sans"/>
              </a:rPr>
              <a:t>If you are having a medical emergency, </a:t>
            </a:r>
            <a:r>
              <a:rPr lang="en-US" sz="1540" b="1" i="0">
                <a:solidFill>
                  <a:srgbClr val="666666"/>
                </a:solidFill>
                <a:latin typeface="Arial"/>
                <a:ea typeface="Arial"/>
                <a:cs typeface="Arial"/>
                <a:sym typeface="Arial"/>
              </a:rPr>
              <a:t>call 9-1-1</a:t>
            </a:r>
            <a:endParaRPr sz="1540" b="0" i="0">
              <a:solidFill>
                <a:srgbClr val="666666"/>
              </a:solidFill>
              <a:latin typeface="Open Sans"/>
              <a:ea typeface="Open Sans"/>
              <a:cs typeface="Open Sans"/>
              <a:sym typeface="Open Sans"/>
            </a:endParaRPr>
          </a:p>
          <a:p>
            <a:pPr marL="228600" lvl="0" indent="-228600" algn="l" rtl="0">
              <a:lnSpc>
                <a:spcPct val="70000"/>
              </a:lnSpc>
              <a:spcBef>
                <a:spcPts val="1000"/>
              </a:spcBef>
              <a:spcAft>
                <a:spcPts val="0"/>
              </a:spcAft>
              <a:buClr>
                <a:schemeClr val="dk1"/>
              </a:buClr>
              <a:buSzPts val="1540"/>
              <a:buChar char="•"/>
            </a:pPr>
            <a:br>
              <a:rPr lang="en-US" sz="1540"/>
            </a:br>
            <a:r>
              <a:rPr lang="en-US" sz="1540"/>
              <a:t>https://www.howardcountymd.gov/gethelp</a:t>
            </a:r>
            <a:endParaRPr/>
          </a:p>
          <a:p>
            <a:pPr marL="228600" lvl="0" indent="-130810" algn="l" rtl="0">
              <a:lnSpc>
                <a:spcPct val="70000"/>
              </a:lnSpc>
              <a:spcBef>
                <a:spcPts val="1000"/>
              </a:spcBef>
              <a:spcAft>
                <a:spcPts val="0"/>
              </a:spcAft>
              <a:buClr>
                <a:schemeClr val="dk1"/>
              </a:buClr>
              <a:buSzPts val="1540"/>
              <a:buNone/>
            </a:pPr>
            <a:endParaRPr sz="154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23F93"/>
              </a:buClr>
              <a:buSzPts val="3959"/>
              <a:buFont typeface="Arial"/>
              <a:buNone/>
            </a:pPr>
            <a:r>
              <a:rPr lang="en-US" sz="3959" b="1">
                <a:solidFill>
                  <a:srgbClr val="223F93"/>
                </a:solidFill>
                <a:latin typeface="Arial"/>
                <a:ea typeface="Arial"/>
                <a:cs typeface="Arial"/>
                <a:sym typeface="Arial"/>
              </a:rPr>
              <a:t>Howard County Health Department</a:t>
            </a:r>
            <a:br>
              <a:rPr lang="en-US" sz="3959" b="1">
                <a:solidFill>
                  <a:srgbClr val="223F93"/>
                </a:solidFill>
                <a:latin typeface="Arial"/>
                <a:ea typeface="Arial"/>
                <a:cs typeface="Arial"/>
                <a:sym typeface="Arial"/>
              </a:rPr>
            </a:br>
            <a:r>
              <a:rPr lang="en-US" sz="3959" b="1">
                <a:solidFill>
                  <a:srgbClr val="223F93"/>
                </a:solidFill>
                <a:latin typeface="Arial"/>
                <a:ea typeface="Arial"/>
                <a:cs typeface="Arial"/>
                <a:sym typeface="Arial"/>
              </a:rPr>
              <a:t>Bureau of Behavioral Health</a:t>
            </a:r>
            <a:br>
              <a:rPr lang="en-US" sz="3959">
                <a:solidFill>
                  <a:srgbClr val="666666"/>
                </a:solidFill>
                <a:latin typeface="Open Sans"/>
                <a:ea typeface="Open Sans"/>
                <a:cs typeface="Open Sans"/>
                <a:sym typeface="Open Sans"/>
              </a:rPr>
            </a:br>
            <a:endParaRPr sz="3959"/>
          </a:p>
        </p:txBody>
      </p:sp>
      <p:sp>
        <p:nvSpPr>
          <p:cNvPr id="922" name="Google Shape;922;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590"/>
              <a:buChar char="•"/>
            </a:pPr>
            <a:r>
              <a:rPr lang="en-US" sz="2590"/>
              <a:t>Q: I’m feeling a little anxious but don’t think I need a therapist. Where can I go for general information on how to cope? </a:t>
            </a:r>
            <a:endParaRPr/>
          </a:p>
          <a:p>
            <a:pPr marL="228600" lvl="0" indent="-228600" algn="l" rtl="0">
              <a:lnSpc>
                <a:spcPct val="80000"/>
              </a:lnSpc>
              <a:spcBef>
                <a:spcPts val="1000"/>
              </a:spcBef>
              <a:spcAft>
                <a:spcPts val="0"/>
              </a:spcAft>
              <a:buClr>
                <a:schemeClr val="dk1"/>
              </a:buClr>
              <a:buSzPts val="2590"/>
              <a:buChar char="•"/>
            </a:pPr>
            <a:r>
              <a:rPr lang="en-US" sz="2590"/>
              <a:t>A: The coronavirus pandemic can affect mental health for everyone. Seeking out accurate information from trusted sources &amp; learning healthy coping strategies can help. </a:t>
            </a:r>
            <a:endParaRPr/>
          </a:p>
          <a:p>
            <a:pPr marL="228600" lvl="0" indent="-228600" algn="l" rtl="0">
              <a:lnSpc>
                <a:spcPct val="80000"/>
              </a:lnSpc>
              <a:spcBef>
                <a:spcPts val="1000"/>
              </a:spcBef>
              <a:spcAft>
                <a:spcPts val="0"/>
              </a:spcAft>
              <a:buClr>
                <a:schemeClr val="dk1"/>
              </a:buClr>
              <a:buSzPts val="2590"/>
              <a:buChar char="•"/>
            </a:pPr>
            <a:r>
              <a:rPr lang="en-US" sz="2590"/>
              <a:t>Click on links below to be taken to online resources. </a:t>
            </a:r>
            <a:endParaRPr/>
          </a:p>
          <a:p>
            <a:pPr marL="228600" lvl="0" indent="-228600" algn="l" rtl="0">
              <a:lnSpc>
                <a:spcPct val="80000"/>
              </a:lnSpc>
              <a:spcBef>
                <a:spcPts val="1000"/>
              </a:spcBef>
              <a:spcAft>
                <a:spcPts val="0"/>
              </a:spcAft>
              <a:buClr>
                <a:schemeClr val="dk1"/>
              </a:buClr>
              <a:buSzPts val="2590"/>
              <a:buChar char="•"/>
            </a:pPr>
            <a:r>
              <a:rPr lang="en-US" sz="2590"/>
              <a:t>● Frequently Asked Questions: COVID-19 &amp; Maintaining Mental Health </a:t>
            </a:r>
            <a:endParaRPr/>
          </a:p>
          <a:p>
            <a:pPr marL="228600" lvl="0" indent="-228600" algn="l" rtl="0">
              <a:lnSpc>
                <a:spcPct val="80000"/>
              </a:lnSpc>
              <a:spcBef>
                <a:spcPts val="1000"/>
              </a:spcBef>
              <a:spcAft>
                <a:spcPts val="0"/>
              </a:spcAft>
              <a:buClr>
                <a:schemeClr val="dk1"/>
              </a:buClr>
              <a:buSzPts val="2590"/>
              <a:buChar char="•"/>
            </a:pPr>
            <a:r>
              <a:rPr lang="en-US" sz="2590"/>
              <a:t>● Managing Anxiety &amp; Stress - CDC </a:t>
            </a:r>
            <a:endParaRPr/>
          </a:p>
          <a:p>
            <a:pPr marL="228600" lvl="0" indent="-228600" algn="l" rtl="0">
              <a:lnSpc>
                <a:spcPct val="80000"/>
              </a:lnSpc>
              <a:spcBef>
                <a:spcPts val="1000"/>
              </a:spcBef>
              <a:spcAft>
                <a:spcPts val="0"/>
              </a:spcAft>
              <a:buClr>
                <a:schemeClr val="dk1"/>
              </a:buClr>
              <a:buSzPts val="2590"/>
              <a:buChar char="•"/>
            </a:pPr>
            <a:r>
              <a:rPr lang="en-US" sz="2590"/>
              <a:t>● NAMI Information &amp; Resources: COVID-19 </a:t>
            </a:r>
            <a:endParaRPr/>
          </a:p>
          <a:p>
            <a:pPr marL="228600" lvl="0" indent="-228600" algn="l" rtl="0">
              <a:lnSpc>
                <a:spcPct val="80000"/>
              </a:lnSpc>
              <a:spcBef>
                <a:spcPts val="1000"/>
              </a:spcBef>
              <a:spcAft>
                <a:spcPts val="0"/>
              </a:spcAft>
              <a:buClr>
                <a:schemeClr val="dk1"/>
              </a:buClr>
              <a:buSzPts val="2590"/>
              <a:buChar char="•"/>
            </a:pPr>
            <a:r>
              <a:rPr lang="en-US" sz="2590"/>
              <a:t>● Supporting Your Mental Health While Navigating Change - AFSP</a:t>
            </a:r>
            <a:br>
              <a:rPr lang="en-US" sz="2590"/>
            </a:br>
            <a:r>
              <a:rPr lang="en-US" sz="2590"/>
              <a:t>https://www.howardcountymd.gov/gethelp</a:t>
            </a:r>
            <a:endParaRPr/>
          </a:p>
          <a:p>
            <a:pPr marL="228600" lvl="0" indent="-64135" algn="l" rtl="0">
              <a:lnSpc>
                <a:spcPct val="80000"/>
              </a:lnSpc>
              <a:spcBef>
                <a:spcPts val="1000"/>
              </a:spcBef>
              <a:spcAft>
                <a:spcPts val="0"/>
              </a:spcAft>
              <a:buClr>
                <a:schemeClr val="dk1"/>
              </a:buClr>
              <a:buSzPts val="2590"/>
              <a:buNone/>
            </a:pPr>
            <a:endParaRPr sz="259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959"/>
              <a:buFont typeface="Arial"/>
              <a:buNone/>
            </a:pPr>
            <a:r>
              <a:rPr lang="en-US" sz="3959" b="1">
                <a:solidFill>
                  <a:srgbClr val="000000"/>
                </a:solidFill>
                <a:latin typeface="Arial"/>
                <a:ea typeface="Arial"/>
                <a:cs typeface="Arial"/>
                <a:sym typeface="Arial"/>
              </a:rPr>
              <a:t>Self-Care as a Prerequisite for Patient Care</a:t>
            </a:r>
            <a:br>
              <a:rPr lang="en-US" sz="3959">
                <a:latin typeface="Times New Roman"/>
                <a:ea typeface="Times New Roman"/>
                <a:cs typeface="Times New Roman"/>
                <a:sym typeface="Times New Roman"/>
              </a:rPr>
            </a:br>
            <a:endParaRPr sz="3959"/>
          </a:p>
        </p:txBody>
      </p:sp>
      <p:sp>
        <p:nvSpPr>
          <p:cNvPr id="928" name="Google Shape;928;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000000"/>
              </a:buClr>
              <a:buSzPts val="1800"/>
              <a:buChar char="•"/>
            </a:pPr>
            <a:r>
              <a:rPr lang="en-US" sz="1800">
                <a:solidFill>
                  <a:srgbClr val="000000"/>
                </a:solidFill>
                <a:latin typeface="Arial"/>
                <a:ea typeface="Arial"/>
                <a:cs typeface="Arial"/>
                <a:sym typeface="Arial"/>
              </a:rPr>
              <a:t>self-care is a cornerstone and prerequisite for taking care of others. </a:t>
            </a:r>
            <a:endParaRPr sz="1800"/>
          </a:p>
          <a:p>
            <a:pPr marL="228600" lvl="0" indent="-228600" algn="l" rtl="0">
              <a:lnSpc>
                <a:spcPct val="80000"/>
              </a:lnSpc>
              <a:spcBef>
                <a:spcPts val="1000"/>
              </a:spcBef>
              <a:spcAft>
                <a:spcPts val="0"/>
              </a:spcAft>
              <a:buClr>
                <a:srgbClr val="000000"/>
              </a:buClr>
              <a:buSzPts val="1800"/>
              <a:buChar char="•"/>
            </a:pPr>
            <a:r>
              <a:rPr lang="en-US" sz="1800">
                <a:solidFill>
                  <a:srgbClr val="000000"/>
                </a:solidFill>
                <a:latin typeface="Arial"/>
                <a:ea typeface="Arial"/>
                <a:cs typeface="Arial"/>
                <a:sym typeface="Arial"/>
              </a:rPr>
              <a:t>A basic tenet in medicine is that clinician self-care is critical to mitigate the risk for “burnout, moral distress, and compassion fatigue.”</a:t>
            </a:r>
            <a:r>
              <a:rPr lang="en-US" sz="1800" u="sng">
                <a:solidFill>
                  <a:srgbClr val="2068C0"/>
                </a:solidFill>
                <a:latin typeface="Arial"/>
                <a:ea typeface="Arial"/>
                <a:cs typeface="Arial"/>
                <a:sym typeface="Arial"/>
                <a:hlinkClick r:id="rId3">
                  <a:extLst>
                    <a:ext uri="{A12FA001-AC4F-418D-AE19-62706E023703}">
                      <ahyp:hlinkClr xmlns:ahyp="http://schemas.microsoft.com/office/drawing/2018/hyperlinkcolor" val="tx"/>
                    </a:ext>
                  </a:extLst>
                </a:hlinkClick>
              </a:rPr>
              <a:t>4</a:t>
            </a:r>
            <a:r>
              <a:rPr lang="en-US" sz="1800">
                <a:solidFill>
                  <a:srgbClr val="000000"/>
                </a:solidFill>
                <a:latin typeface="Arial"/>
                <a:ea typeface="Arial"/>
                <a:cs typeface="Arial"/>
                <a:sym typeface="Arial"/>
              </a:rPr>
              <a:t> </a:t>
            </a:r>
            <a:endParaRPr/>
          </a:p>
          <a:p>
            <a:pPr marL="685800" lvl="1" indent="-228600" algn="l" rtl="0">
              <a:lnSpc>
                <a:spcPct val="80000"/>
              </a:lnSpc>
              <a:spcBef>
                <a:spcPts val="500"/>
              </a:spcBef>
              <a:spcAft>
                <a:spcPts val="0"/>
              </a:spcAft>
              <a:buClr>
                <a:srgbClr val="000000"/>
              </a:buClr>
              <a:buSzPts val="1800"/>
              <a:buChar char="•"/>
            </a:pPr>
            <a:r>
              <a:rPr lang="en-US" sz="1800">
                <a:solidFill>
                  <a:srgbClr val="000000"/>
                </a:solidFill>
                <a:latin typeface="Arial"/>
                <a:ea typeface="Arial"/>
                <a:cs typeface="Arial"/>
                <a:sym typeface="Arial"/>
              </a:rPr>
              <a:t>Sanchez-Reilly S, Morrison LJ, Carey E, et al. Caring for oneself to care for others: physicians and their self-care. </a:t>
            </a:r>
            <a:r>
              <a:rPr lang="en-US" sz="1800" i="1">
                <a:solidFill>
                  <a:srgbClr val="000000"/>
                </a:solidFill>
                <a:latin typeface="Arial"/>
                <a:ea typeface="Arial"/>
                <a:cs typeface="Arial"/>
                <a:sym typeface="Arial"/>
              </a:rPr>
              <a:t>J Support Oncol</a:t>
            </a:r>
            <a:r>
              <a:rPr lang="en-US" sz="1800">
                <a:solidFill>
                  <a:srgbClr val="000000"/>
                </a:solidFill>
                <a:latin typeface="Arial"/>
                <a:ea typeface="Arial"/>
                <a:cs typeface="Arial"/>
                <a:sym typeface="Arial"/>
              </a:rPr>
              <a:t>. 2013;11(2):75–81. </a:t>
            </a:r>
            <a:r>
              <a:rPr lang="en-US" sz="1800" u="sng" strike="noStrike">
                <a:solidFill>
                  <a:srgbClr val="2068C0"/>
                </a:solidFill>
                <a:latin typeface="Arial"/>
                <a:ea typeface="Arial"/>
                <a:cs typeface="Arial"/>
                <a:sym typeface="Arial"/>
                <a:hlinkClick r:id="rId4">
                  <a:extLst>
                    <a:ext uri="{A12FA001-AC4F-418D-AE19-62706E023703}">
                      <ahyp:hlinkClr xmlns:ahyp="http://schemas.microsoft.com/office/drawing/2018/hyperlinkcolor" val="tx"/>
                    </a:ext>
                  </a:extLst>
                </a:hlinkClick>
              </a:rPr>
              <a:t>PubMed</a:t>
            </a:r>
            <a:r>
              <a:rPr lang="en-US" sz="1800">
                <a:solidFill>
                  <a:srgbClr val="000000"/>
                </a:solidFill>
                <a:latin typeface="Arial"/>
                <a:ea typeface="Arial"/>
                <a:cs typeface="Arial"/>
                <a:sym typeface="Arial"/>
              </a:rPr>
              <a:t> </a:t>
            </a:r>
            <a:r>
              <a:rPr lang="en-US" sz="1800" u="sng" strike="noStrike">
                <a:solidFill>
                  <a:srgbClr val="2068C0"/>
                </a:solidFill>
                <a:latin typeface="Arial"/>
                <a:ea typeface="Arial"/>
                <a:cs typeface="Arial"/>
                <a:sym typeface="Arial"/>
                <a:hlinkClick r:id="rId5">
                  <a:extLst>
                    <a:ext uri="{A12FA001-AC4F-418D-AE19-62706E023703}">
                      <ahyp:hlinkClr xmlns:ahyp="http://schemas.microsoft.com/office/drawing/2018/hyperlinkcolor" val="tx"/>
                    </a:ext>
                  </a:extLst>
                </a:hlinkClick>
              </a:rPr>
              <a:t>CrossRef</a:t>
            </a:r>
            <a:r>
              <a:rPr lang="en-US" sz="1800">
                <a:solidFill>
                  <a:srgbClr val="000000"/>
                </a:solidFill>
                <a:latin typeface="Arial"/>
                <a:ea typeface="Arial"/>
                <a:cs typeface="Arial"/>
                <a:sym typeface="Arial"/>
              </a:rPr>
              <a:t> </a:t>
            </a:r>
            <a:r>
              <a:rPr lang="en-US" sz="1800" u="sng">
                <a:solidFill>
                  <a:srgbClr val="2068C0"/>
                </a:solidFill>
                <a:latin typeface="Arial"/>
                <a:ea typeface="Arial"/>
                <a:cs typeface="Arial"/>
                <a:sym typeface="Arial"/>
                <a:hlinkClick r:id="rId6">
                  <a:extLst>
                    <a:ext uri="{A12FA001-AC4F-418D-AE19-62706E023703}">
                      <ahyp:hlinkClr xmlns:ahyp="http://schemas.microsoft.com/office/drawing/2018/hyperlinkcolor" val="tx"/>
                    </a:ext>
                  </a:extLst>
                </a:hlinkClick>
              </a:rPr>
              <a:t>Show Abstract</a:t>
            </a:r>
            <a:endParaRPr sz="1400">
              <a:solidFill>
                <a:srgbClr val="000000"/>
              </a:solidFill>
              <a:latin typeface="Arial"/>
              <a:ea typeface="Arial"/>
              <a:cs typeface="Arial"/>
              <a:sym typeface="Arial"/>
            </a:endParaRPr>
          </a:p>
          <a:p>
            <a:pPr marL="228600" lvl="0" indent="-228600" algn="l" rtl="0">
              <a:lnSpc>
                <a:spcPct val="80000"/>
              </a:lnSpc>
              <a:spcBef>
                <a:spcPts val="1000"/>
              </a:spcBef>
              <a:spcAft>
                <a:spcPts val="0"/>
              </a:spcAft>
              <a:buClr>
                <a:srgbClr val="000000"/>
              </a:buClr>
              <a:buSzPts val="1800"/>
              <a:buChar char="•"/>
            </a:pPr>
            <a:r>
              <a:rPr lang="en-US" sz="1800">
                <a:solidFill>
                  <a:srgbClr val="000000"/>
                </a:solidFill>
                <a:latin typeface="Arial"/>
                <a:ea typeface="Arial"/>
                <a:cs typeface="Arial"/>
                <a:sym typeface="Arial"/>
              </a:rPr>
              <a:t>a mindful approach toward being in the moment and taking one day at a time without succumbing to our own fears and fantasies about possible dire future life uncertainties. </a:t>
            </a:r>
            <a:endParaRPr/>
          </a:p>
          <a:p>
            <a:pPr marL="228600" lvl="0" indent="-228600" algn="l" rtl="0">
              <a:lnSpc>
                <a:spcPct val="80000"/>
              </a:lnSpc>
              <a:spcBef>
                <a:spcPts val="1000"/>
              </a:spcBef>
              <a:spcAft>
                <a:spcPts val="0"/>
              </a:spcAft>
              <a:buClr>
                <a:srgbClr val="000000"/>
              </a:buClr>
              <a:buSzPts val="1800"/>
              <a:buChar char="•"/>
            </a:pPr>
            <a:r>
              <a:rPr lang="en-US" sz="1800">
                <a:solidFill>
                  <a:srgbClr val="000000"/>
                </a:solidFill>
                <a:latin typeface="Arial"/>
                <a:ea typeface="Arial"/>
                <a:cs typeface="Arial"/>
                <a:sym typeface="Arial"/>
              </a:rPr>
              <a:t>Fears: getting sick, disrupted continuity of their health care, social isolation, uncertain job security, loss of autonomy, economic instability, and maintaining family cohesion. </a:t>
            </a:r>
            <a:endParaRPr/>
          </a:p>
          <a:p>
            <a:pPr marL="228600" lvl="0" indent="-228600" algn="l" rtl="0">
              <a:lnSpc>
                <a:spcPct val="80000"/>
              </a:lnSpc>
              <a:spcBef>
                <a:spcPts val="1000"/>
              </a:spcBef>
              <a:spcAft>
                <a:spcPts val="0"/>
              </a:spcAft>
              <a:buClr>
                <a:srgbClr val="000000"/>
              </a:buClr>
              <a:buSzPts val="1800"/>
              <a:buChar char="•"/>
            </a:pPr>
            <a:r>
              <a:rPr lang="en-US" sz="1800">
                <a:solidFill>
                  <a:srgbClr val="000000"/>
                </a:solidFill>
                <a:latin typeface="Arial"/>
                <a:ea typeface="Arial"/>
                <a:cs typeface="Arial"/>
                <a:sym typeface="Arial"/>
              </a:rPr>
              <a:t>pandemics shut down conferences and meetings &gt; challenge us to find innovative ways to maintain meaningful ties to colleagues, stay scientifically current, counter professional loneliness, and maintain a sense of professional community. </a:t>
            </a:r>
            <a:endParaRPr/>
          </a:p>
          <a:p>
            <a:pPr marL="228600" lvl="0" indent="-114300" algn="l" rtl="0">
              <a:lnSpc>
                <a:spcPct val="80000"/>
              </a:lnSpc>
              <a:spcBef>
                <a:spcPts val="1000"/>
              </a:spcBef>
              <a:spcAft>
                <a:spcPts val="0"/>
              </a:spcAft>
              <a:buClr>
                <a:schemeClr val="dk1"/>
              </a:buClr>
              <a:buSzPts val="1800"/>
              <a:buNone/>
            </a:pPr>
            <a:endParaRPr sz="180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Psychiatry’s Niche Role in the COVID19 Pandemic</a:t>
            </a:r>
            <a:endParaRPr/>
          </a:p>
          <a:p>
            <a:pPr marL="0" marR="0" lvl="0" indent="0" algn="l"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https://www.psychiatrist.com/JCP/article/Pages/psychiatrys-niche-role-in-the-covid-pandemic.aspx</a:t>
            </a:r>
            <a:endParaRPr/>
          </a:p>
          <a:p>
            <a:pPr marL="0" marR="0" lvl="0" indent="0" algn="l"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Joseph F. Goldberg, MDa,*</a:t>
            </a:r>
            <a:endParaRPr/>
          </a:p>
          <a:p>
            <a:pPr marL="228600" lvl="0" indent="-114300" algn="l" rtl="0">
              <a:lnSpc>
                <a:spcPct val="80000"/>
              </a:lnSpc>
              <a:spcBef>
                <a:spcPts val="1000"/>
              </a:spcBef>
              <a:spcAft>
                <a:spcPts val="0"/>
              </a:spcAft>
              <a:buClr>
                <a:schemeClr val="dk1"/>
              </a:buClr>
              <a:buSzPts val="1800"/>
              <a:buNone/>
            </a:pPr>
            <a:endParaRPr sz="1800">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81"/>
          <p:cNvSpPr txBox="1">
            <a:spLocks noGrp="1"/>
          </p:cNvSpPr>
          <p:nvPr>
            <p:ph type="title"/>
          </p:nvPr>
        </p:nvSpPr>
        <p:spPr>
          <a:xfrm>
            <a:off x="606057" y="365125"/>
            <a:ext cx="11185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FINANCIAL ASSISTANCE FOR MEDICAL PRACTICES</a:t>
            </a:r>
            <a:endParaRPr/>
          </a:p>
        </p:txBody>
      </p:sp>
      <p:sp>
        <p:nvSpPr>
          <p:cNvPr id="934" name="Google Shape;934;p81"/>
          <p:cNvSpPr txBox="1">
            <a:spLocks noGrp="1"/>
          </p:cNvSpPr>
          <p:nvPr>
            <p:ph type="body" idx="1"/>
          </p:nvPr>
        </p:nvSpPr>
        <p:spPr>
          <a:xfrm>
            <a:off x="838199" y="1825625"/>
            <a:ext cx="10868247"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00000"/>
              </a:buClr>
              <a:buSzPts val="1800"/>
              <a:buNone/>
            </a:pPr>
            <a:r>
              <a:rPr lang="en-US" sz="1800">
                <a:solidFill>
                  <a:srgbClr val="000000"/>
                </a:solidFill>
                <a:latin typeface="Arial"/>
                <a:ea typeface="Arial"/>
                <a:cs typeface="Arial"/>
                <a:sym typeface="Arial"/>
              </a:rPr>
              <a:t>CARES Act/COVID 3.5: Loans &amp; other financial assistance for physician practices</a:t>
            </a:r>
            <a:endParaRPr sz="1800">
              <a:latin typeface="Arial"/>
              <a:ea typeface="Arial"/>
              <a:cs typeface="Arial"/>
              <a:sym typeface="Arial"/>
            </a:endParaRPr>
          </a:p>
          <a:p>
            <a:pPr marL="0" marR="0" lvl="0" indent="0" algn="l" rtl="0">
              <a:lnSpc>
                <a:spcPct val="80000"/>
              </a:lnSpc>
              <a:spcBef>
                <a:spcPts val="0"/>
              </a:spcBef>
              <a:spcAft>
                <a:spcPts val="0"/>
              </a:spcAft>
              <a:buClr>
                <a:srgbClr val="000000"/>
              </a:buClr>
              <a:buSzPts val="1800"/>
              <a:buNone/>
            </a:pPr>
            <a:r>
              <a:rPr lang="en-US" sz="18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https://www.ama-assn.org/delivering-care/public-health/cares-actcovid-35-loans-other-financial-assistance-physician#:~:text=The%20CARES%20Act%20includes%20relief,and%20Social%20Services%20Emergency%20Fund</a:t>
            </a:r>
            <a:r>
              <a:rPr lang="en-US" sz="1800">
                <a:solidFill>
                  <a:srgbClr val="000000"/>
                </a:solidFill>
                <a:latin typeface="Arial"/>
                <a:ea typeface="Arial"/>
                <a:cs typeface="Arial"/>
                <a:sym typeface="Arial"/>
              </a:rPr>
              <a:t>.</a:t>
            </a:r>
            <a:endParaRPr sz="1800">
              <a:latin typeface="Arial"/>
              <a:ea typeface="Arial"/>
              <a:cs typeface="Arial"/>
              <a:sym typeface="Arial"/>
            </a:endParaRPr>
          </a:p>
          <a:p>
            <a:pPr marL="0" marR="0" lvl="0" indent="0" algn="l" rtl="0">
              <a:lnSpc>
                <a:spcPct val="80000"/>
              </a:lnSpc>
              <a:spcBef>
                <a:spcPts val="0"/>
              </a:spcBef>
              <a:spcAft>
                <a:spcPts val="0"/>
              </a:spcAft>
              <a:buClr>
                <a:schemeClr val="dk1"/>
              </a:buClr>
              <a:buSzPts val="1800"/>
              <a:buNone/>
            </a:pPr>
            <a:endParaRPr sz="1800">
              <a:latin typeface="Arial"/>
              <a:ea typeface="Arial"/>
              <a:cs typeface="Arial"/>
              <a:sym typeface="Arial"/>
            </a:endParaRPr>
          </a:p>
          <a:p>
            <a:pPr marL="0" marR="0" lvl="0" indent="0" algn="l" rtl="0">
              <a:lnSpc>
                <a:spcPct val="80000"/>
              </a:lnSpc>
              <a:spcBef>
                <a:spcPts val="0"/>
              </a:spcBef>
              <a:spcAft>
                <a:spcPts val="0"/>
              </a:spcAft>
              <a:buClr>
                <a:srgbClr val="55616D"/>
              </a:buClr>
              <a:buSzPts val="1800"/>
              <a:buNone/>
            </a:pPr>
            <a:r>
              <a:rPr lang="en-US" sz="1800">
                <a:solidFill>
                  <a:srgbClr val="55616D"/>
                </a:solidFill>
                <a:latin typeface="Arial"/>
                <a:ea typeface="Arial"/>
                <a:cs typeface="Arial"/>
                <a:sym typeface="Arial"/>
              </a:rPr>
              <a:t>COVID-19 Practice Financial Assistance</a:t>
            </a:r>
            <a:endParaRPr sz="1800">
              <a:latin typeface="Arial"/>
              <a:ea typeface="Arial"/>
              <a:cs typeface="Arial"/>
              <a:sym typeface="Arial"/>
            </a:endParaRPr>
          </a:p>
          <a:p>
            <a:pPr marL="0" marR="0" lvl="0" indent="0" algn="l" rtl="0">
              <a:lnSpc>
                <a:spcPct val="80000"/>
              </a:lnSpc>
              <a:spcBef>
                <a:spcPts val="0"/>
              </a:spcBef>
              <a:spcAft>
                <a:spcPts val="0"/>
              </a:spcAft>
              <a:buClr>
                <a:srgbClr val="000000"/>
              </a:buClr>
              <a:buSzPts val="1800"/>
              <a:buNone/>
            </a:pPr>
            <a:r>
              <a:rPr lang="en-US" sz="1800"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https://www.acponline.org/practice-resources/covid-19-practice-management-resources/covid-19-practice-financial-assistance</a:t>
            </a:r>
            <a:endParaRPr sz="1800">
              <a:latin typeface="Arial"/>
              <a:ea typeface="Arial"/>
              <a:cs typeface="Arial"/>
              <a:sym typeface="Arial"/>
            </a:endParaRPr>
          </a:p>
          <a:p>
            <a:pPr marL="0" marR="0" lvl="0" indent="0" algn="l" rtl="0">
              <a:lnSpc>
                <a:spcPct val="80000"/>
              </a:lnSpc>
              <a:spcBef>
                <a:spcPts val="0"/>
              </a:spcBef>
              <a:spcAft>
                <a:spcPts val="0"/>
              </a:spcAft>
              <a:buClr>
                <a:schemeClr val="dk1"/>
              </a:buClr>
              <a:buSzPts val="1800"/>
              <a:buNone/>
            </a:pPr>
            <a:endParaRPr sz="1800">
              <a:latin typeface="Arial"/>
              <a:ea typeface="Arial"/>
              <a:cs typeface="Arial"/>
              <a:sym typeface="Arial"/>
            </a:endParaRPr>
          </a:p>
          <a:p>
            <a:pPr marL="0" marR="0" lvl="0" indent="0" algn="l" rtl="0">
              <a:lnSpc>
                <a:spcPct val="80000"/>
              </a:lnSpc>
              <a:spcBef>
                <a:spcPts val="0"/>
              </a:spcBef>
              <a:spcAft>
                <a:spcPts val="0"/>
              </a:spcAft>
              <a:buClr>
                <a:srgbClr val="09142A"/>
              </a:buClr>
              <a:buSzPts val="1800"/>
              <a:buNone/>
            </a:pPr>
            <a:r>
              <a:rPr lang="en-US" sz="1800">
                <a:solidFill>
                  <a:srgbClr val="09142A"/>
                </a:solidFill>
                <a:latin typeface="Arial"/>
                <a:ea typeface="Arial"/>
                <a:cs typeface="Arial"/>
                <a:sym typeface="Arial"/>
              </a:rPr>
              <a:t>Financial Relief for Family Physicians During COVID-19</a:t>
            </a:r>
            <a:endParaRPr sz="1800">
              <a:latin typeface="Arial"/>
              <a:ea typeface="Arial"/>
              <a:cs typeface="Arial"/>
              <a:sym typeface="Arial"/>
            </a:endParaRPr>
          </a:p>
          <a:p>
            <a:pPr marL="0" marR="0" lvl="0" indent="0" algn="l" rtl="0">
              <a:lnSpc>
                <a:spcPct val="80000"/>
              </a:lnSpc>
              <a:spcBef>
                <a:spcPts val="0"/>
              </a:spcBef>
              <a:spcAft>
                <a:spcPts val="0"/>
              </a:spcAft>
              <a:buClr>
                <a:srgbClr val="000000"/>
              </a:buClr>
              <a:buSzPts val="1800"/>
              <a:buNone/>
            </a:pPr>
            <a:r>
              <a:rPr lang="en-US" sz="1800" u="sng">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https://www.aafp.org/family-physician/patient-care/current-hot-topics/recent-outbreaks/covid-19/covid-19-financial-relief.html</a:t>
            </a:r>
            <a:endParaRPr sz="1800">
              <a:latin typeface="Arial"/>
              <a:ea typeface="Arial"/>
              <a:cs typeface="Arial"/>
              <a:sym typeface="Arial"/>
            </a:endParaRPr>
          </a:p>
          <a:p>
            <a:pPr marL="0" marR="0" lvl="0" indent="0" algn="l" rtl="0">
              <a:lnSpc>
                <a:spcPct val="80000"/>
              </a:lnSpc>
              <a:spcBef>
                <a:spcPts val="0"/>
              </a:spcBef>
              <a:spcAft>
                <a:spcPts val="0"/>
              </a:spcAft>
              <a:buClr>
                <a:schemeClr val="dk1"/>
              </a:buClr>
              <a:buSzPts val="1800"/>
              <a:buNone/>
            </a:pPr>
            <a:endParaRPr sz="1800">
              <a:latin typeface="Arial"/>
              <a:ea typeface="Arial"/>
              <a:cs typeface="Arial"/>
              <a:sym typeface="Arial"/>
            </a:endParaRPr>
          </a:p>
          <a:p>
            <a:pPr marL="0" marR="0" lvl="0" indent="0" algn="l" rtl="0">
              <a:lnSpc>
                <a:spcPct val="80000"/>
              </a:lnSpc>
              <a:spcBef>
                <a:spcPts val="0"/>
              </a:spcBef>
              <a:spcAft>
                <a:spcPts val="0"/>
              </a:spcAft>
              <a:buClr>
                <a:srgbClr val="000000"/>
              </a:buClr>
              <a:buSzPts val="1800"/>
              <a:buNone/>
            </a:pPr>
            <a:r>
              <a:rPr lang="en-US" sz="1800">
                <a:solidFill>
                  <a:srgbClr val="000000"/>
                </a:solidFill>
                <a:latin typeface="Arial"/>
                <a:ea typeface="Arial"/>
                <a:cs typeface="Arial"/>
                <a:sym typeface="Arial"/>
              </a:rPr>
              <a:t>MGMA COVID-19 Action Center</a:t>
            </a:r>
            <a:endParaRPr sz="1800">
              <a:latin typeface="Arial"/>
              <a:ea typeface="Arial"/>
              <a:cs typeface="Arial"/>
              <a:sym typeface="Arial"/>
            </a:endParaRPr>
          </a:p>
          <a:p>
            <a:pPr marL="0" marR="0" lvl="0" indent="0" algn="l" rtl="0">
              <a:lnSpc>
                <a:spcPct val="80000"/>
              </a:lnSpc>
              <a:spcBef>
                <a:spcPts val="0"/>
              </a:spcBef>
              <a:spcAft>
                <a:spcPts val="0"/>
              </a:spcAft>
              <a:buClr>
                <a:srgbClr val="000000"/>
              </a:buClr>
              <a:buSzPts val="1800"/>
              <a:buNone/>
            </a:pPr>
            <a:r>
              <a:rPr lang="en-US" sz="1800" u="sng">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https://www.mgma.com/resources/risk-compliance/coronavirus-covid-19-what-medical-practice-leader</a:t>
            </a:r>
            <a:endParaRPr sz="1800">
              <a:latin typeface="Arial"/>
              <a:ea typeface="Arial"/>
              <a:cs typeface="Arial"/>
              <a:sym typeface="Arial"/>
            </a:endParaRPr>
          </a:p>
          <a:p>
            <a:pPr marL="0" marR="0" lvl="0" indent="0" algn="l" rtl="0">
              <a:lnSpc>
                <a:spcPct val="80000"/>
              </a:lnSpc>
              <a:spcBef>
                <a:spcPts val="0"/>
              </a:spcBef>
              <a:spcAft>
                <a:spcPts val="0"/>
              </a:spcAft>
              <a:buClr>
                <a:schemeClr val="dk1"/>
              </a:buClr>
              <a:buSzPts val="1800"/>
              <a:buNone/>
            </a:pPr>
            <a:endParaRPr sz="1800">
              <a:latin typeface="Arial"/>
              <a:ea typeface="Arial"/>
              <a:cs typeface="Arial"/>
              <a:sym typeface="Arial"/>
            </a:endParaRPr>
          </a:p>
          <a:p>
            <a:pPr marL="0" marR="0" lvl="0" indent="0" algn="l" rtl="0">
              <a:lnSpc>
                <a:spcPct val="80000"/>
              </a:lnSpc>
              <a:spcBef>
                <a:spcPts val="0"/>
              </a:spcBef>
              <a:spcAft>
                <a:spcPts val="0"/>
              </a:spcAft>
              <a:buClr>
                <a:srgbClr val="333132"/>
              </a:buClr>
              <a:buSzPts val="1800"/>
              <a:buNone/>
            </a:pPr>
            <a:r>
              <a:rPr lang="en-US" sz="1800">
                <a:solidFill>
                  <a:srgbClr val="333132"/>
                </a:solidFill>
                <a:latin typeface="Arial"/>
                <a:ea typeface="Arial"/>
                <a:cs typeface="Arial"/>
                <a:sym typeface="Arial"/>
              </a:rPr>
              <a:t>COVID-19 Daily: Financial Aid for Medical Practices</a:t>
            </a:r>
            <a:endParaRPr sz="1800">
              <a:latin typeface="Arial"/>
              <a:ea typeface="Arial"/>
              <a:cs typeface="Arial"/>
              <a:sym typeface="Arial"/>
            </a:endParaRPr>
          </a:p>
          <a:p>
            <a:pPr marL="0" marR="0" lvl="0" indent="0" algn="l" rtl="0">
              <a:lnSpc>
                <a:spcPct val="80000"/>
              </a:lnSpc>
              <a:spcBef>
                <a:spcPts val="0"/>
              </a:spcBef>
              <a:spcAft>
                <a:spcPts val="0"/>
              </a:spcAft>
              <a:buClr>
                <a:srgbClr val="333132"/>
              </a:buClr>
              <a:buSzPts val="1800"/>
              <a:buNone/>
            </a:pPr>
            <a:r>
              <a:rPr lang="en-US" sz="1800" u="sng">
                <a:solidFill>
                  <a:srgbClr val="333132"/>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https://www.medscape.com/viewarticle/929079</a:t>
            </a:r>
            <a:endParaRPr sz="1800">
              <a:latin typeface="Arial"/>
              <a:ea typeface="Arial"/>
              <a:cs typeface="Arial"/>
              <a:sym typeface="Arial"/>
            </a:endParaRPr>
          </a:p>
          <a:p>
            <a:pPr marL="0" lvl="0" indent="0" algn="l" rtl="0">
              <a:lnSpc>
                <a:spcPct val="80000"/>
              </a:lnSpc>
              <a:spcBef>
                <a:spcPts val="1000"/>
              </a:spcBef>
              <a:spcAft>
                <a:spcPts val="0"/>
              </a:spcAft>
              <a:buClr>
                <a:schemeClr val="dk1"/>
              </a:buClr>
              <a:buSzPts val="2800"/>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82"/>
          <p:cNvSpPr txBox="1">
            <a:spLocks noGrp="1"/>
          </p:cNvSpPr>
          <p:nvPr>
            <p:ph type="title"/>
          </p:nvPr>
        </p:nvSpPr>
        <p:spPr>
          <a:xfrm>
            <a:off x="606057" y="365125"/>
            <a:ext cx="1118545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GENERAL FINANCIAL ASSISTANCE RESOURCES</a:t>
            </a:r>
            <a:endParaRPr/>
          </a:p>
        </p:txBody>
      </p:sp>
      <p:sp>
        <p:nvSpPr>
          <p:cNvPr id="940" name="Google Shape;940;p82"/>
          <p:cNvSpPr txBox="1">
            <a:spLocks noGrp="1"/>
          </p:cNvSpPr>
          <p:nvPr>
            <p:ph type="body" idx="1"/>
          </p:nvPr>
        </p:nvSpPr>
        <p:spPr>
          <a:xfrm>
            <a:off x="838199" y="1825625"/>
            <a:ext cx="10868247"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000"/>
              <a:buChar char="•"/>
            </a:pPr>
            <a:r>
              <a:rPr lang="en-US" sz="2000" b="0" i="0" u="sng">
                <a:solidFill>
                  <a:srgbClr val="000000"/>
                </a:solidFill>
                <a:latin typeface="Roboto"/>
                <a:ea typeface="Roboto"/>
                <a:cs typeface="Roboto"/>
                <a:sym typeface="Roboto"/>
                <a:hlinkClick r:id="rId3">
                  <a:extLst>
                    <a:ext uri="{A12FA001-AC4F-418D-AE19-62706E023703}">
                      <ahyp:hlinkClr xmlns:ahyp="http://schemas.microsoft.com/office/drawing/2018/hyperlinkcolor" val="tx"/>
                    </a:ext>
                  </a:extLst>
                </a:hlinkClick>
              </a:rPr>
              <a:t>Managing Job Loss and Financial Stress</a:t>
            </a:r>
            <a:r>
              <a:rPr lang="en-US" sz="2000" b="0" i="0">
                <a:solidFill>
                  <a:srgbClr val="333333"/>
                </a:solidFill>
                <a:latin typeface="Roboto"/>
                <a:ea typeface="Roboto"/>
                <a:cs typeface="Roboto"/>
                <a:sym typeface="Roboto"/>
              </a:rPr>
              <a:t> (PDF) – Helping yourself and your family cope with stress and financial worries following job loss. (University of Hawaii)</a:t>
            </a:r>
            <a:endParaRPr/>
          </a:p>
          <a:p>
            <a:pPr marL="228600" lvl="0" indent="-228600" algn="l" rtl="0">
              <a:lnSpc>
                <a:spcPct val="90000"/>
              </a:lnSpc>
              <a:spcBef>
                <a:spcPts val="1000"/>
              </a:spcBef>
              <a:spcAft>
                <a:spcPts val="0"/>
              </a:spcAft>
              <a:buClr>
                <a:srgbClr val="000000"/>
              </a:buClr>
              <a:buSzPts val="2000"/>
              <a:buChar char="•"/>
            </a:pPr>
            <a:r>
              <a:rPr lang="en-US" sz="2000" b="0" i="0" u="sng">
                <a:solidFill>
                  <a:srgbClr val="000000"/>
                </a:solidFill>
                <a:latin typeface="Roboto"/>
                <a:ea typeface="Roboto"/>
                <a:cs typeface="Roboto"/>
                <a:sym typeface="Roboto"/>
                <a:hlinkClick r:id="rId4">
                  <a:extLst>
                    <a:ext uri="{A12FA001-AC4F-418D-AE19-62706E023703}">
                      <ahyp:hlinkClr xmlns:ahyp="http://schemas.microsoft.com/office/drawing/2018/hyperlinkcolor" val="tx"/>
                    </a:ext>
                  </a:extLst>
                </a:hlinkClick>
              </a:rPr>
              <a:t>Managing Debt</a:t>
            </a:r>
            <a:r>
              <a:rPr lang="en-US" sz="2000" b="0" i="0">
                <a:solidFill>
                  <a:srgbClr val="333333"/>
                </a:solidFill>
                <a:latin typeface="Roboto"/>
                <a:ea typeface="Roboto"/>
                <a:cs typeface="Roboto"/>
                <a:sym typeface="Roboto"/>
              </a:rPr>
              <a:t> – Steps you can take to deal with debt. (Federal Trade Commission)</a:t>
            </a:r>
            <a:endParaRPr/>
          </a:p>
          <a:p>
            <a:pPr marL="228600" lvl="0" indent="-228600" algn="l" rtl="0">
              <a:lnSpc>
                <a:spcPct val="90000"/>
              </a:lnSpc>
              <a:spcBef>
                <a:spcPts val="1000"/>
              </a:spcBef>
              <a:spcAft>
                <a:spcPts val="0"/>
              </a:spcAft>
              <a:buClr>
                <a:srgbClr val="000000"/>
              </a:buClr>
              <a:buSzPts val="2000"/>
              <a:buChar char="•"/>
            </a:pPr>
            <a:r>
              <a:rPr lang="en-US" sz="2000" b="0" i="0" u="sng">
                <a:solidFill>
                  <a:srgbClr val="000000"/>
                </a:solidFill>
                <a:latin typeface="Roboto"/>
                <a:ea typeface="Roboto"/>
                <a:cs typeface="Roboto"/>
                <a:sym typeface="Roboto"/>
                <a:hlinkClick r:id="rId5">
                  <a:extLst>
                    <a:ext uri="{A12FA001-AC4F-418D-AE19-62706E023703}">
                      <ahyp:hlinkClr xmlns:ahyp="http://schemas.microsoft.com/office/drawing/2018/hyperlinkcolor" val="tx"/>
                    </a:ext>
                  </a:extLst>
                </a:hlinkClick>
              </a:rPr>
              <a:t>Managing money and budgeting</a:t>
            </a:r>
            <a:r>
              <a:rPr lang="en-US" sz="2000" b="0" i="0">
                <a:solidFill>
                  <a:srgbClr val="333333"/>
                </a:solidFill>
                <a:latin typeface="Roboto"/>
                <a:ea typeface="Roboto"/>
                <a:cs typeface="Roboto"/>
                <a:sym typeface="Roboto"/>
              </a:rPr>
              <a:t> – Tips for creating a family budget. (raisingchildren.net.au)</a:t>
            </a:r>
            <a:endParaRPr/>
          </a:p>
          <a:p>
            <a:pPr marL="228600" lvl="0" indent="-228600" algn="l" rtl="0">
              <a:lnSpc>
                <a:spcPct val="90000"/>
              </a:lnSpc>
              <a:spcBef>
                <a:spcPts val="1000"/>
              </a:spcBef>
              <a:spcAft>
                <a:spcPts val="0"/>
              </a:spcAft>
              <a:buClr>
                <a:srgbClr val="000000"/>
              </a:buClr>
              <a:buSzPts val="2000"/>
              <a:buChar char="•"/>
            </a:pPr>
            <a:r>
              <a:rPr lang="en-US" sz="2000" b="0" i="0" u="sng">
                <a:solidFill>
                  <a:srgbClr val="000000"/>
                </a:solidFill>
                <a:latin typeface="Roboto"/>
                <a:ea typeface="Roboto"/>
                <a:cs typeface="Roboto"/>
                <a:sym typeface="Roboto"/>
                <a:hlinkClick r:id="rId6">
                  <a:extLst>
                    <a:ext uri="{A12FA001-AC4F-418D-AE19-62706E023703}">
                      <ahyp:hlinkClr xmlns:ahyp="http://schemas.microsoft.com/office/drawing/2018/hyperlinkcolor" val="tx"/>
                    </a:ext>
                  </a:extLst>
                </a:hlinkClick>
              </a:rPr>
              <a:t>Make a Budget</a:t>
            </a:r>
            <a:r>
              <a:rPr lang="en-US" sz="2000" b="0" i="0">
                <a:solidFill>
                  <a:srgbClr val="333333"/>
                </a:solidFill>
                <a:latin typeface="Roboto"/>
                <a:ea typeface="Roboto"/>
                <a:cs typeface="Roboto"/>
                <a:sym typeface="Roboto"/>
              </a:rPr>
              <a:t> (PDF) – Simple worksheet to help you create a budget. (Federal Trade Commission)</a:t>
            </a:r>
            <a:endParaRPr/>
          </a:p>
          <a:p>
            <a:pPr marL="228600" lvl="0" indent="-228600" algn="l" rtl="0">
              <a:lnSpc>
                <a:spcPct val="90000"/>
              </a:lnSpc>
              <a:spcBef>
                <a:spcPts val="1000"/>
              </a:spcBef>
              <a:spcAft>
                <a:spcPts val="0"/>
              </a:spcAft>
              <a:buClr>
                <a:srgbClr val="000000"/>
              </a:buClr>
              <a:buSzPts val="2000"/>
              <a:buChar char="•"/>
            </a:pPr>
            <a:r>
              <a:rPr lang="en-US" sz="2000" b="0" i="0" u="sng">
                <a:solidFill>
                  <a:srgbClr val="000000"/>
                </a:solidFill>
                <a:latin typeface="Roboto"/>
                <a:ea typeface="Roboto"/>
                <a:cs typeface="Roboto"/>
                <a:sym typeface="Roboto"/>
                <a:hlinkClick r:id="rId7">
                  <a:extLst>
                    <a:ext uri="{A12FA001-AC4F-418D-AE19-62706E023703}">
                      <ahyp:hlinkClr xmlns:ahyp="http://schemas.microsoft.com/office/drawing/2018/hyperlinkcolor" val="tx"/>
                    </a:ext>
                  </a:extLst>
                </a:hlinkClick>
              </a:rPr>
              <a:t>Money Stress Weighing on Americans’ Health</a:t>
            </a:r>
            <a:r>
              <a:rPr lang="en-US" sz="2000" b="0" i="0">
                <a:solidFill>
                  <a:srgbClr val="333333"/>
                </a:solidFill>
                <a:latin typeface="Roboto"/>
                <a:ea typeface="Roboto"/>
                <a:cs typeface="Roboto"/>
                <a:sym typeface="Roboto"/>
              </a:rPr>
              <a:t> (PDF) – Details of the 2015 Stress in America: Paying with Our Health survey from the American Psychological Association. (APA)</a:t>
            </a:r>
            <a:endParaRPr/>
          </a:p>
          <a:p>
            <a:pPr marL="228600" lvl="0" indent="-228600" algn="l" rtl="0">
              <a:lnSpc>
                <a:spcPct val="90000"/>
              </a:lnSpc>
              <a:spcBef>
                <a:spcPts val="1000"/>
              </a:spcBef>
              <a:spcAft>
                <a:spcPts val="0"/>
              </a:spcAft>
              <a:buClr>
                <a:srgbClr val="000000"/>
              </a:buClr>
              <a:buSzPts val="2000"/>
              <a:buFont typeface="Arial"/>
              <a:buChar char="•"/>
            </a:pPr>
            <a:r>
              <a:rPr lang="en-US" sz="2000" b="0" i="0" u="sng">
                <a:solidFill>
                  <a:srgbClr val="000000"/>
                </a:solidFill>
                <a:latin typeface="Roboto"/>
                <a:ea typeface="Roboto"/>
                <a:cs typeface="Roboto"/>
                <a:sym typeface="Roboto"/>
                <a:hlinkClick r:id="rId8">
                  <a:extLst>
                    <a:ext uri="{A12FA001-AC4F-418D-AE19-62706E023703}">
                      <ahyp:hlinkClr xmlns:ahyp="http://schemas.microsoft.com/office/drawing/2018/hyperlinkcolor" val="tx"/>
                    </a:ext>
                  </a:extLst>
                </a:hlinkClick>
              </a:rPr>
              <a:t>U.S. Government Services and Information</a:t>
            </a:r>
            <a:r>
              <a:rPr lang="en-US" sz="2000" b="0" i="0">
                <a:solidFill>
                  <a:srgbClr val="333333"/>
                </a:solidFill>
                <a:latin typeface="Roboto"/>
                <a:ea typeface="Roboto"/>
                <a:cs typeface="Roboto"/>
                <a:sym typeface="Roboto"/>
              </a:rPr>
              <a:t> including </a:t>
            </a:r>
            <a:r>
              <a:rPr lang="en-US" sz="2000" b="0" i="0" u="sng">
                <a:solidFill>
                  <a:srgbClr val="000000"/>
                </a:solidFill>
                <a:latin typeface="Roboto"/>
                <a:ea typeface="Roboto"/>
                <a:cs typeface="Roboto"/>
                <a:sym typeface="Roboto"/>
                <a:hlinkClick r:id="rId9">
                  <a:extLst>
                    <a:ext uri="{A12FA001-AC4F-418D-AE19-62706E023703}">
                      <ahyp:hlinkClr xmlns:ahyp="http://schemas.microsoft.com/office/drawing/2018/hyperlinkcolor" val="tx"/>
                    </a:ext>
                  </a:extLst>
                </a:hlinkClick>
              </a:rPr>
              <a:t>Dealing with Debt</a:t>
            </a:r>
            <a:r>
              <a:rPr lang="en-US" sz="2000" b="0" i="0">
                <a:solidFill>
                  <a:srgbClr val="333333"/>
                </a:solidFill>
                <a:latin typeface="Roboto"/>
                <a:ea typeface="Roboto"/>
                <a:cs typeface="Roboto"/>
                <a:sym typeface="Roboto"/>
              </a:rPr>
              <a:t>, </a:t>
            </a:r>
            <a:r>
              <a:rPr lang="en-US" sz="2000" b="0" i="0" u="sng">
                <a:solidFill>
                  <a:srgbClr val="000000"/>
                </a:solidFill>
                <a:latin typeface="Roboto"/>
                <a:ea typeface="Roboto"/>
                <a:cs typeface="Roboto"/>
                <a:sym typeface="Roboto"/>
                <a:hlinkClick r:id="rId10">
                  <a:extLst>
                    <a:ext uri="{A12FA001-AC4F-418D-AE19-62706E023703}">
                      <ahyp:hlinkClr xmlns:ahyp="http://schemas.microsoft.com/office/drawing/2018/hyperlinkcolor" val="tx"/>
                    </a:ext>
                  </a:extLst>
                </a:hlinkClick>
              </a:rPr>
              <a:t>Unemployment Help</a:t>
            </a:r>
            <a:r>
              <a:rPr lang="en-US" sz="2000" b="0" i="0">
                <a:solidFill>
                  <a:srgbClr val="333333"/>
                </a:solidFill>
                <a:latin typeface="Roboto"/>
                <a:ea typeface="Roboto"/>
                <a:cs typeface="Roboto"/>
                <a:sym typeface="Roboto"/>
              </a:rPr>
              <a:t>, and </a:t>
            </a:r>
            <a:r>
              <a:rPr lang="en-US" sz="2000" b="0" i="0" u="sng">
                <a:solidFill>
                  <a:srgbClr val="000000"/>
                </a:solidFill>
                <a:latin typeface="Roboto"/>
                <a:ea typeface="Roboto"/>
                <a:cs typeface="Roboto"/>
                <a:sym typeface="Roboto"/>
                <a:hlinkClick r:id="rId11">
                  <a:extLst>
                    <a:ext uri="{A12FA001-AC4F-418D-AE19-62706E023703}">
                      <ahyp:hlinkClr xmlns:ahyp="http://schemas.microsoft.com/office/drawing/2018/hyperlinkcolor" val="tx"/>
                    </a:ext>
                  </a:extLst>
                </a:hlinkClick>
              </a:rPr>
              <a:t>Getting Help with Living Expenses</a:t>
            </a:r>
            <a:r>
              <a:rPr lang="en-US" sz="2000" b="0" i="0">
                <a:solidFill>
                  <a:srgbClr val="333333"/>
                </a:solidFill>
                <a:latin typeface="Roboto"/>
                <a:ea typeface="Roboto"/>
                <a:cs typeface="Roboto"/>
                <a:sym typeface="Roboto"/>
              </a:rPr>
              <a:t>. Or call 1-844-872-4681. (USA gov)</a:t>
            </a:r>
            <a:endParaRPr/>
          </a:p>
          <a:p>
            <a:pPr marL="228600" lvl="0" indent="-228600" algn="l" rtl="0">
              <a:lnSpc>
                <a:spcPct val="90000"/>
              </a:lnSpc>
              <a:spcBef>
                <a:spcPts val="1000"/>
              </a:spcBef>
              <a:spcAft>
                <a:spcPts val="0"/>
              </a:spcAft>
              <a:buClr>
                <a:srgbClr val="000000"/>
              </a:buClr>
              <a:buSzPts val="2000"/>
              <a:buChar char="•"/>
            </a:pPr>
            <a:r>
              <a:rPr lang="en-US" sz="2000">
                <a:solidFill>
                  <a:srgbClr val="000000"/>
                </a:solidFill>
                <a:latin typeface="Arial"/>
                <a:ea typeface="Arial"/>
                <a:cs typeface="Arial"/>
                <a:sym typeface="Arial"/>
              </a:rPr>
              <a:t>Find an accountant who specializes in medical practices</a:t>
            </a:r>
            <a:endParaRPr sz="2000" b="0" i="0">
              <a:solidFill>
                <a:srgbClr val="333333"/>
              </a:solidFill>
              <a:latin typeface="Roboto"/>
              <a:ea typeface="Roboto"/>
              <a:cs typeface="Roboto"/>
              <a:sym typeface="Roboto"/>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0"/>
          <p:cNvSpPr txBox="1">
            <a:spLocks noGrp="1"/>
          </p:cNvSpPr>
          <p:nvPr>
            <p:ph type="title"/>
          </p:nvPr>
        </p:nvSpPr>
        <p:spPr>
          <a:xfrm>
            <a:off x="643468" y="621792"/>
            <a:ext cx="4989890" cy="54132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CDC Website</a:t>
            </a:r>
            <a:br>
              <a:rPr lang="en-US" sz="3600">
                <a:latin typeface="Arial"/>
                <a:ea typeface="Arial"/>
                <a:cs typeface="Arial"/>
                <a:sym typeface="Arial"/>
              </a:rPr>
            </a:br>
            <a:r>
              <a:rPr lang="en-US" sz="3600">
                <a:latin typeface="Arial"/>
                <a:ea typeface="Arial"/>
                <a:cs typeface="Arial"/>
                <a:sym typeface="Arial"/>
              </a:rPr>
              <a:t>Report On Prevalence Of Mental Disorders</a:t>
            </a:r>
            <a:endParaRPr sz="3600">
              <a:latin typeface="Arial"/>
              <a:ea typeface="Arial"/>
              <a:cs typeface="Arial"/>
              <a:sym typeface="Arial"/>
            </a:endParaRPr>
          </a:p>
        </p:txBody>
      </p:sp>
      <p:sp>
        <p:nvSpPr>
          <p:cNvPr id="228" name="Google Shape;228;p10"/>
          <p:cNvSpPr/>
          <p:nvPr/>
        </p:nvSpPr>
        <p:spPr>
          <a:xfrm rot="5400000">
            <a:off x="-338487" y="2994212"/>
            <a:ext cx="1345385" cy="668410"/>
          </a:xfrm>
          <a:custGeom>
            <a:avLst/>
            <a:gdLst/>
            <a:ahLst/>
            <a:cxnLst/>
            <a:rect l="l" t="t" r="r" b="b"/>
            <a:pathLst>
              <a:path w="1345385" h="668410" extrusionOk="0">
                <a:moveTo>
                  <a:pt x="0" y="668410"/>
                </a:moveTo>
                <a:lnTo>
                  <a:pt x="672692" y="0"/>
                </a:lnTo>
                <a:lnTo>
                  <a:pt x="1345385" y="668410"/>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0"/>
          <p:cNvSpPr/>
          <p:nvPr/>
        </p:nvSpPr>
        <p:spPr>
          <a:xfrm rot="2700000">
            <a:off x="83480" y="2760304"/>
            <a:ext cx="418137" cy="418137"/>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10"/>
          <p:cNvSpPr/>
          <p:nvPr/>
        </p:nvSpPr>
        <p:spPr>
          <a:xfrm rot="-2700000" flipH="1">
            <a:off x="508836" y="4124955"/>
            <a:ext cx="635336" cy="635336"/>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10"/>
          <p:cNvSpPr/>
          <p:nvPr/>
        </p:nvSpPr>
        <p:spPr>
          <a:xfrm rot="-2700000" flipH="1">
            <a:off x="836522" y="4621062"/>
            <a:ext cx="224347" cy="224347"/>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10"/>
          <p:cNvSpPr/>
          <p:nvPr/>
        </p:nvSpPr>
        <p:spPr>
          <a:xfrm rot="8100000">
            <a:off x="10175675" y="5597890"/>
            <a:ext cx="2982940" cy="1481975"/>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0"/>
          <p:cNvSpPr/>
          <p:nvPr/>
        </p:nvSpPr>
        <p:spPr>
          <a:xfrm rot="2700000">
            <a:off x="11046240" y="5280494"/>
            <a:ext cx="841505" cy="841505"/>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10"/>
          <p:cNvSpPr txBox="1">
            <a:spLocks noGrp="1"/>
          </p:cNvSpPr>
          <p:nvPr>
            <p:ph type="body" idx="1"/>
          </p:nvPr>
        </p:nvSpPr>
        <p:spPr>
          <a:xfrm>
            <a:off x="5688609" y="266700"/>
            <a:ext cx="5859923" cy="5947831"/>
          </a:xfrm>
          <a:prstGeom prst="rect">
            <a:avLst/>
          </a:prstGeom>
          <a:noFill/>
          <a:ln>
            <a:noFill/>
          </a:ln>
        </p:spPr>
        <p:txBody>
          <a:bodyPr spcFirstLastPara="1" wrap="square" lIns="91425" tIns="45700" rIns="91425" bIns="45700" anchor="ctr" anchorCtr="0">
            <a:normAutofit fontScale="92500" lnSpcReduction="20000"/>
          </a:bodyPr>
          <a:lstStyle/>
          <a:p>
            <a:pPr marL="228600" lvl="0" indent="-127000" algn="l" rtl="0">
              <a:lnSpc>
                <a:spcPct val="80000"/>
              </a:lnSpc>
              <a:spcBef>
                <a:spcPts val="0"/>
              </a:spcBef>
              <a:spcAft>
                <a:spcPts val="0"/>
              </a:spcAft>
              <a:buClr>
                <a:schemeClr val="dk1"/>
              </a:buClr>
              <a:buSzPts val="1600"/>
              <a:buNone/>
            </a:pPr>
            <a:endParaRPr sz="1600">
              <a:solidFill>
                <a:srgbClr val="FF0000"/>
              </a:solidFill>
              <a:latin typeface="Quattrocento Sans"/>
              <a:ea typeface="Quattrocento Sans"/>
              <a:cs typeface="Quattrocento Sans"/>
              <a:sym typeface="Quattrocento Sans"/>
            </a:endParaRPr>
          </a:p>
          <a:p>
            <a:pPr marL="228600" lvl="0" indent="0" algn="l" rtl="0">
              <a:lnSpc>
                <a:spcPct val="80000"/>
              </a:lnSpc>
              <a:spcBef>
                <a:spcPts val="0"/>
              </a:spcBef>
              <a:spcAft>
                <a:spcPts val="0"/>
              </a:spcAft>
              <a:buNone/>
            </a:pPr>
            <a:endParaRPr sz="1900" b="1">
              <a:solidFill>
                <a:srgbClr val="FF0000"/>
              </a:solidFill>
              <a:latin typeface="Quattrocento Sans"/>
              <a:ea typeface="Quattrocento Sans"/>
              <a:cs typeface="Quattrocento Sans"/>
              <a:sym typeface="Quattrocento Sans"/>
            </a:endParaRPr>
          </a:p>
          <a:p>
            <a:pPr marL="228600" lvl="0" indent="0" algn="l" rtl="0">
              <a:lnSpc>
                <a:spcPct val="80000"/>
              </a:lnSpc>
              <a:spcBef>
                <a:spcPts val="0"/>
              </a:spcBef>
              <a:spcAft>
                <a:spcPts val="0"/>
              </a:spcAft>
              <a:buNone/>
            </a:pPr>
            <a:endParaRPr sz="1900" b="1">
              <a:solidFill>
                <a:srgbClr val="FF0000"/>
              </a:solidFill>
              <a:latin typeface="Quattrocento Sans"/>
              <a:ea typeface="Quattrocento Sans"/>
              <a:cs typeface="Quattrocento Sans"/>
              <a:sym typeface="Quattrocento Sans"/>
            </a:endParaRPr>
          </a:p>
          <a:p>
            <a:pPr marL="0" lvl="0" indent="0" algn="l" rtl="0">
              <a:lnSpc>
                <a:spcPct val="80000"/>
              </a:lnSpc>
              <a:spcBef>
                <a:spcPts val="0"/>
              </a:spcBef>
              <a:spcAft>
                <a:spcPts val="0"/>
              </a:spcAft>
              <a:buNone/>
            </a:pPr>
            <a:endParaRPr sz="1900" b="1">
              <a:solidFill>
                <a:srgbClr val="FF0000"/>
              </a:solidFill>
              <a:latin typeface="Quattrocento Sans"/>
              <a:ea typeface="Quattrocento Sans"/>
              <a:cs typeface="Quattrocento Sans"/>
              <a:sym typeface="Quattrocento Sans"/>
            </a:endParaRPr>
          </a:p>
          <a:p>
            <a:pPr marL="0" lvl="0" indent="0" algn="l" rtl="0">
              <a:lnSpc>
                <a:spcPct val="80000"/>
              </a:lnSpc>
              <a:spcBef>
                <a:spcPts val="0"/>
              </a:spcBef>
              <a:spcAft>
                <a:spcPts val="0"/>
              </a:spcAft>
              <a:buNone/>
            </a:pPr>
            <a:endParaRPr sz="1900" b="1">
              <a:solidFill>
                <a:srgbClr val="FF0000"/>
              </a:solidFill>
              <a:latin typeface="Quattrocento Sans"/>
              <a:ea typeface="Quattrocento Sans"/>
              <a:cs typeface="Quattrocento Sans"/>
              <a:sym typeface="Quattrocento Sans"/>
            </a:endParaRPr>
          </a:p>
          <a:p>
            <a:pPr marL="228600" lvl="0"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Anxiety Disorder </a:t>
            </a:r>
            <a:endParaRPr sz="3200"/>
          </a:p>
          <a:p>
            <a:pPr marL="685800" lvl="1"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3x</a:t>
            </a:r>
            <a:r>
              <a:rPr lang="en-US" sz="2000">
                <a:latin typeface="Quattrocento Sans"/>
                <a:ea typeface="Quattrocento Sans"/>
                <a:cs typeface="Quattrocento Sans"/>
                <a:sym typeface="Quattrocento Sans"/>
              </a:rPr>
              <a:t> that reported in the second quarter of 2019</a:t>
            </a:r>
            <a:endParaRPr sz="2800"/>
          </a:p>
          <a:p>
            <a:pPr marL="685800" lvl="1" indent="-254000" algn="l" rtl="0">
              <a:lnSpc>
                <a:spcPct val="80000"/>
              </a:lnSpc>
              <a:spcBef>
                <a:spcPts val="0"/>
              </a:spcBef>
              <a:spcAft>
                <a:spcPts val="0"/>
              </a:spcAft>
              <a:buClr>
                <a:schemeClr val="dk1"/>
              </a:buClr>
              <a:buSzPts val="2000"/>
              <a:buChar char="•"/>
            </a:pPr>
            <a:r>
              <a:rPr lang="en-US" sz="2000">
                <a:latin typeface="Quattrocento Sans"/>
                <a:ea typeface="Quattrocento Sans"/>
                <a:cs typeface="Quattrocento Sans"/>
                <a:sym typeface="Quattrocento Sans"/>
              </a:rPr>
              <a:t>25.5% versus 8.1%</a:t>
            </a:r>
            <a:endParaRPr sz="2800"/>
          </a:p>
          <a:p>
            <a:pPr marL="457200" lvl="1" indent="0" algn="l" rtl="0">
              <a:lnSpc>
                <a:spcPct val="80000"/>
              </a:lnSpc>
              <a:spcBef>
                <a:spcPts val="0"/>
              </a:spcBef>
              <a:spcAft>
                <a:spcPts val="0"/>
              </a:spcAft>
              <a:buClr>
                <a:schemeClr val="dk1"/>
              </a:buClr>
              <a:buSzPts val="1600"/>
              <a:buNone/>
            </a:pPr>
            <a:endParaRPr sz="2000">
              <a:latin typeface="Quattrocento Sans"/>
              <a:ea typeface="Quattrocento Sans"/>
              <a:cs typeface="Quattrocento Sans"/>
              <a:sym typeface="Quattrocento Sans"/>
            </a:endParaRPr>
          </a:p>
          <a:p>
            <a:pPr marL="228600" lvl="0"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Depressive Disorder </a:t>
            </a:r>
            <a:endParaRPr sz="3200"/>
          </a:p>
          <a:p>
            <a:pPr marL="685800" lvl="1"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4x</a:t>
            </a:r>
            <a:r>
              <a:rPr lang="en-US" sz="2000">
                <a:latin typeface="Quattrocento Sans"/>
                <a:ea typeface="Quattrocento Sans"/>
                <a:cs typeface="Quattrocento Sans"/>
                <a:sym typeface="Quattrocento Sans"/>
              </a:rPr>
              <a:t> that reported in the second quarter of 2019</a:t>
            </a:r>
            <a:endParaRPr sz="2800"/>
          </a:p>
          <a:p>
            <a:pPr marL="685800" lvl="1" indent="-254000" algn="l" rtl="0">
              <a:lnSpc>
                <a:spcPct val="80000"/>
              </a:lnSpc>
              <a:spcBef>
                <a:spcPts val="0"/>
              </a:spcBef>
              <a:spcAft>
                <a:spcPts val="0"/>
              </a:spcAft>
              <a:buClr>
                <a:schemeClr val="dk1"/>
              </a:buClr>
              <a:buSzPts val="2000"/>
              <a:buChar char="•"/>
            </a:pPr>
            <a:r>
              <a:rPr lang="en-US" sz="2000">
                <a:latin typeface="Quattrocento Sans"/>
                <a:ea typeface="Quattrocento Sans"/>
                <a:cs typeface="Quattrocento Sans"/>
                <a:sym typeface="Quattrocento Sans"/>
              </a:rPr>
              <a:t>24.3% versus 6.5% </a:t>
            </a:r>
            <a:endParaRPr sz="2000">
              <a:latin typeface="Quattrocento Sans"/>
              <a:ea typeface="Quattrocento Sans"/>
              <a:cs typeface="Quattrocento Sans"/>
              <a:sym typeface="Quattrocento Sans"/>
            </a:endParaRPr>
          </a:p>
          <a:p>
            <a:pPr marL="457200" lvl="1" indent="0" algn="l" rtl="0">
              <a:lnSpc>
                <a:spcPct val="80000"/>
              </a:lnSpc>
              <a:spcBef>
                <a:spcPts val="0"/>
              </a:spcBef>
              <a:spcAft>
                <a:spcPts val="0"/>
              </a:spcAft>
              <a:buClr>
                <a:schemeClr val="dk1"/>
              </a:buClr>
              <a:buSzPts val="1600"/>
              <a:buNone/>
            </a:pPr>
            <a:endParaRPr sz="2000">
              <a:latin typeface="Quattrocento Sans"/>
              <a:ea typeface="Quattrocento Sans"/>
              <a:cs typeface="Quattrocento Sans"/>
              <a:sym typeface="Quattrocento Sans"/>
            </a:endParaRPr>
          </a:p>
          <a:p>
            <a:pPr marL="228600" lvl="0"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TSRD </a:t>
            </a:r>
            <a:r>
              <a:rPr lang="en-US" sz="2000">
                <a:latin typeface="Quattrocento Sans"/>
                <a:ea typeface="Quattrocento Sans"/>
                <a:cs typeface="Quattrocento Sans"/>
                <a:sym typeface="Quattrocento Sans"/>
              </a:rPr>
              <a:t>(trauma- and stress-related disorder) </a:t>
            </a:r>
            <a:endParaRPr sz="3200"/>
          </a:p>
          <a:p>
            <a:pPr marL="685800" lvl="1"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25%</a:t>
            </a:r>
            <a:r>
              <a:rPr lang="en-US" sz="2000" b="1">
                <a:latin typeface="Quattrocento Sans"/>
                <a:ea typeface="Quattrocento Sans"/>
                <a:cs typeface="Quattrocento Sans"/>
                <a:sym typeface="Quattrocento Sans"/>
              </a:rPr>
              <a:t> </a:t>
            </a:r>
            <a:r>
              <a:rPr lang="en-US" sz="2000">
                <a:latin typeface="Quattrocento Sans"/>
                <a:ea typeface="Quattrocento Sans"/>
                <a:cs typeface="Quattrocento Sans"/>
                <a:sym typeface="Quattrocento Sans"/>
              </a:rPr>
              <a:t>of respondents reported symptoms related to the pandemic</a:t>
            </a:r>
            <a:endParaRPr sz="2800"/>
          </a:p>
          <a:p>
            <a:pPr marL="0" lvl="0" indent="0" algn="l" rtl="0">
              <a:lnSpc>
                <a:spcPct val="80000"/>
              </a:lnSpc>
              <a:spcBef>
                <a:spcPts val="0"/>
              </a:spcBef>
              <a:spcAft>
                <a:spcPts val="0"/>
              </a:spcAft>
              <a:buClr>
                <a:schemeClr val="dk1"/>
              </a:buClr>
              <a:buSzPts val="1600"/>
              <a:buNone/>
            </a:pPr>
            <a:endParaRPr sz="2000">
              <a:latin typeface="Quattrocento Sans"/>
              <a:ea typeface="Quattrocento Sans"/>
              <a:cs typeface="Quattrocento Sans"/>
              <a:sym typeface="Quattrocento Sans"/>
            </a:endParaRPr>
          </a:p>
          <a:p>
            <a:pPr marL="228600" lvl="0"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Substance Use</a:t>
            </a:r>
            <a:r>
              <a:rPr lang="en-US" sz="2000">
                <a:solidFill>
                  <a:srgbClr val="FF0000"/>
                </a:solidFill>
                <a:latin typeface="Quattrocento Sans"/>
                <a:ea typeface="Quattrocento Sans"/>
                <a:cs typeface="Quattrocento Sans"/>
                <a:sym typeface="Quattrocento Sans"/>
              </a:rPr>
              <a:t> </a:t>
            </a:r>
            <a:endParaRPr sz="3200"/>
          </a:p>
          <a:p>
            <a:pPr marL="685800" lvl="1"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10%</a:t>
            </a:r>
            <a:r>
              <a:rPr lang="en-US" sz="2000">
                <a:latin typeface="Quattrocento Sans"/>
                <a:ea typeface="Quattrocento Sans"/>
                <a:cs typeface="Quattrocento Sans"/>
                <a:sym typeface="Quattrocento Sans"/>
              </a:rPr>
              <a:t> increased use because of COVID-19</a:t>
            </a:r>
            <a:endParaRPr sz="2800"/>
          </a:p>
          <a:p>
            <a:pPr marL="0" lvl="0" indent="0" algn="l" rtl="0">
              <a:lnSpc>
                <a:spcPct val="80000"/>
              </a:lnSpc>
              <a:spcBef>
                <a:spcPts val="0"/>
              </a:spcBef>
              <a:spcAft>
                <a:spcPts val="0"/>
              </a:spcAft>
              <a:buClr>
                <a:schemeClr val="dk1"/>
              </a:buClr>
              <a:buSzPts val="1600"/>
              <a:buNone/>
            </a:pPr>
            <a:endParaRPr sz="2000">
              <a:latin typeface="Quattrocento Sans"/>
              <a:ea typeface="Quattrocento Sans"/>
              <a:cs typeface="Quattrocento Sans"/>
              <a:sym typeface="Quattrocento Sans"/>
            </a:endParaRPr>
          </a:p>
          <a:p>
            <a:pPr marL="228600" lvl="0"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Suicidal ideation </a:t>
            </a:r>
            <a:r>
              <a:rPr lang="en-US" sz="2000">
                <a:latin typeface="Quattrocento Sans"/>
                <a:ea typeface="Quattrocento Sans"/>
                <a:cs typeface="Quattrocento Sans"/>
                <a:sym typeface="Quattrocento Sans"/>
              </a:rPr>
              <a:t>in the previous 30 days</a:t>
            </a:r>
            <a:endParaRPr sz="3200"/>
          </a:p>
          <a:p>
            <a:pPr marL="685800" lvl="1" indent="-254000" algn="l" rtl="0">
              <a:lnSpc>
                <a:spcPct val="80000"/>
              </a:lnSpc>
              <a:spcBef>
                <a:spcPts val="0"/>
              </a:spcBef>
              <a:spcAft>
                <a:spcPts val="0"/>
              </a:spcAft>
              <a:buClr>
                <a:srgbClr val="FF0000"/>
              </a:buClr>
              <a:buSzPts val="2000"/>
              <a:buChar char="•"/>
            </a:pPr>
            <a:r>
              <a:rPr lang="en-US" sz="2000" b="1">
                <a:solidFill>
                  <a:srgbClr val="FF0000"/>
                </a:solidFill>
                <a:latin typeface="Quattrocento Sans"/>
                <a:ea typeface="Quattrocento Sans"/>
                <a:cs typeface="Quattrocento Sans"/>
                <a:sym typeface="Quattrocento Sans"/>
              </a:rPr>
              <a:t>2x</a:t>
            </a:r>
            <a:r>
              <a:rPr lang="en-US" sz="2000">
                <a:latin typeface="Quattrocento Sans"/>
                <a:ea typeface="Quattrocento Sans"/>
                <a:cs typeface="Quattrocento Sans"/>
                <a:sym typeface="Quattrocento Sans"/>
              </a:rPr>
              <a:t> that reported in 2018</a:t>
            </a:r>
            <a:endParaRPr sz="2800"/>
          </a:p>
          <a:p>
            <a:pPr marL="685800" lvl="1" indent="-254000" algn="l" rtl="0">
              <a:lnSpc>
                <a:spcPct val="80000"/>
              </a:lnSpc>
              <a:spcBef>
                <a:spcPts val="0"/>
              </a:spcBef>
              <a:spcAft>
                <a:spcPts val="0"/>
              </a:spcAft>
              <a:buClr>
                <a:schemeClr val="dk1"/>
              </a:buClr>
              <a:buSzPts val="2000"/>
              <a:buChar char="•"/>
            </a:pPr>
            <a:r>
              <a:rPr lang="en-US" sz="2000">
                <a:latin typeface="Quattrocento Sans"/>
                <a:ea typeface="Quattrocento Sans"/>
                <a:cs typeface="Quattrocento Sans"/>
                <a:sym typeface="Quattrocento Sans"/>
              </a:rPr>
              <a:t>10.7% versus 4.3%</a:t>
            </a:r>
            <a:endParaRPr sz="2800"/>
          </a:p>
          <a:p>
            <a:pPr marL="457200" lvl="1" indent="0" algn="l" rtl="0">
              <a:lnSpc>
                <a:spcPct val="80000"/>
              </a:lnSpc>
              <a:spcBef>
                <a:spcPts val="0"/>
              </a:spcBef>
              <a:spcAft>
                <a:spcPts val="0"/>
              </a:spcAft>
              <a:buClr>
                <a:schemeClr val="dk1"/>
              </a:buClr>
              <a:buSzPts val="1600"/>
              <a:buNone/>
            </a:pPr>
            <a:endParaRPr sz="1900">
              <a:latin typeface="Quattrocento Sans"/>
              <a:ea typeface="Quattrocento Sans"/>
              <a:cs typeface="Quattrocento Sans"/>
              <a:sym typeface="Quattrocento Sans"/>
            </a:endParaRPr>
          </a:p>
          <a:p>
            <a:pPr marL="0" lvl="0" indent="0" algn="l" rtl="0">
              <a:lnSpc>
                <a:spcPct val="80000"/>
              </a:lnSpc>
              <a:spcBef>
                <a:spcPts val="0"/>
              </a:spcBef>
              <a:spcAft>
                <a:spcPts val="0"/>
              </a:spcAft>
              <a:buClr>
                <a:schemeClr val="dk1"/>
              </a:buClr>
              <a:buSzPts val="1600"/>
              <a:buNone/>
            </a:pPr>
            <a:endParaRPr sz="1600" u="sng">
              <a:solidFill>
                <a:schemeClr val="hlink"/>
              </a:solidFill>
              <a:hlinkClick r:id="rId3"/>
            </a:endParaRPr>
          </a:p>
          <a:p>
            <a:pPr marL="0" lvl="0" indent="0" algn="l" rtl="0">
              <a:lnSpc>
                <a:spcPct val="80000"/>
              </a:lnSpc>
              <a:spcBef>
                <a:spcPts val="0"/>
              </a:spcBef>
              <a:spcAft>
                <a:spcPts val="0"/>
              </a:spcAft>
              <a:buClr>
                <a:schemeClr val="dk1"/>
              </a:buClr>
              <a:buSzPts val="1600"/>
              <a:buNone/>
            </a:pPr>
            <a:endParaRPr sz="1600" u="sng">
              <a:solidFill>
                <a:schemeClr val="hlink"/>
              </a:solidFill>
              <a:hlinkClick r:id="rId3"/>
            </a:endParaRPr>
          </a:p>
          <a:p>
            <a:pPr marL="0" lvl="0" indent="0" algn="l" rtl="0">
              <a:lnSpc>
                <a:spcPct val="80000"/>
              </a:lnSpc>
              <a:spcBef>
                <a:spcPts val="0"/>
              </a:spcBef>
              <a:spcAft>
                <a:spcPts val="0"/>
              </a:spcAft>
              <a:buClr>
                <a:schemeClr val="dk1"/>
              </a:buClr>
              <a:buSzPts val="1600"/>
              <a:buNone/>
            </a:pPr>
            <a:endParaRPr sz="1600" u="sng">
              <a:solidFill>
                <a:schemeClr val="hlink"/>
              </a:solidFill>
              <a:hlinkClick r:id="rId3"/>
            </a:endParaRPr>
          </a:p>
          <a:p>
            <a:pPr marL="0" lvl="0" indent="0" algn="l" rtl="0">
              <a:lnSpc>
                <a:spcPct val="80000"/>
              </a:lnSpc>
              <a:spcBef>
                <a:spcPts val="0"/>
              </a:spcBef>
              <a:spcAft>
                <a:spcPts val="0"/>
              </a:spcAft>
              <a:buClr>
                <a:schemeClr val="dk1"/>
              </a:buClr>
              <a:buSzPts val="1600"/>
              <a:buNone/>
            </a:pPr>
            <a:endParaRPr sz="1600" u="sng">
              <a:solidFill>
                <a:schemeClr val="hlink"/>
              </a:solidFill>
              <a:hlinkClick r:id="rId3"/>
            </a:endParaRPr>
          </a:p>
          <a:p>
            <a:pPr marL="0" lvl="0" indent="0" algn="l" rtl="0">
              <a:lnSpc>
                <a:spcPct val="80000"/>
              </a:lnSpc>
              <a:spcBef>
                <a:spcPts val="1000"/>
              </a:spcBef>
              <a:spcAft>
                <a:spcPts val="0"/>
              </a:spcAft>
              <a:buClr>
                <a:schemeClr val="dk1"/>
              </a:buClr>
              <a:buSzPts val="1600"/>
              <a:buNone/>
            </a:pPr>
            <a:endParaRPr sz="1600">
              <a:latin typeface="Arial"/>
              <a:ea typeface="Arial"/>
              <a:cs typeface="Arial"/>
              <a:sym typeface="Arial"/>
            </a:endParaRPr>
          </a:p>
          <a:p>
            <a:pPr marL="0" lvl="0" indent="0" algn="l" rtl="0">
              <a:lnSpc>
                <a:spcPct val="80000"/>
              </a:lnSpc>
              <a:spcBef>
                <a:spcPts val="1000"/>
              </a:spcBef>
              <a:spcAft>
                <a:spcPts val="0"/>
              </a:spcAft>
              <a:buClr>
                <a:schemeClr val="dk1"/>
              </a:buClr>
              <a:buSzPts val="1600"/>
              <a:buNone/>
            </a:pPr>
            <a:r>
              <a:rPr lang="en-US" sz="1600" u="sng">
                <a:solidFill>
                  <a:schemeClr val="hlink"/>
                </a:solidFill>
                <a:hlinkClick r:id="rId3"/>
              </a:rPr>
              <a:t>https://www.cdc.gov/mmwr/volumes/69/wr/mm6932a1.htm</a:t>
            </a:r>
            <a:endParaRPr sz="1600"/>
          </a:p>
          <a:p>
            <a:pPr marL="228600" lvl="0" indent="-127000" algn="l" rtl="0">
              <a:lnSpc>
                <a:spcPct val="80000"/>
              </a:lnSpc>
              <a:spcBef>
                <a:spcPts val="1000"/>
              </a:spcBef>
              <a:spcAft>
                <a:spcPts val="0"/>
              </a:spcAft>
              <a:buClr>
                <a:schemeClr val="dk1"/>
              </a:buClr>
              <a:buSzPts val="1600"/>
              <a:buNone/>
            </a:pPr>
            <a:endParaRPr sz="16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A243C363007F4F827DB51D02034FC2" ma:contentTypeVersion="22" ma:contentTypeDescription="Create a new document." ma:contentTypeScope="" ma:versionID="6f4aa861c22db5f2b4eb9d2bf3007668">
  <xsd:schema xmlns:xsd="http://www.w3.org/2001/XMLSchema" xmlns:xs="http://www.w3.org/2001/XMLSchema" xmlns:p="http://schemas.microsoft.com/office/2006/metadata/properties" targetNamespace="http://schemas.microsoft.com/office/2006/metadata/properties" ma:root="true" ma:fieldsID="883d4e8e4bb62dc9630bd01492c2b58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6732B269-0BDB-4792-BB25-C4F3E43C6D32}"/>
</file>

<file path=customXml/itemProps2.xml><?xml version="1.0" encoding="utf-8"?>
<ds:datastoreItem xmlns:ds="http://schemas.openxmlformats.org/officeDocument/2006/customXml" ds:itemID="{16DD9095-4A93-4292-BEC2-AD1323474A69}"/>
</file>

<file path=customXml/itemProps3.xml><?xml version="1.0" encoding="utf-8"?>
<ds:datastoreItem xmlns:ds="http://schemas.openxmlformats.org/officeDocument/2006/customXml" ds:itemID="{E9BE0912-F5D7-4F5B-9F6C-30EBEA99ED33}"/>
</file>

<file path=customXml/itemProps4.xml><?xml version="1.0" encoding="utf-8"?>
<ds:datastoreItem xmlns:ds="http://schemas.openxmlformats.org/officeDocument/2006/customXml" ds:itemID="{907EFF4D-64E7-4FCB-BCC7-22101A1C4831}"/>
</file>

<file path=docProps/app.xml><?xml version="1.0" encoding="utf-8"?>
<Properties xmlns="http://schemas.openxmlformats.org/officeDocument/2006/extended-properties" xmlns:vt="http://schemas.openxmlformats.org/officeDocument/2006/docPropsVTypes">
  <TotalTime>137</TotalTime>
  <Words>7337</Words>
  <Application>Microsoft Office PowerPoint</Application>
  <PresentationFormat>Widescreen</PresentationFormat>
  <Paragraphs>842</Paragraphs>
  <Slides>87</Slides>
  <Notes>82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87</vt:i4>
      </vt:variant>
    </vt:vector>
  </HeadingPairs>
  <TitlesOfParts>
    <vt:vector size="101" baseType="lpstr">
      <vt:lpstr>Times New Roman</vt:lpstr>
      <vt:lpstr>Calibri Light</vt:lpstr>
      <vt:lpstr>Helvetica Neue</vt:lpstr>
      <vt:lpstr>Source Sans Pro</vt:lpstr>
      <vt:lpstr>Abadi</vt:lpstr>
      <vt:lpstr>Open Sans</vt:lpstr>
      <vt:lpstr>Roboto</vt:lpstr>
      <vt:lpstr>Proxima Nova</vt:lpstr>
      <vt:lpstr>Calibri</vt:lpstr>
      <vt:lpstr>Quattrocento Sans</vt:lpstr>
      <vt:lpstr>Arial</vt:lpstr>
      <vt:lpstr>Geo</vt:lpstr>
      <vt:lpstr>Office Theme</vt:lpstr>
      <vt:lpstr>Office Theme</vt:lpstr>
      <vt:lpstr> November 12th BHA/MedChi  Behavioral Health Webinar Series </vt:lpstr>
      <vt:lpstr>PowerPoint Presentation</vt:lpstr>
      <vt:lpstr>Learning Objectives</vt:lpstr>
      <vt:lpstr>Washington Post, Thursday, November 11, 2021</vt:lpstr>
      <vt:lpstr>PowerPoint Presentation</vt:lpstr>
      <vt:lpstr>PowerPoint Presentation</vt:lpstr>
      <vt:lpstr>PowerPoint Presentation</vt:lpstr>
      <vt:lpstr>Concern About Covid Is Growing</vt:lpstr>
      <vt:lpstr>CDC Website Report On Prevalence Of Mental Disorders</vt:lpstr>
      <vt:lpstr>Study Finds Rise in  Domestic Violence During COVID</vt:lpstr>
      <vt:lpstr>  Changes in Adult Alcohol Use and Consequences During the COVID-19 Pandemic in the US  </vt:lpstr>
      <vt:lpstr>Analysis of Drug Test Results Before and After the US Declaration  of a National Emergency Concerning the COVID-19 Outbreak</vt:lpstr>
      <vt:lpstr>Drug Overdose Deaths Increased  During Early Days of Pandemic</vt:lpstr>
      <vt:lpstr>Vulnerable Populations</vt:lpstr>
      <vt:lpstr>Leaders Worried: Coronavirus Pandemic Impacting Child Abuse</vt:lpstr>
      <vt:lpstr>PowerPoint Presentation</vt:lpstr>
      <vt:lpstr>(STRESSED) VOICES OF HEALTH CARE WORKERS</vt:lpstr>
      <vt:lpstr> COVID19 Surges Threaten  to Overwhelm Hospital Staff  </vt:lpstr>
      <vt:lpstr>Psychological Risks For  Health Care Workers </vt:lpstr>
      <vt:lpstr>Psychological Risks For  Health Care Workers </vt:lpstr>
      <vt:lpstr>Physical and mental health impacts  of COVID-19 on healthcare workers: a scoping review </vt:lpstr>
      <vt:lpstr>The Unique Burden of the Health Care Worker</vt:lpstr>
      <vt:lpstr>Three Key Approaches</vt:lpstr>
      <vt:lpstr>HEALTH CARE CULTURE: A DOUBLE-EDGED SWORD?</vt:lpstr>
      <vt:lpstr>PowerPoint Presentation</vt:lpstr>
      <vt:lpstr>A.N.S.W.E.R. THEIR MENTAL HEALTH NEEDS Mental Health First Aid</vt:lpstr>
      <vt:lpstr>SEVERITY ASSESMENT:  When Should I Refer Out?</vt:lpstr>
      <vt:lpstr>REFER TO MENTAL HEALTH  AND ADJUNCT PROFESSIONALS</vt:lpstr>
      <vt:lpstr>REFER TO MENTAL HEALTH  AND ADJUNCT PROFESSIONALS</vt:lpstr>
      <vt:lpstr>PowerPoint Presentation</vt:lpstr>
      <vt:lpstr>PowerPoint Presentation</vt:lpstr>
      <vt:lpstr>HEALTH CARE WORKER  SELF-CARE TECHNIQUES</vt:lpstr>
      <vt:lpstr>HEALTH CARE WORKER  SELF-CARE TECHNIQUES</vt:lpstr>
      <vt:lpstr>PowerPoint Presentation</vt:lpstr>
      <vt:lpstr>ORGANIZATIONAL STRATEGIES</vt:lpstr>
      <vt:lpstr>ORGANIZATIONAL STRATEGIES</vt:lpstr>
      <vt:lpstr>ORGANIZATIONAL STRATEGIES</vt:lpstr>
      <vt:lpstr>TIPS FOR SUPERVISORS</vt:lpstr>
      <vt:lpstr>DEVELOP A BUDDY SYSTEM</vt:lpstr>
      <vt:lpstr>DEVELOP A BUDDY SYSTEM</vt:lpstr>
      <vt:lpstr>PowerPoint Presentation</vt:lpstr>
      <vt:lpstr>     Forty question web-based survey       Administered from mid-July through end of August 2020      Sample of 3,500       https://www.medchi.org/Portals/18/Files/Resources/PhysicianPractice%20Survey%20Results_FINAL.pdf?ver=2020-10-29-133446-053</vt:lpstr>
      <vt:lpstr>PowerPoint Presentation</vt:lpstr>
      <vt:lpstr>PowerPoint Presentation</vt:lpstr>
      <vt:lpstr>PowerPoint Presentation</vt:lpstr>
      <vt:lpstr>PowerPoint Presentation</vt:lpstr>
      <vt:lpstr>PowerPoint Presentation</vt:lpstr>
      <vt:lpstr>Health Outcomes of Financial Stress</vt:lpstr>
      <vt:lpstr>Coping with Financial Stress</vt:lpstr>
      <vt:lpstr>PowerPoint Presentation</vt:lpstr>
      <vt:lpstr>Costs of Caring</vt:lpstr>
      <vt:lpstr>PowerPoint Presentation</vt:lpstr>
      <vt:lpstr>5 Evidence Based Tips to Manage Stress</vt:lpstr>
      <vt:lpstr>SYMPTOMS OF Compassion Fatigue/Vicarious Trauma</vt:lpstr>
      <vt:lpstr>MANAGING COMPASSION FATIGUE  Back to basics with self-care</vt:lpstr>
      <vt:lpstr>More on managing symptoms</vt:lpstr>
      <vt:lpstr>PowerPoint Presentation</vt:lpstr>
      <vt:lpstr>PowerPoint Presentation</vt:lpstr>
      <vt:lpstr>PowerPoint Presentation</vt:lpstr>
      <vt:lpstr>CME Accreditation and Designation</vt:lpstr>
      <vt:lpstr>CME  DISCLOSURES</vt:lpstr>
      <vt:lpstr>PowerPoint Presentation</vt:lpstr>
      <vt:lpstr>GENERAL INFO: IMPACT OF CORONAVIRUS  ON MENTAL HEALTH OF HEALTH CARE WORKERS</vt:lpstr>
      <vt:lpstr>BUILDING RESILIENCE, REDUCING STRESS</vt:lpstr>
      <vt:lpstr>BUILDING RESILIENCE, REDUCING STRESS</vt:lpstr>
      <vt:lpstr>BUILDING RESILIENCE, REDUCING STRESS</vt:lpstr>
      <vt:lpstr>COMPASSION FATIGUE</vt:lpstr>
      <vt:lpstr>FINANCIAL/ BUSINESS/ ORGANIZATIONAL</vt:lpstr>
      <vt:lpstr>FINANCIAL/ BUSINESS/ ORGANIZATIONAL</vt:lpstr>
      <vt:lpstr>PROFESSIONAL</vt:lpstr>
      <vt:lpstr>RELAXATION/ MINDFULNESS</vt:lpstr>
      <vt:lpstr>RELAXATION/ MINDFULNESS</vt:lpstr>
      <vt:lpstr>RELAXATION/ MINDFULNESS</vt:lpstr>
      <vt:lpstr>PowerPoint Presentation</vt:lpstr>
      <vt:lpstr>PowerPoint Presentation</vt:lpstr>
      <vt:lpstr>PowerPoint Presentation</vt:lpstr>
      <vt:lpstr>PowerPoint Presentation</vt:lpstr>
      <vt:lpstr>https://www.samhsa.gov/find-help/national-helpline</vt:lpstr>
      <vt:lpstr>Mental Health And Resiliency Tools  For Health Care Workers During Covid19</vt:lpstr>
      <vt:lpstr>Mental Health And Resiliency Tools  For Health Care Workers During Covid19</vt:lpstr>
      <vt:lpstr>COVID-19 Mental Health Forum resources REACH initiative  </vt:lpstr>
      <vt:lpstr>The Kennedy Forum  Covid-19 Mental Health Resources</vt:lpstr>
      <vt:lpstr>Howard County Health Department Bureau of Behavioral Health </vt:lpstr>
      <vt:lpstr>Howard County Health Department Bureau of Behavioral Health </vt:lpstr>
      <vt:lpstr>Self-Care as a Prerequisite for Patient Care </vt:lpstr>
      <vt:lpstr>FINANCIAL ASSISTANCE FOR MEDICAL PRACTICES</vt:lpstr>
      <vt:lpstr>GENERAL FINANCIAL ASSISTANCE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November 12th BHA/MedChi  Behavioral Health Webinar Series </dc:title>
  <dc:creator>Richard Silver</dc:creator>
  <cp:lastModifiedBy>Richard Silver</cp:lastModifiedBy>
  <cp:revision>2</cp:revision>
  <dcterms:created xsi:type="dcterms:W3CDTF">2020-11-12T18:29:32Z</dcterms:created>
  <dcterms:modified xsi:type="dcterms:W3CDTF">2020-11-12T20:47:30Z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0x0101006FA243C363007F4F827DB51D02034FC2</vt:lpwstr>
  </property>
  <property fmtid="{D5CDD505-2E9C-101B-9397-08002B2CF9AE}" pid="3" name="_dlc_DocIdItemGuid">
    <vt:lpwstr>44bbeafa-2ace-4c7e-8913-5251da4c9f42</vt:lpwstr>
  </property>
</Properties>
</file>