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5.xml" ContentType="application/vnd.openxmlformats-officedocument.drawingml.chartshapes+xml"/>
  <Override PartName="/ppt/drawings/drawing6.xml" ContentType="application/vnd.openxmlformats-officedocument.drawingml.chartshapes+xml"/>
  <Override PartName="/ppt/drawings/drawing7.xml" ContentType="application/vnd.openxmlformats-officedocument.drawingml.chartshapes+xml"/>
  <Override PartName="/ppt/drawings/drawing8.xml" ContentType="application/vnd.openxmlformats-officedocument.drawingml.chartshapes+xml"/>
  <Override PartName="/ppt/drawings/drawing9.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style3.xml" ContentType="application/vnd.ms-office.chart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chart3.xml" ContentType="application/vnd.openxmlformats-officedocument.drawingml.chart+xml"/>
  <Override PartName="/ppt/theme/theme2.xml" ContentType="application/vnd.openxmlformats-officedocument.theme+xml"/>
  <Override PartName="/ppt/charts/chart6.xml" ContentType="application/vnd.openxmlformats-officedocument.drawingml.chart+xml"/>
  <Override PartName="/ppt/charts/chart1.xml" ContentType="application/vnd.openxmlformats-officedocument.drawingml.chart+xml"/>
  <Override PartName="/ppt/charts/colors6.xml" ContentType="application/vnd.ms-office.chartcolorstyle+xml"/>
  <Override PartName="/ppt/charts/colors10.xml" ContentType="application/vnd.ms-office.chartcolor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style14.xml" ContentType="application/vnd.ms-office.chartstyle+xml"/>
  <Override PartName="/ppt/charts/colors14.xml" ContentType="application/vnd.ms-office.chartcolorstyle+xml"/>
  <Override PartName="/ppt/theme/theme1.xml" ContentType="application/vnd.openxmlformats-officedocument.theme+xml"/>
  <Override PartName="/ppt/charts/chart15.xml" ContentType="application/vnd.openxmlformats-officedocument.drawingml.chart+xml"/>
  <Override PartName="/ppt/charts/style15.xml" ContentType="application/vnd.ms-office.chartstyle+xml"/>
  <Override PartName="/ppt/charts/chart13.xml" ContentType="application/vnd.openxmlformats-officedocument.drawingml.chart+xml"/>
  <Override PartName="/ppt/charts/style10.xml" ContentType="application/vnd.ms-office.chart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olors15.xml" ContentType="application/vnd.ms-office.chartcolor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style6.xml" ContentType="application/vnd.ms-office.chartstyle+xml"/>
  <Override PartName="/ppt/charts/colors9.xml" ContentType="application/vnd.ms-office.chartcolorstyle+xml"/>
  <Override PartName="/ppt/commentAuthors.xml" ContentType="application/vnd.openxmlformats-officedocument.presentationml.commentAuthor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259" r:id="rId5"/>
    <p:sldId id="290" r:id="rId6"/>
    <p:sldId id="287" r:id="rId7"/>
    <p:sldId id="260" r:id="rId8"/>
    <p:sldId id="292" r:id="rId9"/>
    <p:sldId id="300" r:id="rId10"/>
    <p:sldId id="293" r:id="rId11"/>
    <p:sldId id="294" r:id="rId12"/>
    <p:sldId id="301" r:id="rId13"/>
    <p:sldId id="296" r:id="rId14"/>
    <p:sldId id="297" r:id="rId15"/>
    <p:sldId id="298" r:id="rId16"/>
    <p:sldId id="288"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302" r:id="rId31"/>
    <p:sldId id="276" r:id="rId32"/>
    <p:sldId id="285" r:id="rId33"/>
    <p:sldId id="289" r:id="rId34"/>
    <p:sldId id="278"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A. Burgess -MDH-" initials="" lastIdx="12" clrIdx="0"/>
  <p:cmAuthor id="2" name="Sabriya Dennis -MDH-" initials="" lastIdx="8" clrIdx="1"/>
  <p:cmAuthor id="3" name="Tiffany Deprospero -MDH-"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233"/>
    <a:srgbClr val="7F7F7F"/>
    <a:srgbClr val="C40E3E"/>
    <a:srgbClr val="231F20"/>
    <a:srgbClr val="980000"/>
    <a:srgbClr val="8F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16" d="100"/>
          <a:sy n="116" d="100"/>
        </p:scale>
        <p:origin x="14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20"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c:v>
                </c:pt>
              </c:strCache>
            </c:strRef>
          </c:tx>
          <c:spPr>
            <a:solidFill>
              <a:srgbClr val="FFC2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Adult Mental Health</c:v>
                </c:pt>
                <c:pt idx="1">
                  <c:v>Adult Substance Use Disorder</c:v>
                </c:pt>
                <c:pt idx="2">
                  <c:v>Child Mental Health</c:v>
                </c:pt>
              </c:strCache>
            </c:strRef>
          </c:cat>
          <c:val>
            <c:numRef>
              <c:f>Sheet1!$B$2:$B$4</c:f>
              <c:numCache>
                <c:formatCode>0%</c:formatCode>
                <c:ptCount val="3"/>
                <c:pt idx="0">
                  <c:v>0.7</c:v>
                </c:pt>
                <c:pt idx="1">
                  <c:v>0.26</c:v>
                </c:pt>
                <c:pt idx="2">
                  <c:v>0.04</c:v>
                </c:pt>
              </c:numCache>
            </c:numRef>
          </c:val>
          <c:extLst xmlns:c16r2="http://schemas.microsoft.com/office/drawing/2015/06/chart">
            <c:ext xmlns:c16="http://schemas.microsoft.com/office/drawing/2014/chart" uri="{C3380CC4-5D6E-409C-BE32-E72D297353CC}">
              <c16:uniqueId val="{00000000-4F3C-4D1E-9201-F4C0486FBBB7}"/>
            </c:ext>
          </c:extLst>
        </c:ser>
        <c:ser>
          <c:idx val="1"/>
          <c:order val="1"/>
          <c:tx>
            <c:strRef>
              <c:f>Sheet1!$C$1</c:f>
              <c:strCache>
                <c:ptCount val="1"/>
                <c:pt idx="0">
                  <c:v>Phone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Adult Mental Health</c:v>
                </c:pt>
                <c:pt idx="1">
                  <c:v>Adult Substance Use Disorder</c:v>
                </c:pt>
                <c:pt idx="2">
                  <c:v>Child Mental Health</c:v>
                </c:pt>
              </c:strCache>
            </c:strRef>
          </c:cat>
          <c:val>
            <c:numRef>
              <c:f>Sheet1!$C$2:$C$4</c:f>
              <c:numCache>
                <c:formatCode>0%</c:formatCode>
                <c:ptCount val="3"/>
                <c:pt idx="0">
                  <c:v>0.79</c:v>
                </c:pt>
                <c:pt idx="1">
                  <c:v>0.2</c:v>
                </c:pt>
                <c:pt idx="2">
                  <c:v>0.01</c:v>
                </c:pt>
              </c:numCache>
            </c:numRef>
          </c:val>
          <c:extLst xmlns:c16r2="http://schemas.microsoft.com/office/drawing/2015/06/chart">
            <c:ext xmlns:c16="http://schemas.microsoft.com/office/drawing/2014/chart" uri="{C3380CC4-5D6E-409C-BE32-E72D297353CC}">
              <c16:uniqueId val="{00000001-4F3C-4D1E-9201-F4C0486FBBB7}"/>
            </c:ext>
          </c:extLst>
        </c:ser>
        <c:ser>
          <c:idx val="2"/>
          <c:order val="2"/>
          <c:tx>
            <c:strRef>
              <c:f>Sheet1!$D$1</c:f>
              <c:strCache>
                <c:ptCount val="1"/>
                <c:pt idx="0">
                  <c:v>Online</c:v>
                </c:pt>
              </c:strCache>
            </c:strRef>
          </c:tx>
          <c:spPr>
            <a:solidFill>
              <a:srgbClr val="C40E3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Adult Mental Health</c:v>
                </c:pt>
                <c:pt idx="1">
                  <c:v>Adult Substance Use Disorder</c:v>
                </c:pt>
                <c:pt idx="2">
                  <c:v>Child Mental Health</c:v>
                </c:pt>
              </c:strCache>
            </c:strRef>
          </c:cat>
          <c:val>
            <c:numRef>
              <c:f>Sheet1!$D$2:$D$4</c:f>
              <c:numCache>
                <c:formatCode>0%</c:formatCode>
                <c:ptCount val="3"/>
                <c:pt idx="0">
                  <c:v>0.75</c:v>
                </c:pt>
                <c:pt idx="1">
                  <c:v>0.23</c:v>
                </c:pt>
                <c:pt idx="2">
                  <c:v>0.03</c:v>
                </c:pt>
              </c:numCache>
            </c:numRef>
          </c:val>
          <c:extLst xmlns:c16r2="http://schemas.microsoft.com/office/drawing/2015/06/chart">
            <c:ext xmlns:c16="http://schemas.microsoft.com/office/drawing/2014/chart" uri="{C3380CC4-5D6E-409C-BE32-E72D297353CC}">
              <c16:uniqueId val="{00000002-4F3C-4D1E-9201-F4C0486FBBB7}"/>
            </c:ext>
          </c:extLst>
        </c:ser>
        <c:dLbls>
          <c:dLblPos val="outEnd"/>
          <c:showLegendKey val="0"/>
          <c:showVal val="1"/>
          <c:showCatName val="0"/>
          <c:showSerName val="0"/>
          <c:showPercent val="0"/>
          <c:showBubbleSize val="0"/>
        </c:dLbls>
        <c:gapWidth val="100"/>
        <c:overlap val="-24"/>
        <c:axId val="323251024"/>
        <c:axId val="323258864"/>
      </c:barChart>
      <c:catAx>
        <c:axId val="323251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23258864"/>
        <c:crosses val="autoZero"/>
        <c:auto val="1"/>
        <c:lblAlgn val="ctr"/>
        <c:lblOffset val="100"/>
        <c:noMultiLvlLbl val="0"/>
      </c:catAx>
      <c:valAx>
        <c:axId val="32325886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323251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(n=313)</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Satisfaction with Services</c:v>
                </c:pt>
                <c:pt idx="1">
                  <c:v>Access</c:v>
                </c:pt>
                <c:pt idx="2">
                  <c:v>Participating in Treatment Planning</c:v>
                </c:pt>
                <c:pt idx="3">
                  <c:v>Cultural Sensitivity</c:v>
                </c:pt>
                <c:pt idx="4">
                  <c:v>Outcomes</c:v>
                </c:pt>
                <c:pt idx="5">
                  <c:v>Social Connectedness</c:v>
                </c:pt>
                <c:pt idx="6">
                  <c:v>Functioning</c:v>
                </c:pt>
              </c:strCache>
            </c:strRef>
          </c:cat>
          <c:val>
            <c:numRef>
              <c:f>Sheet1!$B$2:$B$8</c:f>
              <c:numCache>
                <c:formatCode>0.0%</c:formatCode>
                <c:ptCount val="7"/>
                <c:pt idx="0">
                  <c:v>0.76500000000000001</c:v>
                </c:pt>
                <c:pt idx="1">
                  <c:v>0.77500000000000002</c:v>
                </c:pt>
                <c:pt idx="2">
                  <c:v>0.86899999999999999</c:v>
                </c:pt>
                <c:pt idx="3">
                  <c:v>0.93500000000000005</c:v>
                </c:pt>
                <c:pt idx="4">
                  <c:v>0.58899999999999997</c:v>
                </c:pt>
                <c:pt idx="5">
                  <c:v>0.83099999999999996</c:v>
                </c:pt>
                <c:pt idx="6">
                  <c:v>0.61199999999999999</c:v>
                </c:pt>
              </c:numCache>
            </c:numRef>
          </c:val>
          <c:extLst xmlns:c16r2="http://schemas.microsoft.com/office/drawing/2015/06/chart">
            <c:ext xmlns:c16="http://schemas.microsoft.com/office/drawing/2014/chart" uri="{C3380CC4-5D6E-409C-BE32-E72D297353CC}">
              <c16:uniqueId val="{00000000-0086-4DB3-96A0-15227A76E36D}"/>
            </c:ext>
          </c:extLst>
        </c:ser>
        <c:ser>
          <c:idx val="1"/>
          <c:order val="1"/>
          <c:tx>
            <c:strRef>
              <c:f>Sheet1!$C$1</c:f>
              <c:strCache>
                <c:ptCount val="1"/>
                <c:pt idx="0">
                  <c:v>Female (n=237)</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Satisfaction with Services</c:v>
                </c:pt>
                <c:pt idx="1">
                  <c:v>Access</c:v>
                </c:pt>
                <c:pt idx="2">
                  <c:v>Participating in Treatment Planning</c:v>
                </c:pt>
                <c:pt idx="3">
                  <c:v>Cultural Sensitivity</c:v>
                </c:pt>
                <c:pt idx="4">
                  <c:v>Outcomes</c:v>
                </c:pt>
                <c:pt idx="5">
                  <c:v>Social Connectedness</c:v>
                </c:pt>
                <c:pt idx="6">
                  <c:v>Functioning</c:v>
                </c:pt>
              </c:strCache>
            </c:strRef>
          </c:cat>
          <c:val>
            <c:numRef>
              <c:f>Sheet1!$C$2:$C$8</c:f>
              <c:numCache>
                <c:formatCode>0.0%</c:formatCode>
                <c:ptCount val="7"/>
                <c:pt idx="0">
                  <c:v>0.77400000000000002</c:v>
                </c:pt>
                <c:pt idx="1">
                  <c:v>0.77400000000000002</c:v>
                </c:pt>
                <c:pt idx="2">
                  <c:v>0.92600000000000005</c:v>
                </c:pt>
                <c:pt idx="3">
                  <c:v>0.90200000000000002</c:v>
                </c:pt>
                <c:pt idx="4">
                  <c:v>0.629</c:v>
                </c:pt>
                <c:pt idx="5">
                  <c:v>0.79</c:v>
                </c:pt>
                <c:pt idx="6">
                  <c:v>0.60699999999999998</c:v>
                </c:pt>
              </c:numCache>
            </c:numRef>
          </c:val>
          <c:extLst xmlns:c16r2="http://schemas.microsoft.com/office/drawing/2015/06/chart">
            <c:ext xmlns:c16="http://schemas.microsoft.com/office/drawing/2014/chart" uri="{C3380CC4-5D6E-409C-BE32-E72D297353CC}">
              <c16:uniqueId val="{00000001-0086-4DB3-96A0-15227A76E36D}"/>
            </c:ext>
          </c:extLst>
        </c:ser>
        <c:dLbls>
          <c:dLblPos val="outEnd"/>
          <c:showLegendKey val="0"/>
          <c:showVal val="1"/>
          <c:showCatName val="0"/>
          <c:showSerName val="0"/>
          <c:showPercent val="0"/>
          <c:showBubbleSize val="0"/>
        </c:dLbls>
        <c:gapWidth val="100"/>
        <c:overlap val="-24"/>
        <c:axId val="226171480"/>
        <c:axId val="226164816"/>
      </c:barChart>
      <c:catAx>
        <c:axId val="226171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4816"/>
        <c:crosses val="autoZero"/>
        <c:auto val="1"/>
        <c:lblAlgn val="ctr"/>
        <c:lblOffset val="100"/>
        <c:noMultiLvlLbl val="0"/>
      </c:catAx>
      <c:valAx>
        <c:axId val="22616481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71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Employed (n=134)</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0.77600000000000002</c:v>
                </c:pt>
                <c:pt idx="1">
                  <c:v>0.77400000000000002</c:v>
                </c:pt>
                <c:pt idx="2">
                  <c:v>0.71699999999999997</c:v>
                </c:pt>
                <c:pt idx="3">
                  <c:v>0.83599999999999997</c:v>
                </c:pt>
                <c:pt idx="4">
                  <c:v>0.879</c:v>
                </c:pt>
                <c:pt idx="5">
                  <c:v>0.59099999999999997</c:v>
                </c:pt>
                <c:pt idx="6">
                  <c:v>0.69899999999999995</c:v>
                </c:pt>
                <c:pt idx="7">
                  <c:v>0.63</c:v>
                </c:pt>
              </c:numCache>
            </c:numRef>
          </c:val>
          <c:extLst xmlns:c16r2="http://schemas.microsoft.com/office/drawing/2015/06/chart">
            <c:ext xmlns:c16="http://schemas.microsoft.com/office/drawing/2014/chart" uri="{C3380CC4-5D6E-409C-BE32-E72D297353CC}">
              <c16:uniqueId val="{00000000-3BBE-4BDB-AEF7-52884D78ECE3}"/>
            </c:ext>
          </c:extLst>
        </c:ser>
        <c:ser>
          <c:idx val="1"/>
          <c:order val="1"/>
          <c:tx>
            <c:strRef>
              <c:f>Sheet1!$C$1</c:f>
              <c:strCache>
                <c:ptCount val="1"/>
                <c:pt idx="0">
                  <c:v>Unemployed (n=70)</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0.79100000000000004</c:v>
                </c:pt>
                <c:pt idx="1">
                  <c:v>0.83599999999999997</c:v>
                </c:pt>
                <c:pt idx="2">
                  <c:v>0.75800000000000001</c:v>
                </c:pt>
                <c:pt idx="3">
                  <c:v>0.85499999999999998</c:v>
                </c:pt>
                <c:pt idx="4">
                  <c:v>0.85699999999999998</c:v>
                </c:pt>
                <c:pt idx="5">
                  <c:v>0.52300000000000002</c:v>
                </c:pt>
                <c:pt idx="6">
                  <c:v>0.53600000000000003</c:v>
                </c:pt>
                <c:pt idx="7">
                  <c:v>0.46200000000000002</c:v>
                </c:pt>
              </c:numCache>
            </c:numRef>
          </c:val>
          <c:extLst xmlns:c16r2="http://schemas.microsoft.com/office/drawing/2015/06/chart">
            <c:ext xmlns:c16="http://schemas.microsoft.com/office/drawing/2014/chart" uri="{C3380CC4-5D6E-409C-BE32-E72D297353CC}">
              <c16:uniqueId val="{00000001-3BBE-4BDB-AEF7-52884D78ECE3}"/>
            </c:ext>
          </c:extLst>
        </c:ser>
        <c:dLbls>
          <c:dLblPos val="outEnd"/>
          <c:showLegendKey val="0"/>
          <c:showVal val="1"/>
          <c:showCatName val="0"/>
          <c:showSerName val="0"/>
          <c:showPercent val="0"/>
          <c:showBubbleSize val="0"/>
        </c:dLbls>
        <c:gapWidth val="100"/>
        <c:overlap val="-24"/>
        <c:axId val="226166384"/>
        <c:axId val="226165600"/>
      </c:barChart>
      <c:catAx>
        <c:axId val="226166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5600"/>
        <c:crosses val="autoZero"/>
        <c:auto val="1"/>
        <c:lblAlgn val="ctr"/>
        <c:lblOffset val="100"/>
        <c:noMultiLvlLbl val="0"/>
      </c:catAx>
      <c:valAx>
        <c:axId val="2261656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6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Employed (n=108)</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0.77600000000000002</c:v>
                </c:pt>
                <c:pt idx="1">
                  <c:v>0.74299999999999999</c:v>
                </c:pt>
                <c:pt idx="2">
                  <c:v>0.72299999999999998</c:v>
                </c:pt>
                <c:pt idx="3">
                  <c:v>0.874</c:v>
                </c:pt>
                <c:pt idx="4">
                  <c:v>0.79800000000000004</c:v>
                </c:pt>
                <c:pt idx="5">
                  <c:v>0.79600000000000004</c:v>
                </c:pt>
                <c:pt idx="6">
                  <c:v>0.80400000000000005</c:v>
                </c:pt>
                <c:pt idx="7">
                  <c:v>0.79800000000000004</c:v>
                </c:pt>
              </c:numCache>
            </c:numRef>
          </c:val>
          <c:extLst xmlns:c16r2="http://schemas.microsoft.com/office/drawing/2015/06/chart">
            <c:ext xmlns:c16="http://schemas.microsoft.com/office/drawing/2014/chart" uri="{C3380CC4-5D6E-409C-BE32-E72D297353CC}">
              <c16:uniqueId val="{00000000-08B9-4137-9F2D-C175759A3644}"/>
            </c:ext>
          </c:extLst>
        </c:ser>
        <c:ser>
          <c:idx val="1"/>
          <c:order val="1"/>
          <c:tx>
            <c:strRef>
              <c:f>Sheet1!$C$1</c:f>
              <c:strCache>
                <c:ptCount val="1"/>
                <c:pt idx="0">
                  <c:v>Unemployed (n=117)</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0.69</c:v>
                </c:pt>
                <c:pt idx="1">
                  <c:v>0.626</c:v>
                </c:pt>
                <c:pt idx="2">
                  <c:v>0.57299999999999995</c:v>
                </c:pt>
                <c:pt idx="3">
                  <c:v>0.72599999999999998</c:v>
                </c:pt>
                <c:pt idx="4">
                  <c:v>0.71299999999999997</c:v>
                </c:pt>
                <c:pt idx="5">
                  <c:v>0.504</c:v>
                </c:pt>
                <c:pt idx="6">
                  <c:v>0.56000000000000005</c:v>
                </c:pt>
                <c:pt idx="7">
                  <c:v>0.53</c:v>
                </c:pt>
              </c:numCache>
            </c:numRef>
          </c:val>
          <c:extLst xmlns:c16r2="http://schemas.microsoft.com/office/drawing/2015/06/chart">
            <c:ext xmlns:c16="http://schemas.microsoft.com/office/drawing/2014/chart" uri="{C3380CC4-5D6E-409C-BE32-E72D297353CC}">
              <c16:uniqueId val="{00000001-08B9-4137-9F2D-C175759A3644}"/>
            </c:ext>
          </c:extLst>
        </c:ser>
        <c:dLbls>
          <c:dLblPos val="outEnd"/>
          <c:showLegendKey val="0"/>
          <c:showVal val="1"/>
          <c:showCatName val="0"/>
          <c:showSerName val="0"/>
          <c:showPercent val="0"/>
          <c:showBubbleSize val="0"/>
        </c:dLbls>
        <c:gapWidth val="100"/>
        <c:overlap val="-24"/>
        <c:axId val="226171872"/>
        <c:axId val="226167168"/>
      </c:barChart>
      <c:catAx>
        <c:axId val="22617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7168"/>
        <c:crosses val="autoZero"/>
        <c:auto val="1"/>
        <c:lblAlgn val="ctr"/>
        <c:lblOffset val="100"/>
        <c:noMultiLvlLbl val="0"/>
      </c:catAx>
      <c:valAx>
        <c:axId val="22616716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7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0-13 Days of Poor Mental Health in Past 30 Days (n=228)</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0.84199999999999997</c:v>
                </c:pt>
                <c:pt idx="1">
                  <c:v>0.83699999999999997</c:v>
                </c:pt>
                <c:pt idx="2">
                  <c:v>0.77</c:v>
                </c:pt>
                <c:pt idx="3">
                  <c:v>0.90400000000000003</c:v>
                </c:pt>
                <c:pt idx="4">
                  <c:v>0.879</c:v>
                </c:pt>
                <c:pt idx="5">
                  <c:v>0.79300000000000004</c:v>
                </c:pt>
                <c:pt idx="6">
                  <c:v>0.83499999999999996</c:v>
                </c:pt>
                <c:pt idx="7">
                  <c:v>0.76100000000000001</c:v>
                </c:pt>
              </c:numCache>
            </c:numRef>
          </c:val>
          <c:extLst xmlns:c16r2="http://schemas.microsoft.com/office/drawing/2015/06/chart">
            <c:ext xmlns:c16="http://schemas.microsoft.com/office/drawing/2014/chart" uri="{C3380CC4-5D6E-409C-BE32-E72D297353CC}">
              <c16:uniqueId val="{00000000-AAFE-4CD3-9E0B-BCED16DE2420}"/>
            </c:ext>
          </c:extLst>
        </c:ser>
        <c:ser>
          <c:idx val="1"/>
          <c:order val="1"/>
          <c:tx>
            <c:strRef>
              <c:f>Sheet1!$C$1</c:f>
              <c:strCache>
                <c:ptCount val="1"/>
                <c:pt idx="0">
                  <c:v>14+ Days of Poor Mental Health in Past 30 Days (n=213)</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0.71399999999999997</c:v>
                </c:pt>
                <c:pt idx="1">
                  <c:v>0.69499999999999995</c:v>
                </c:pt>
                <c:pt idx="2">
                  <c:v>0.66700000000000004</c:v>
                </c:pt>
                <c:pt idx="3">
                  <c:v>0.72599999999999998</c:v>
                </c:pt>
                <c:pt idx="4">
                  <c:v>0.81599999999999995</c:v>
                </c:pt>
                <c:pt idx="5">
                  <c:v>0.32200000000000001</c:v>
                </c:pt>
                <c:pt idx="6">
                  <c:v>0.44</c:v>
                </c:pt>
                <c:pt idx="7">
                  <c:v>0.36099999999999999</c:v>
                </c:pt>
              </c:numCache>
            </c:numRef>
          </c:val>
          <c:extLst xmlns:c16r2="http://schemas.microsoft.com/office/drawing/2015/06/chart">
            <c:ext xmlns:c16="http://schemas.microsoft.com/office/drawing/2014/chart" uri="{C3380CC4-5D6E-409C-BE32-E72D297353CC}">
              <c16:uniqueId val="{00000001-AAFE-4CD3-9E0B-BCED16DE2420}"/>
            </c:ext>
          </c:extLst>
        </c:ser>
        <c:dLbls>
          <c:dLblPos val="outEnd"/>
          <c:showLegendKey val="0"/>
          <c:showVal val="1"/>
          <c:showCatName val="0"/>
          <c:showSerName val="0"/>
          <c:showPercent val="0"/>
          <c:showBubbleSize val="0"/>
        </c:dLbls>
        <c:gapWidth val="100"/>
        <c:overlap val="-24"/>
        <c:axId val="226173440"/>
        <c:axId val="226164424"/>
      </c:barChart>
      <c:catAx>
        <c:axId val="226173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4424"/>
        <c:crosses val="autoZero"/>
        <c:auto val="1"/>
        <c:lblAlgn val="ctr"/>
        <c:lblOffset val="100"/>
        <c:noMultiLvlLbl val="0"/>
      </c:catAx>
      <c:valAx>
        <c:axId val="22616442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0-13 Days of Poor Mental Health in Past 30 Days (n=272)</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0.84</c:v>
                </c:pt>
                <c:pt idx="1">
                  <c:v>0.80500000000000005</c:v>
                </c:pt>
                <c:pt idx="2">
                  <c:v>0.78200000000000003</c:v>
                </c:pt>
                <c:pt idx="3">
                  <c:v>0.89700000000000002</c:v>
                </c:pt>
                <c:pt idx="4">
                  <c:v>0.85499999999999998</c:v>
                </c:pt>
                <c:pt idx="5">
                  <c:v>0.82899999999999996</c:v>
                </c:pt>
                <c:pt idx="6">
                  <c:v>0.84399999999999997</c:v>
                </c:pt>
                <c:pt idx="7">
                  <c:v>0.80700000000000005</c:v>
                </c:pt>
              </c:numCache>
            </c:numRef>
          </c:val>
          <c:extLst xmlns:c16r2="http://schemas.microsoft.com/office/drawing/2015/06/chart">
            <c:ext xmlns:c16="http://schemas.microsoft.com/office/drawing/2014/chart" uri="{C3380CC4-5D6E-409C-BE32-E72D297353CC}">
              <c16:uniqueId val="{00000000-AAFE-4CD3-9E0B-BCED16DE2420}"/>
            </c:ext>
          </c:extLst>
        </c:ser>
        <c:ser>
          <c:idx val="1"/>
          <c:order val="1"/>
          <c:tx>
            <c:strRef>
              <c:f>Sheet1!$C$1</c:f>
              <c:strCache>
                <c:ptCount val="1"/>
                <c:pt idx="0">
                  <c:v>14+ Days of Poor Mental Health in Past 30 Days (n=192)</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0.70199999999999996</c:v>
                </c:pt>
                <c:pt idx="1">
                  <c:v>0.64600000000000002</c:v>
                </c:pt>
                <c:pt idx="2">
                  <c:v>0.59799999999999998</c:v>
                </c:pt>
                <c:pt idx="3">
                  <c:v>0.72699999999999998</c:v>
                </c:pt>
                <c:pt idx="4">
                  <c:v>0.72799999999999998</c:v>
                </c:pt>
                <c:pt idx="5">
                  <c:v>0.39700000000000002</c:v>
                </c:pt>
                <c:pt idx="6">
                  <c:v>0.505</c:v>
                </c:pt>
                <c:pt idx="7">
                  <c:v>0.42599999999999999</c:v>
                </c:pt>
              </c:numCache>
            </c:numRef>
          </c:val>
          <c:extLst xmlns:c16r2="http://schemas.microsoft.com/office/drawing/2015/06/chart">
            <c:ext xmlns:c16="http://schemas.microsoft.com/office/drawing/2014/chart" uri="{C3380CC4-5D6E-409C-BE32-E72D297353CC}">
              <c16:uniqueId val="{00000001-AAFE-4CD3-9E0B-BCED16DE2420}"/>
            </c:ext>
          </c:extLst>
        </c:ser>
        <c:dLbls>
          <c:dLblPos val="outEnd"/>
          <c:showLegendKey val="0"/>
          <c:showVal val="1"/>
          <c:showCatName val="0"/>
          <c:showSerName val="0"/>
          <c:showPercent val="0"/>
          <c:showBubbleSize val="0"/>
        </c:dLbls>
        <c:gapWidth val="100"/>
        <c:overlap val="-24"/>
        <c:axId val="226170304"/>
        <c:axId val="226173048"/>
      </c:barChart>
      <c:catAx>
        <c:axId val="226170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73048"/>
        <c:crosses val="autoZero"/>
        <c:auto val="1"/>
        <c:lblAlgn val="ctr"/>
        <c:lblOffset val="100"/>
        <c:noMultiLvlLbl val="0"/>
      </c:catAx>
      <c:valAx>
        <c:axId val="2261730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7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0-13 Days of Poor Physical Health in Past 30 Days (n=283)</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0.79400000000000004</c:v>
                </c:pt>
                <c:pt idx="1">
                  <c:v>0.79300000000000004</c:v>
                </c:pt>
                <c:pt idx="2">
                  <c:v>0.73599999999999999</c:v>
                </c:pt>
                <c:pt idx="3">
                  <c:v>0.83099999999999996</c:v>
                </c:pt>
                <c:pt idx="4">
                  <c:v>0.85099999999999998</c:v>
                </c:pt>
                <c:pt idx="5">
                  <c:v>0.625</c:v>
                </c:pt>
                <c:pt idx="6">
                  <c:v>0.72199999999999998</c:v>
                </c:pt>
                <c:pt idx="7">
                  <c:v>0.65100000000000002</c:v>
                </c:pt>
              </c:numCache>
            </c:numRef>
          </c:val>
          <c:extLst xmlns:c16r2="http://schemas.microsoft.com/office/drawing/2015/06/chart">
            <c:ext xmlns:c16="http://schemas.microsoft.com/office/drawing/2014/chart" uri="{C3380CC4-5D6E-409C-BE32-E72D297353CC}">
              <c16:uniqueId val="{00000000-8B81-47F8-8553-A9727AB3D1B5}"/>
            </c:ext>
          </c:extLst>
        </c:ser>
        <c:ser>
          <c:idx val="1"/>
          <c:order val="1"/>
          <c:tx>
            <c:strRef>
              <c:f>Sheet1!$C$1</c:f>
              <c:strCache>
                <c:ptCount val="1"/>
                <c:pt idx="0">
                  <c:v>14+ Days of Poor Physical Health in Past 30 Days (n=162)</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0.755</c:v>
                </c:pt>
                <c:pt idx="1">
                  <c:v>0.71699999999999997</c:v>
                </c:pt>
                <c:pt idx="2">
                  <c:v>0.64800000000000002</c:v>
                </c:pt>
                <c:pt idx="3">
                  <c:v>0.76800000000000002</c:v>
                </c:pt>
                <c:pt idx="4">
                  <c:v>0.83299999999999996</c:v>
                </c:pt>
                <c:pt idx="5">
                  <c:v>0.42099999999999999</c:v>
                </c:pt>
                <c:pt idx="6">
                  <c:v>0.49399999999999999</c:v>
                </c:pt>
                <c:pt idx="7">
                  <c:v>0.40600000000000003</c:v>
                </c:pt>
              </c:numCache>
            </c:numRef>
          </c:val>
          <c:extLst xmlns:c16r2="http://schemas.microsoft.com/office/drawing/2015/06/chart">
            <c:ext xmlns:c16="http://schemas.microsoft.com/office/drawing/2014/chart" uri="{C3380CC4-5D6E-409C-BE32-E72D297353CC}">
              <c16:uniqueId val="{00000001-8B81-47F8-8553-A9727AB3D1B5}"/>
            </c:ext>
          </c:extLst>
        </c:ser>
        <c:dLbls>
          <c:dLblPos val="outEnd"/>
          <c:showLegendKey val="0"/>
          <c:showVal val="1"/>
          <c:showCatName val="0"/>
          <c:showSerName val="0"/>
          <c:showPercent val="0"/>
          <c:showBubbleSize val="0"/>
        </c:dLbls>
        <c:gapWidth val="100"/>
        <c:overlap val="-24"/>
        <c:axId val="226177360"/>
        <c:axId val="226178928"/>
      </c:barChart>
      <c:catAx>
        <c:axId val="22617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78928"/>
        <c:crosses val="autoZero"/>
        <c:auto val="1"/>
        <c:lblAlgn val="ctr"/>
        <c:lblOffset val="100"/>
        <c:noMultiLvlLbl val="0"/>
      </c:catAx>
      <c:valAx>
        <c:axId val="22617892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7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0-13 Days of Poor Physical Health in Past 30 Days (n=293)</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0.78900000000000003</c:v>
                </c:pt>
                <c:pt idx="1">
                  <c:v>0.74299999999999999</c:v>
                </c:pt>
                <c:pt idx="2">
                  <c:v>0.72499999999999998</c:v>
                </c:pt>
                <c:pt idx="3">
                  <c:v>0.86799999999999999</c:v>
                </c:pt>
                <c:pt idx="4">
                  <c:v>0.82799999999999996</c:v>
                </c:pt>
                <c:pt idx="5">
                  <c:v>0.76200000000000001</c:v>
                </c:pt>
                <c:pt idx="6">
                  <c:v>0.77600000000000002</c:v>
                </c:pt>
                <c:pt idx="7">
                  <c:v>0.76200000000000001</c:v>
                </c:pt>
              </c:numCache>
            </c:numRef>
          </c:val>
          <c:extLst xmlns:c16r2="http://schemas.microsoft.com/office/drawing/2015/06/chart">
            <c:ext xmlns:c16="http://schemas.microsoft.com/office/drawing/2014/chart" uri="{C3380CC4-5D6E-409C-BE32-E72D297353CC}">
              <c16:uniqueId val="{00000000-8220-440E-AEA3-405BB980FB32}"/>
            </c:ext>
          </c:extLst>
        </c:ser>
        <c:ser>
          <c:idx val="1"/>
          <c:order val="1"/>
          <c:tx>
            <c:strRef>
              <c:f>Sheet1!$C$1</c:f>
              <c:strCache>
                <c:ptCount val="1"/>
                <c:pt idx="0">
                  <c:v>14+ Days of Poor Physical Health in Past 30 Days (n=192)</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0.78400000000000003</c:v>
                </c:pt>
                <c:pt idx="1">
                  <c:v>0.71699999999999997</c:v>
                </c:pt>
                <c:pt idx="2">
                  <c:v>0.66700000000000004</c:v>
                </c:pt>
                <c:pt idx="3">
                  <c:v>0.75800000000000001</c:v>
                </c:pt>
                <c:pt idx="4">
                  <c:v>0.746</c:v>
                </c:pt>
                <c:pt idx="5">
                  <c:v>0.48899999999999999</c:v>
                </c:pt>
                <c:pt idx="6">
                  <c:v>0.60099999999999998</c:v>
                </c:pt>
                <c:pt idx="7">
                  <c:v>0.46500000000000002</c:v>
                </c:pt>
              </c:numCache>
            </c:numRef>
          </c:val>
          <c:extLst xmlns:c16r2="http://schemas.microsoft.com/office/drawing/2015/06/chart">
            <c:ext xmlns:c16="http://schemas.microsoft.com/office/drawing/2014/chart" uri="{C3380CC4-5D6E-409C-BE32-E72D297353CC}">
              <c16:uniqueId val="{00000001-8220-440E-AEA3-405BB980FB32}"/>
            </c:ext>
          </c:extLst>
        </c:ser>
        <c:dLbls>
          <c:dLblPos val="outEnd"/>
          <c:showLegendKey val="0"/>
          <c:showVal val="1"/>
          <c:showCatName val="0"/>
          <c:showSerName val="0"/>
          <c:showPercent val="0"/>
          <c:showBubbleSize val="0"/>
        </c:dLbls>
        <c:gapWidth val="100"/>
        <c:overlap val="-24"/>
        <c:axId val="334308088"/>
        <c:axId val="334302600"/>
      </c:barChart>
      <c:catAx>
        <c:axId val="334308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34302600"/>
        <c:crosses val="autoZero"/>
        <c:auto val="1"/>
        <c:lblAlgn val="ctr"/>
        <c:lblOffset val="100"/>
        <c:noMultiLvlLbl val="0"/>
      </c:catAx>
      <c:valAx>
        <c:axId val="3343026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3430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solidFill>
                  <a:schemeClr val="tx1"/>
                </a:solidFill>
              </a:rPr>
              <a:t>Adult MH/SUD Experiences of Care by Domain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 Mental Health (n=504)</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0.77800000000000002</c:v>
                </c:pt>
                <c:pt idx="1">
                  <c:v>0.76700000000000002</c:v>
                </c:pt>
                <c:pt idx="2">
                  <c:v>0.69299999999999995</c:v>
                </c:pt>
                <c:pt idx="3">
                  <c:v>0.80200000000000005</c:v>
                </c:pt>
                <c:pt idx="4">
                  <c:v>0.83799999999999997</c:v>
                </c:pt>
                <c:pt idx="5">
                  <c:v>0.53200000000000003</c:v>
                </c:pt>
                <c:pt idx="6">
                  <c:v>0.63700000000000001</c:v>
                </c:pt>
                <c:pt idx="7">
                  <c:v>0.55300000000000005</c:v>
                </c:pt>
              </c:numCache>
            </c:numRef>
          </c:val>
          <c:extLst xmlns:c16r2="http://schemas.microsoft.com/office/drawing/2015/06/chart">
            <c:ext xmlns:c16="http://schemas.microsoft.com/office/drawing/2014/chart" uri="{C3380CC4-5D6E-409C-BE32-E72D297353CC}">
              <c16:uniqueId val="{00000000-AFCE-453F-840D-182D4E36851C}"/>
            </c:ext>
          </c:extLst>
        </c:ser>
        <c:ser>
          <c:idx val="1"/>
          <c:order val="1"/>
          <c:tx>
            <c:strRef>
              <c:f>Sheet1!$C$1</c:f>
              <c:strCache>
                <c:ptCount val="1"/>
                <c:pt idx="0">
                  <c:v>Adult Substance Use Disorder (n=523)</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0.78100000000000003</c:v>
                </c:pt>
                <c:pt idx="1">
                  <c:v>0.72299999999999998</c:v>
                </c:pt>
                <c:pt idx="2">
                  <c:v>0.68899999999999995</c:v>
                </c:pt>
                <c:pt idx="3">
                  <c:v>0.81</c:v>
                </c:pt>
                <c:pt idx="4">
                  <c:v>0.78700000000000003</c:v>
                </c:pt>
                <c:pt idx="5">
                  <c:v>0.63800000000000001</c:v>
                </c:pt>
                <c:pt idx="6">
                  <c:v>0.69499999999999995</c:v>
                </c:pt>
                <c:pt idx="7">
                  <c:v>0.63100000000000001</c:v>
                </c:pt>
              </c:numCache>
            </c:numRef>
          </c:val>
          <c:extLst xmlns:c16r2="http://schemas.microsoft.com/office/drawing/2015/06/chart">
            <c:ext xmlns:c16="http://schemas.microsoft.com/office/drawing/2014/chart" uri="{C3380CC4-5D6E-409C-BE32-E72D297353CC}">
              <c16:uniqueId val="{00000001-AFCE-453F-840D-182D4E36851C}"/>
            </c:ext>
          </c:extLst>
        </c:ser>
        <c:dLbls>
          <c:dLblPos val="outEnd"/>
          <c:showLegendKey val="0"/>
          <c:showVal val="1"/>
          <c:showCatName val="0"/>
          <c:showSerName val="0"/>
          <c:showPercent val="0"/>
          <c:showBubbleSize val="0"/>
        </c:dLbls>
        <c:gapWidth val="100"/>
        <c:overlap val="-24"/>
        <c:axId val="323250632"/>
        <c:axId val="323259648"/>
      </c:barChart>
      <c:catAx>
        <c:axId val="323250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23259648"/>
        <c:crosses val="autoZero"/>
        <c:auto val="1"/>
        <c:lblAlgn val="ctr"/>
        <c:lblOffset val="100"/>
        <c:noMultiLvlLbl val="0"/>
      </c:catAx>
      <c:valAx>
        <c:axId val="3232596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50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solidFill>
                  <a:schemeClr val="tx1"/>
                </a:solidFill>
              </a:rPr>
              <a:t>Child</a:t>
            </a:r>
            <a:r>
              <a:rPr lang="en-US" baseline="0">
                <a:solidFill>
                  <a:schemeClr val="tx1"/>
                </a:solidFill>
              </a:rPr>
              <a:t> </a:t>
            </a:r>
            <a:r>
              <a:rPr lang="en-US">
                <a:solidFill>
                  <a:schemeClr val="tx1"/>
                </a:solidFill>
              </a:rPr>
              <a:t>MH</a:t>
            </a:r>
            <a:r>
              <a:rPr lang="en-US" baseline="0">
                <a:solidFill>
                  <a:schemeClr val="tx1"/>
                </a:solidFill>
              </a:rPr>
              <a:t> </a:t>
            </a:r>
            <a:r>
              <a:rPr lang="en-US">
                <a:solidFill>
                  <a:schemeClr val="tx1"/>
                </a:solidFill>
              </a:rPr>
              <a:t>Experiences of Care by Domain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 Mental Health (n=504)</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Satisfaction with Services</c:v>
                </c:pt>
                <c:pt idx="1">
                  <c:v>Access</c:v>
                </c:pt>
                <c:pt idx="2">
                  <c:v>Participating in Treatment Planning</c:v>
                </c:pt>
                <c:pt idx="3">
                  <c:v>Cultural Sensitivity</c:v>
                </c:pt>
                <c:pt idx="4">
                  <c:v>Outcomes</c:v>
                </c:pt>
                <c:pt idx="5">
                  <c:v>Social Connectedness</c:v>
                </c:pt>
                <c:pt idx="6">
                  <c:v>Functioning</c:v>
                </c:pt>
              </c:strCache>
            </c:strRef>
          </c:cat>
          <c:val>
            <c:numRef>
              <c:f>Sheet1!$B$2:$B$8</c:f>
              <c:numCache>
                <c:formatCode>0.0%</c:formatCode>
                <c:ptCount val="7"/>
                <c:pt idx="0">
                  <c:v>0.76900000000000002</c:v>
                </c:pt>
                <c:pt idx="1">
                  <c:v>0.77500000000000002</c:v>
                </c:pt>
                <c:pt idx="2">
                  <c:v>0.89300000000000002</c:v>
                </c:pt>
                <c:pt idx="3">
                  <c:v>0.92100000000000004</c:v>
                </c:pt>
                <c:pt idx="4">
                  <c:v>0.60599999999999998</c:v>
                </c:pt>
                <c:pt idx="5">
                  <c:v>0.81299999999999994</c:v>
                </c:pt>
                <c:pt idx="6">
                  <c:v>0.61</c:v>
                </c:pt>
              </c:numCache>
            </c:numRef>
          </c:val>
          <c:extLst xmlns:c16r2="http://schemas.microsoft.com/office/drawing/2015/06/chart">
            <c:ext xmlns:c16="http://schemas.microsoft.com/office/drawing/2014/chart" uri="{C3380CC4-5D6E-409C-BE32-E72D297353CC}">
              <c16:uniqueId val="{00000000-F2B7-4F78-89C3-AA6F45991FC3}"/>
            </c:ext>
          </c:extLst>
        </c:ser>
        <c:dLbls>
          <c:dLblPos val="outEnd"/>
          <c:showLegendKey val="0"/>
          <c:showVal val="1"/>
          <c:showCatName val="0"/>
          <c:showSerName val="0"/>
          <c:showPercent val="0"/>
          <c:showBubbleSize val="0"/>
        </c:dLbls>
        <c:gapWidth val="150"/>
        <c:overlap val="-24"/>
        <c:axId val="323262392"/>
        <c:axId val="323260040"/>
      </c:barChart>
      <c:catAx>
        <c:axId val="323262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1" i="0" u="none" strike="noStrike" kern="1200" baseline="0">
                <a:solidFill>
                  <a:srgbClr val="231F20"/>
                </a:solidFill>
                <a:latin typeface="+mn-lt"/>
                <a:ea typeface="+mn-ea"/>
                <a:cs typeface="+mn-cs"/>
              </a:defRPr>
            </a:pPr>
            <a:endParaRPr lang="en-US"/>
          </a:p>
        </c:txPr>
        <c:crossAx val="323260040"/>
        <c:crosses val="autoZero"/>
        <c:auto val="1"/>
        <c:lblAlgn val="ctr"/>
        <c:lblOffset val="100"/>
        <c:noMultiLvlLbl val="0"/>
      </c:catAx>
      <c:valAx>
        <c:axId val="32326004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623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 Mental Health </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Psychiatric Rehabilitation Services</c:v>
                </c:pt>
                <c:pt idx="1">
                  <c:v>Mental Health or Substance Use Support/Self-Help Group</c:v>
                </c:pt>
              </c:strCache>
            </c:strRef>
          </c:cat>
          <c:val>
            <c:numRef>
              <c:f>Sheet1!$B$2:$B$3</c:f>
              <c:numCache>
                <c:formatCode>0.0%</c:formatCode>
                <c:ptCount val="2"/>
                <c:pt idx="0">
                  <c:v>0.36699999999999999</c:v>
                </c:pt>
                <c:pt idx="1">
                  <c:v>0.3</c:v>
                </c:pt>
              </c:numCache>
            </c:numRef>
          </c:val>
          <c:extLst xmlns:c16r2="http://schemas.microsoft.com/office/drawing/2015/06/chart">
            <c:ext xmlns:c16="http://schemas.microsoft.com/office/drawing/2014/chart" uri="{C3380CC4-5D6E-409C-BE32-E72D297353CC}">
              <c16:uniqueId val="{00000000-2E3D-4568-A8BC-C9F9DE130BA0}"/>
            </c:ext>
          </c:extLst>
        </c:ser>
        <c:ser>
          <c:idx val="1"/>
          <c:order val="1"/>
          <c:tx>
            <c:strRef>
              <c:f>Sheet1!$C$1</c:f>
              <c:strCache>
                <c:ptCount val="1"/>
                <c:pt idx="0">
                  <c:v>Adult Substance Use Disorder</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Psychiatric Rehabilitation Services</c:v>
                </c:pt>
                <c:pt idx="1">
                  <c:v>Mental Health or Substance Use Support/Self-Help Group</c:v>
                </c:pt>
              </c:strCache>
            </c:strRef>
          </c:cat>
          <c:val>
            <c:numRef>
              <c:f>Sheet1!$C$2:$C$3</c:f>
              <c:numCache>
                <c:formatCode>0.0%</c:formatCode>
                <c:ptCount val="2"/>
                <c:pt idx="0">
                  <c:v>0.34399999999999997</c:v>
                </c:pt>
                <c:pt idx="1">
                  <c:v>0.66</c:v>
                </c:pt>
              </c:numCache>
            </c:numRef>
          </c:val>
          <c:extLst xmlns:c16r2="http://schemas.microsoft.com/office/drawing/2015/06/chart">
            <c:ext xmlns:c16="http://schemas.microsoft.com/office/drawing/2014/chart" uri="{C3380CC4-5D6E-409C-BE32-E72D297353CC}">
              <c16:uniqueId val="{00000001-2E3D-4568-A8BC-C9F9DE130BA0}"/>
            </c:ext>
          </c:extLst>
        </c:ser>
        <c:dLbls>
          <c:dLblPos val="outEnd"/>
          <c:showLegendKey val="0"/>
          <c:showVal val="1"/>
          <c:showCatName val="0"/>
          <c:showSerName val="0"/>
          <c:showPercent val="0"/>
          <c:showBubbleSize val="0"/>
        </c:dLbls>
        <c:gapWidth val="200"/>
        <c:overlap val="-24"/>
        <c:axId val="323251808"/>
        <c:axId val="323260824"/>
      </c:barChart>
      <c:catAx>
        <c:axId val="323251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rgbClr val="231F20"/>
                </a:solidFill>
                <a:latin typeface="+mn-lt"/>
                <a:ea typeface="+mn-ea"/>
                <a:cs typeface="+mn-cs"/>
              </a:defRPr>
            </a:pPr>
            <a:endParaRPr lang="en-US"/>
          </a:p>
        </c:txPr>
        <c:crossAx val="323260824"/>
        <c:crosses val="autoZero"/>
        <c:auto val="1"/>
        <c:lblAlgn val="ctr"/>
        <c:lblOffset val="100"/>
        <c:noMultiLvlLbl val="0"/>
      </c:catAx>
      <c:valAx>
        <c:axId val="32326082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5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0.0%</c:formatCode>
                <c:ptCount val="4"/>
                <c:pt idx="0">
                  <c:v>0.54200000000000004</c:v>
                </c:pt>
                <c:pt idx="1">
                  <c:v>0.63900000000000001</c:v>
                </c:pt>
                <c:pt idx="2">
                  <c:v>0.308</c:v>
                </c:pt>
                <c:pt idx="3">
                  <c:v>0.18</c:v>
                </c:pt>
              </c:numCache>
            </c:numRef>
          </c:val>
          <c:extLst xmlns:c16r2="http://schemas.microsoft.com/office/drawing/2015/06/chart">
            <c:ext xmlns:c16="http://schemas.microsoft.com/office/drawing/2014/chart" uri="{C3380CC4-5D6E-409C-BE32-E72D297353CC}">
              <c16:uniqueId val="{00000000-C0D3-45F6-9135-754206843C2E}"/>
            </c:ext>
          </c:extLst>
        </c:ser>
        <c:dLbls>
          <c:dLblPos val="outEnd"/>
          <c:showLegendKey val="0"/>
          <c:showVal val="1"/>
          <c:showCatName val="0"/>
          <c:showSerName val="0"/>
          <c:showPercent val="0"/>
          <c:showBubbleSize val="0"/>
        </c:dLbls>
        <c:gapWidth val="150"/>
        <c:overlap val="-24"/>
        <c:axId val="323261216"/>
        <c:axId val="323261608"/>
      </c:barChart>
      <c:catAx>
        <c:axId val="323261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rgbClr val="231F20"/>
                </a:solidFill>
                <a:latin typeface="+mn-lt"/>
                <a:ea typeface="+mn-ea"/>
                <a:cs typeface="+mn-cs"/>
              </a:defRPr>
            </a:pPr>
            <a:endParaRPr lang="en-US"/>
          </a:p>
        </c:txPr>
        <c:crossAx val="323261608"/>
        <c:crosses val="autoZero"/>
        <c:auto val="1"/>
        <c:lblAlgn val="ctr"/>
        <c:lblOffset val="100"/>
        <c:noMultiLvlLbl val="0"/>
      </c:catAx>
      <c:valAx>
        <c:axId val="32326160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61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Adult Mental Health</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Has a Primary Care Provider (PCP)</c:v>
                </c:pt>
                <c:pt idx="1">
                  <c:v>Saw a Medical Professional for Check-up or Illness</c:v>
                </c:pt>
                <c:pt idx="2">
                  <c:v>PCP and Mental Health or Substance Use Provider Spoke About Your Treatment</c:v>
                </c:pt>
              </c:strCache>
            </c:strRef>
          </c:cat>
          <c:val>
            <c:numRef>
              <c:f>Sheet1!$B$2:$B$4</c:f>
              <c:numCache>
                <c:formatCode>0.0%</c:formatCode>
                <c:ptCount val="3"/>
                <c:pt idx="0">
                  <c:v>0.94399999999999995</c:v>
                </c:pt>
                <c:pt idx="1">
                  <c:v>0.89500000000000002</c:v>
                </c:pt>
                <c:pt idx="2">
                  <c:v>0.314</c:v>
                </c:pt>
              </c:numCache>
            </c:numRef>
          </c:val>
          <c:extLst xmlns:c16r2="http://schemas.microsoft.com/office/drawing/2015/06/chart">
            <c:ext xmlns:c16="http://schemas.microsoft.com/office/drawing/2014/chart" uri="{C3380CC4-5D6E-409C-BE32-E72D297353CC}">
              <c16:uniqueId val="{00000000-AD31-4CD4-9F3F-0E9AC117FB00}"/>
            </c:ext>
          </c:extLst>
        </c:ser>
        <c:ser>
          <c:idx val="1"/>
          <c:order val="1"/>
          <c:tx>
            <c:strRef>
              <c:f>Sheet1!$C$1</c:f>
              <c:strCache>
                <c:ptCount val="1"/>
                <c:pt idx="0">
                  <c:v>Adult Substance Use Disorder</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Has a Primary Care Provider (PCP)</c:v>
                </c:pt>
                <c:pt idx="1">
                  <c:v>Saw a Medical Professional for Check-up or Illness</c:v>
                </c:pt>
                <c:pt idx="2">
                  <c:v>PCP and Mental Health or Substance Use Provider Spoke About Your Treatment</c:v>
                </c:pt>
              </c:strCache>
            </c:strRef>
          </c:cat>
          <c:val>
            <c:numRef>
              <c:f>Sheet1!$C$2:$C$4</c:f>
              <c:numCache>
                <c:formatCode>0.0%</c:formatCode>
                <c:ptCount val="3"/>
                <c:pt idx="0">
                  <c:v>0.89300000000000002</c:v>
                </c:pt>
                <c:pt idx="1">
                  <c:v>0.79100000000000004</c:v>
                </c:pt>
                <c:pt idx="2">
                  <c:v>0.29599999999999999</c:v>
                </c:pt>
              </c:numCache>
            </c:numRef>
          </c:val>
          <c:extLst xmlns:c16r2="http://schemas.microsoft.com/office/drawing/2015/06/chart">
            <c:ext xmlns:c16="http://schemas.microsoft.com/office/drawing/2014/chart" uri="{C3380CC4-5D6E-409C-BE32-E72D297353CC}">
              <c16:uniqueId val="{00000001-AD31-4CD4-9F3F-0E9AC117FB00}"/>
            </c:ext>
          </c:extLst>
        </c:ser>
        <c:dLbls>
          <c:dLblPos val="outEnd"/>
          <c:showLegendKey val="0"/>
          <c:showVal val="1"/>
          <c:showCatName val="0"/>
          <c:showSerName val="0"/>
          <c:showPercent val="0"/>
          <c:showBubbleSize val="0"/>
        </c:dLbls>
        <c:gapWidth val="150"/>
        <c:overlap val="-24"/>
        <c:axId val="323263960"/>
        <c:axId val="323264352"/>
      </c:barChart>
      <c:catAx>
        <c:axId val="323263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rgbClr val="231F20"/>
                </a:solidFill>
                <a:latin typeface="+mn-lt"/>
                <a:ea typeface="+mn-ea"/>
                <a:cs typeface="+mn-cs"/>
              </a:defRPr>
            </a:pPr>
            <a:endParaRPr lang="en-US"/>
          </a:p>
        </c:txPr>
        <c:crossAx val="323264352"/>
        <c:crosses val="autoZero"/>
        <c:auto val="1"/>
        <c:lblAlgn val="ctr"/>
        <c:lblOffset val="100"/>
        <c:noMultiLvlLbl val="0"/>
      </c:catAx>
      <c:valAx>
        <c:axId val="3232643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6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40E3E"/>
            </a:solidFill>
            <a:ln>
              <a:noFill/>
            </a:ln>
            <a:effectLst>
              <a:outerShdw blurRad="57150" dist="19050" dir="5400000" algn="ctr" rotWithShape="0">
                <a:srgbClr val="000000">
                  <a:alpha val="63000"/>
                </a:srgbClr>
              </a:outerShdw>
            </a:effectLst>
          </c:spPr>
          <c:invertIfNegative val="0"/>
          <c:dLbls>
            <c:dLbl>
              <c:idx val="1"/>
              <c:tx>
                <c:rich>
                  <a:bodyPr/>
                  <a:lstStyle/>
                  <a:p>
                    <a:r>
                      <a:rPr lang="en-US"/>
                      <a:t>76.0%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3AA-4808-A989-3C0DD6B2575D}"/>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0.0%</c:formatCode>
                <c:ptCount val="3"/>
                <c:pt idx="0">
                  <c:v>0.95699999999999996</c:v>
                </c:pt>
                <c:pt idx="1">
                  <c:v>0.63900000000000001</c:v>
                </c:pt>
                <c:pt idx="2">
                  <c:v>0.308</c:v>
                </c:pt>
              </c:numCache>
            </c:numRef>
          </c:val>
          <c:extLst xmlns:c16r2="http://schemas.microsoft.com/office/drawing/2015/06/chart">
            <c:ext xmlns:c16="http://schemas.microsoft.com/office/drawing/2014/chart" uri="{C3380CC4-5D6E-409C-BE32-E72D297353CC}">
              <c16:uniqueId val="{00000000-73AA-4808-A989-3C0DD6B2575D}"/>
            </c:ext>
          </c:extLst>
        </c:ser>
        <c:dLbls>
          <c:dLblPos val="outEnd"/>
          <c:showLegendKey val="0"/>
          <c:showVal val="1"/>
          <c:showCatName val="0"/>
          <c:showSerName val="0"/>
          <c:showPercent val="0"/>
          <c:showBubbleSize val="0"/>
        </c:dLbls>
        <c:gapWidth val="150"/>
        <c:overlap val="-24"/>
        <c:axId val="323264744"/>
        <c:axId val="323265528"/>
      </c:barChart>
      <c:catAx>
        <c:axId val="323264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rgbClr val="231F20"/>
                </a:solidFill>
                <a:latin typeface="+mn-lt"/>
                <a:ea typeface="+mn-ea"/>
                <a:cs typeface="+mn-cs"/>
              </a:defRPr>
            </a:pPr>
            <a:endParaRPr lang="en-US"/>
          </a:p>
        </c:txPr>
        <c:crossAx val="323265528"/>
        <c:crosses val="autoZero"/>
        <c:auto val="1"/>
        <c:lblAlgn val="ctr"/>
        <c:lblOffset val="100"/>
        <c:noMultiLvlLbl val="0"/>
      </c:catAx>
      <c:valAx>
        <c:axId val="32326552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64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(n=156)</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0.78400000000000003</c:v>
                </c:pt>
                <c:pt idx="1">
                  <c:v>0.76900000000000002</c:v>
                </c:pt>
                <c:pt idx="2">
                  <c:v>0.69099999999999995</c:v>
                </c:pt>
                <c:pt idx="3">
                  <c:v>0.80700000000000005</c:v>
                </c:pt>
                <c:pt idx="4">
                  <c:v>0.84</c:v>
                </c:pt>
                <c:pt idx="5">
                  <c:v>0.61</c:v>
                </c:pt>
                <c:pt idx="6">
                  <c:v>0.65800000000000003</c:v>
                </c:pt>
                <c:pt idx="7">
                  <c:v>0.57899999999999996</c:v>
                </c:pt>
              </c:numCache>
            </c:numRef>
          </c:val>
          <c:extLst xmlns:c16r2="http://schemas.microsoft.com/office/drawing/2015/06/chart">
            <c:ext xmlns:c16="http://schemas.microsoft.com/office/drawing/2014/chart" uri="{C3380CC4-5D6E-409C-BE32-E72D297353CC}">
              <c16:uniqueId val="{00000000-C023-458F-9316-081F5BDFB37D}"/>
            </c:ext>
          </c:extLst>
        </c:ser>
        <c:ser>
          <c:idx val="1"/>
          <c:order val="1"/>
          <c:tx>
            <c:strRef>
              <c:f>Sheet1!$C$1</c:f>
              <c:strCache>
                <c:ptCount val="1"/>
                <c:pt idx="0">
                  <c:v>Female (n=348)</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0.77500000000000002</c:v>
                </c:pt>
                <c:pt idx="1">
                  <c:v>0.76600000000000001</c:v>
                </c:pt>
                <c:pt idx="2">
                  <c:v>0.69399999999999995</c:v>
                </c:pt>
                <c:pt idx="3">
                  <c:v>0.8</c:v>
                </c:pt>
                <c:pt idx="4">
                  <c:v>0.83799999999999997</c:v>
                </c:pt>
                <c:pt idx="5">
                  <c:v>0.498</c:v>
                </c:pt>
                <c:pt idx="6">
                  <c:v>0.628</c:v>
                </c:pt>
                <c:pt idx="7">
                  <c:v>0.54100000000000004</c:v>
                </c:pt>
              </c:numCache>
            </c:numRef>
          </c:val>
          <c:extLst xmlns:c16r2="http://schemas.microsoft.com/office/drawing/2015/06/chart">
            <c:ext xmlns:c16="http://schemas.microsoft.com/office/drawing/2014/chart" uri="{C3380CC4-5D6E-409C-BE32-E72D297353CC}">
              <c16:uniqueId val="{00000001-C023-458F-9316-081F5BDFB37D}"/>
            </c:ext>
          </c:extLst>
        </c:ser>
        <c:dLbls>
          <c:dLblPos val="outEnd"/>
          <c:showLegendKey val="0"/>
          <c:showVal val="1"/>
          <c:showCatName val="0"/>
          <c:showSerName val="0"/>
          <c:showPercent val="0"/>
          <c:showBubbleSize val="0"/>
        </c:dLbls>
        <c:gapWidth val="100"/>
        <c:overlap val="-24"/>
        <c:axId val="323265920"/>
        <c:axId val="226164032"/>
      </c:barChart>
      <c:catAx>
        <c:axId val="323265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4032"/>
        <c:crosses val="autoZero"/>
        <c:auto val="1"/>
        <c:lblAlgn val="ctr"/>
        <c:lblOffset val="100"/>
        <c:noMultiLvlLbl val="0"/>
      </c:catAx>
      <c:valAx>
        <c:axId val="22616403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2326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(n=267)</c:v>
                </c:pt>
              </c:strCache>
            </c:strRef>
          </c:tx>
          <c:spPr>
            <a:solidFill>
              <a:srgbClr val="7F7F7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Sheet1!$B$2:$B$9</c:f>
              <c:numCache>
                <c:formatCode>0.0%</c:formatCode>
                <c:ptCount val="8"/>
                <c:pt idx="0">
                  <c:v>0.76500000000000001</c:v>
                </c:pt>
                <c:pt idx="1">
                  <c:v>0.71199999999999997</c:v>
                </c:pt>
                <c:pt idx="2">
                  <c:v>0.66700000000000004</c:v>
                </c:pt>
                <c:pt idx="3">
                  <c:v>0.82199999999999995</c:v>
                </c:pt>
                <c:pt idx="4">
                  <c:v>0.79700000000000004</c:v>
                </c:pt>
                <c:pt idx="5">
                  <c:v>0.64100000000000001</c:v>
                </c:pt>
                <c:pt idx="6">
                  <c:v>0.67200000000000004</c:v>
                </c:pt>
                <c:pt idx="7">
                  <c:v>0.621</c:v>
                </c:pt>
              </c:numCache>
            </c:numRef>
          </c:val>
          <c:extLst xmlns:c16r2="http://schemas.microsoft.com/office/drawing/2015/06/chart">
            <c:ext xmlns:c16="http://schemas.microsoft.com/office/drawing/2014/chart" uri="{C3380CC4-5D6E-409C-BE32-E72D297353CC}">
              <c16:uniqueId val="{00000000-9476-432A-93E8-87C03AD2A0C0}"/>
            </c:ext>
          </c:extLst>
        </c:ser>
        <c:ser>
          <c:idx val="1"/>
          <c:order val="1"/>
          <c:tx>
            <c:strRef>
              <c:f>Sheet1!$C$1</c:f>
              <c:strCache>
                <c:ptCount val="1"/>
                <c:pt idx="0">
                  <c:v>Female (n=256)</c:v>
                </c:pt>
              </c:strCache>
            </c:strRef>
          </c:tx>
          <c:spPr>
            <a:solidFill>
              <a:srgbClr val="C40E3E"/>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Satisfaction with Services</c:v>
                </c:pt>
                <c:pt idx="1">
                  <c:v>Access</c:v>
                </c:pt>
                <c:pt idx="2">
                  <c:v>Participating in Treatment Planning</c:v>
                </c:pt>
                <c:pt idx="3">
                  <c:v>Quality and Appropriateness</c:v>
                </c:pt>
                <c:pt idx="4">
                  <c:v>Cultural Sensitivity</c:v>
                </c:pt>
                <c:pt idx="5">
                  <c:v>Outcomes</c:v>
                </c:pt>
                <c:pt idx="6">
                  <c:v>Social Connectedness</c:v>
                </c:pt>
                <c:pt idx="7">
                  <c:v>Functioning</c:v>
                </c:pt>
              </c:strCache>
            </c:strRef>
          </c:cat>
          <c:val>
            <c:numRef>
              <c:f>Sheet1!$C$2:$C$9</c:f>
              <c:numCache>
                <c:formatCode>0.0%</c:formatCode>
                <c:ptCount val="8"/>
                <c:pt idx="0">
                  <c:v>0.79600000000000004</c:v>
                </c:pt>
                <c:pt idx="1">
                  <c:v>0.73399999999999999</c:v>
                </c:pt>
                <c:pt idx="2">
                  <c:v>0.71199999999999997</c:v>
                </c:pt>
                <c:pt idx="3">
                  <c:v>0.79900000000000004</c:v>
                </c:pt>
                <c:pt idx="4">
                  <c:v>0.77700000000000002</c:v>
                </c:pt>
                <c:pt idx="5">
                  <c:v>0.63400000000000001</c:v>
                </c:pt>
                <c:pt idx="6">
                  <c:v>0.71899999999999997</c:v>
                </c:pt>
                <c:pt idx="7">
                  <c:v>0.64100000000000001</c:v>
                </c:pt>
              </c:numCache>
            </c:numRef>
          </c:val>
          <c:extLst xmlns:c16r2="http://schemas.microsoft.com/office/drawing/2015/06/chart">
            <c:ext xmlns:c16="http://schemas.microsoft.com/office/drawing/2014/chart" uri="{C3380CC4-5D6E-409C-BE32-E72D297353CC}">
              <c16:uniqueId val="{00000001-9476-432A-93E8-87C03AD2A0C0}"/>
            </c:ext>
          </c:extLst>
        </c:ser>
        <c:dLbls>
          <c:dLblPos val="outEnd"/>
          <c:showLegendKey val="0"/>
          <c:showVal val="1"/>
          <c:showCatName val="0"/>
          <c:showSerName val="0"/>
          <c:showPercent val="0"/>
          <c:showBubbleSize val="0"/>
        </c:dLbls>
        <c:gapWidth val="100"/>
        <c:overlap val="-24"/>
        <c:axId val="226165992"/>
        <c:axId val="226167952"/>
      </c:barChart>
      <c:catAx>
        <c:axId val="226165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26167952"/>
        <c:crosses val="autoZero"/>
        <c:auto val="1"/>
        <c:lblAlgn val="ctr"/>
        <c:lblOffset val="100"/>
        <c:noMultiLvlLbl val="0"/>
      </c:catAx>
      <c:valAx>
        <c:axId val="22616795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6165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rgbClr val="231F2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0.15428</cdr:x>
      <cdr:y>0.70884</cdr:y>
    </cdr:from>
    <cdr:to>
      <cdr:x>0.22868</cdr:x>
      <cdr:y>0.79721</cdr:y>
    </cdr:to>
    <cdr:sp macro="" textlink="">
      <cdr:nvSpPr>
        <cdr:cNvPr id="4" name="TextBox 1">
          <a:extLst xmlns:a="http://schemas.openxmlformats.org/drawingml/2006/main">
            <a:ext uri="{FF2B5EF4-FFF2-40B4-BE49-F238E27FC236}">
              <a16:creationId xmlns="" xmlns:a16="http://schemas.microsoft.com/office/drawing/2014/main" id="{9F5BF4C2-3B8E-45AC-A902-B6C0DC934D95}"/>
            </a:ext>
          </a:extLst>
        </cdr:cNvPr>
        <cdr:cNvSpPr txBox="1"/>
      </cdr:nvSpPr>
      <cdr:spPr>
        <a:xfrm xmlns:a="http://schemas.openxmlformats.org/drawingml/2006/main">
          <a:off x="1216760" y="1686642"/>
          <a:ext cx="586770" cy="210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n=428</a:t>
          </a:r>
        </a:p>
      </cdr:txBody>
    </cdr:sp>
  </cdr:relSizeAnchor>
  <cdr:relSizeAnchor xmlns:cdr="http://schemas.openxmlformats.org/drawingml/2006/chartDrawing">
    <cdr:from>
      <cdr:x>0.29564</cdr:x>
      <cdr:y>0.70884</cdr:y>
    </cdr:from>
    <cdr:to>
      <cdr:x>0.37004</cdr:x>
      <cdr:y>0.79721</cdr:y>
    </cdr:to>
    <cdr:sp macro="" textlink="">
      <cdr:nvSpPr>
        <cdr:cNvPr id="5" name="TextBox 1">
          <a:extLst xmlns:a="http://schemas.openxmlformats.org/drawingml/2006/main">
            <a:ext uri="{FF2B5EF4-FFF2-40B4-BE49-F238E27FC236}">
              <a16:creationId xmlns="" xmlns:a16="http://schemas.microsoft.com/office/drawing/2014/main" id="{9F5BF4C2-3B8E-45AC-A902-B6C0DC934D95}"/>
            </a:ext>
          </a:extLst>
        </cdr:cNvPr>
        <cdr:cNvSpPr txBox="1"/>
      </cdr:nvSpPr>
      <cdr:spPr>
        <a:xfrm xmlns:a="http://schemas.openxmlformats.org/drawingml/2006/main">
          <a:off x="2331624" y="1686642"/>
          <a:ext cx="586771" cy="210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n=456</a:t>
          </a:r>
        </a:p>
      </cdr:txBody>
    </cdr:sp>
  </cdr:relSizeAnchor>
  <cdr:relSizeAnchor xmlns:cdr="http://schemas.openxmlformats.org/drawingml/2006/chartDrawing">
    <cdr:from>
      <cdr:x>0.64098</cdr:x>
      <cdr:y>0.70884</cdr:y>
    </cdr:from>
    <cdr:to>
      <cdr:x>0.71538</cdr:x>
      <cdr:y>0.79721</cdr:y>
    </cdr:to>
    <cdr:sp macro="" textlink="">
      <cdr:nvSpPr>
        <cdr:cNvPr id="6" name="TextBox 1">
          <a:extLst xmlns:a="http://schemas.openxmlformats.org/drawingml/2006/main">
            <a:ext uri="{FF2B5EF4-FFF2-40B4-BE49-F238E27FC236}">
              <a16:creationId xmlns="" xmlns:a16="http://schemas.microsoft.com/office/drawing/2014/main" id="{9F5BF4C2-3B8E-45AC-A902-B6C0DC934D95}"/>
            </a:ext>
          </a:extLst>
        </cdr:cNvPr>
        <cdr:cNvSpPr txBox="1"/>
      </cdr:nvSpPr>
      <cdr:spPr>
        <a:xfrm xmlns:a="http://schemas.openxmlformats.org/drawingml/2006/main">
          <a:off x="5055216" y="1686642"/>
          <a:ext cx="586771" cy="210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n=483</a:t>
          </a:r>
        </a:p>
      </cdr:txBody>
    </cdr:sp>
  </cdr:relSizeAnchor>
  <cdr:relSizeAnchor xmlns:cdr="http://schemas.openxmlformats.org/drawingml/2006/chartDrawing">
    <cdr:from>
      <cdr:x>0.78545</cdr:x>
      <cdr:y>0.70884</cdr:y>
    </cdr:from>
    <cdr:to>
      <cdr:x>0.85985</cdr:x>
      <cdr:y>0.79721</cdr:y>
    </cdr:to>
    <cdr:sp macro="" textlink="">
      <cdr:nvSpPr>
        <cdr:cNvPr id="7" name="TextBox 1">
          <a:extLst xmlns:a="http://schemas.openxmlformats.org/drawingml/2006/main">
            <a:ext uri="{FF2B5EF4-FFF2-40B4-BE49-F238E27FC236}">
              <a16:creationId xmlns="" xmlns:a16="http://schemas.microsoft.com/office/drawing/2014/main" id="{9F5BF4C2-3B8E-45AC-A902-B6C0DC934D95}"/>
            </a:ext>
          </a:extLst>
        </cdr:cNvPr>
        <cdr:cNvSpPr txBox="1"/>
      </cdr:nvSpPr>
      <cdr:spPr>
        <a:xfrm xmlns:a="http://schemas.openxmlformats.org/drawingml/2006/main">
          <a:off x="6194609" y="1686642"/>
          <a:ext cx="586771" cy="2102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n=506</a:t>
          </a:r>
        </a:p>
      </cdr:txBody>
    </cdr:sp>
  </cdr:relSizeAnchor>
</c:userShapes>
</file>

<file path=ppt/drawings/drawing2.xml><?xml version="1.0" encoding="utf-8"?>
<c:userShapes xmlns:c="http://schemas.openxmlformats.org/drawingml/2006/chart">
  <cdr:relSizeAnchor xmlns:cdr="http://schemas.openxmlformats.org/drawingml/2006/chartDrawing">
    <cdr:from>
      <cdr:x>0.19978</cdr:x>
      <cdr:y>0.64911</cdr:y>
    </cdr:from>
    <cdr:to>
      <cdr:x>0.27418</cdr:x>
      <cdr:y>0.74809</cdr:y>
    </cdr:to>
    <cdr:sp macro="" textlink="">
      <cdr:nvSpPr>
        <cdr:cNvPr id="3" name="TextBox 1">
          <a:extLst xmlns:a="http://schemas.openxmlformats.org/drawingml/2006/main">
            <a:ext uri="{FF2B5EF4-FFF2-40B4-BE49-F238E27FC236}">
              <a16:creationId xmlns="" xmlns:a16="http://schemas.microsoft.com/office/drawing/2014/main" id="{70DAA4EF-89F5-4C7C-96A0-6A2BF7471454}"/>
            </a:ext>
          </a:extLst>
        </cdr:cNvPr>
        <cdr:cNvSpPr txBox="1"/>
      </cdr:nvSpPr>
      <cdr:spPr>
        <a:xfrm xmlns:a="http://schemas.openxmlformats.org/drawingml/2006/main">
          <a:off x="1575581" y="1546415"/>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n=449</a:t>
          </a:r>
        </a:p>
      </cdr:txBody>
    </cdr:sp>
  </cdr:relSizeAnchor>
  <cdr:relSizeAnchor xmlns:cdr="http://schemas.openxmlformats.org/drawingml/2006/chartDrawing">
    <cdr:from>
      <cdr:x>0.41616</cdr:x>
      <cdr:y>0.65116</cdr:y>
    </cdr:from>
    <cdr:to>
      <cdr:x>0.49056</cdr:x>
      <cdr:y>0.75014</cdr:y>
    </cdr:to>
    <cdr:sp macro="" textlink="">
      <cdr:nvSpPr>
        <cdr:cNvPr id="4" name="TextBox 1">
          <a:extLst xmlns:a="http://schemas.openxmlformats.org/drawingml/2006/main">
            <a:ext uri="{FF2B5EF4-FFF2-40B4-BE49-F238E27FC236}">
              <a16:creationId xmlns="" xmlns:a16="http://schemas.microsoft.com/office/drawing/2014/main" id="{70DAA4EF-89F5-4C7C-96A0-6A2BF7471454}"/>
            </a:ext>
          </a:extLst>
        </cdr:cNvPr>
        <cdr:cNvSpPr txBox="1"/>
      </cdr:nvSpPr>
      <cdr:spPr>
        <a:xfrm xmlns:a="http://schemas.openxmlformats.org/drawingml/2006/main">
          <a:off x="3282135" y="1551305"/>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n=484</a:t>
          </a:r>
        </a:p>
      </cdr:txBody>
    </cdr:sp>
  </cdr:relSizeAnchor>
  <cdr:relSizeAnchor xmlns:cdr="http://schemas.openxmlformats.org/drawingml/2006/chartDrawing">
    <cdr:from>
      <cdr:x>0.52156</cdr:x>
      <cdr:y>0.65265</cdr:y>
    </cdr:from>
    <cdr:to>
      <cdr:x>0.59596</cdr:x>
      <cdr:y>0.75163</cdr:y>
    </cdr:to>
    <cdr:sp macro="" textlink="">
      <cdr:nvSpPr>
        <cdr:cNvPr id="5" name="TextBox 1">
          <a:extLst xmlns:a="http://schemas.openxmlformats.org/drawingml/2006/main">
            <a:ext uri="{FF2B5EF4-FFF2-40B4-BE49-F238E27FC236}">
              <a16:creationId xmlns="" xmlns:a16="http://schemas.microsoft.com/office/drawing/2014/main" id="{70DAA4EF-89F5-4C7C-96A0-6A2BF7471454}"/>
            </a:ext>
          </a:extLst>
        </cdr:cNvPr>
        <cdr:cNvSpPr txBox="1"/>
      </cdr:nvSpPr>
      <cdr:spPr>
        <a:xfrm xmlns:a="http://schemas.openxmlformats.org/drawingml/2006/main">
          <a:off x="4113408" y="1554853"/>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n=503</a:t>
          </a:r>
        </a:p>
      </cdr:txBody>
    </cdr:sp>
  </cdr:relSizeAnchor>
  <cdr:relSizeAnchor xmlns:cdr="http://schemas.openxmlformats.org/drawingml/2006/chartDrawing">
    <cdr:from>
      <cdr:x>0.09462</cdr:x>
      <cdr:y>0.65401</cdr:y>
    </cdr:from>
    <cdr:to>
      <cdr:x>0.16902</cdr:x>
      <cdr:y>0.75299</cdr:y>
    </cdr:to>
    <cdr:sp macro="" textlink="">
      <cdr:nvSpPr>
        <cdr:cNvPr id="6" name="TextBox 1">
          <a:extLst xmlns:a="http://schemas.openxmlformats.org/drawingml/2006/main">
            <a:ext uri="{FF2B5EF4-FFF2-40B4-BE49-F238E27FC236}">
              <a16:creationId xmlns="" xmlns:a16="http://schemas.microsoft.com/office/drawing/2014/main" id="{3D5D9453-F703-4EE1-AD9E-E1B30BCA3E5B}"/>
            </a:ext>
          </a:extLst>
        </cdr:cNvPr>
        <cdr:cNvSpPr txBox="1"/>
      </cdr:nvSpPr>
      <cdr:spPr>
        <a:xfrm xmlns:a="http://schemas.openxmlformats.org/drawingml/2006/main">
          <a:off x="746210" y="1558096"/>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n=468</a:t>
          </a:r>
        </a:p>
      </cdr:txBody>
    </cdr:sp>
  </cdr:relSizeAnchor>
  <cdr:relSizeAnchor xmlns:cdr="http://schemas.openxmlformats.org/drawingml/2006/chartDrawing">
    <cdr:from>
      <cdr:x>0.73695</cdr:x>
      <cdr:y>0.65196</cdr:y>
    </cdr:from>
    <cdr:to>
      <cdr:x>0.81135</cdr:x>
      <cdr:y>0.75094</cdr:y>
    </cdr:to>
    <cdr:sp macro="" textlink="">
      <cdr:nvSpPr>
        <cdr:cNvPr id="7" name="TextBox 1">
          <a:extLst xmlns:a="http://schemas.openxmlformats.org/drawingml/2006/main">
            <a:ext uri="{FF2B5EF4-FFF2-40B4-BE49-F238E27FC236}">
              <a16:creationId xmlns="" xmlns:a16="http://schemas.microsoft.com/office/drawing/2014/main" id="{3D5D9453-F703-4EE1-AD9E-E1B30BCA3E5B}"/>
            </a:ext>
          </a:extLst>
        </cdr:cNvPr>
        <cdr:cNvSpPr txBox="1"/>
      </cdr:nvSpPr>
      <cdr:spPr>
        <a:xfrm xmlns:a="http://schemas.openxmlformats.org/drawingml/2006/main">
          <a:off x="5812084" y="1553207"/>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n=462</a:t>
          </a:r>
        </a:p>
      </cdr:txBody>
    </cdr:sp>
  </cdr:relSizeAnchor>
  <cdr:relSizeAnchor xmlns:cdr="http://schemas.openxmlformats.org/drawingml/2006/chartDrawing">
    <cdr:from>
      <cdr:x>0.84793</cdr:x>
      <cdr:y>0.65196</cdr:y>
    </cdr:from>
    <cdr:to>
      <cdr:x>0.92233</cdr:x>
      <cdr:y>0.75094</cdr:y>
    </cdr:to>
    <cdr:sp macro="" textlink="">
      <cdr:nvSpPr>
        <cdr:cNvPr id="8" name="TextBox 1">
          <a:extLst xmlns:a="http://schemas.openxmlformats.org/drawingml/2006/main">
            <a:ext uri="{FF2B5EF4-FFF2-40B4-BE49-F238E27FC236}">
              <a16:creationId xmlns="" xmlns:a16="http://schemas.microsoft.com/office/drawing/2014/main" id="{3D5D9453-F703-4EE1-AD9E-E1B30BCA3E5B}"/>
            </a:ext>
          </a:extLst>
        </cdr:cNvPr>
        <cdr:cNvSpPr txBox="1"/>
      </cdr:nvSpPr>
      <cdr:spPr>
        <a:xfrm xmlns:a="http://schemas.openxmlformats.org/drawingml/2006/main">
          <a:off x="6687365" y="1553207"/>
          <a:ext cx="586781" cy="2358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n=443</a:t>
          </a:r>
        </a:p>
      </cdr:txBody>
    </cdr:sp>
  </cdr:relSizeAnchor>
</c:userShapes>
</file>

<file path=ppt/drawings/drawing3.xml><?xml version="1.0" encoding="utf-8"?>
<c:userShapes xmlns:c="http://schemas.openxmlformats.org/drawingml/2006/chart">
  <cdr:relSizeAnchor xmlns:cdr="http://schemas.openxmlformats.org/drawingml/2006/chartDrawing">
    <cdr:from>
      <cdr:x>0.40449</cdr:x>
      <cdr:y>0</cdr:y>
    </cdr:from>
    <cdr:to>
      <cdr:x>0.41689</cdr:x>
      <cdr:y>0.09904</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3190076" y="-2308004"/>
          <a:ext cx="97797" cy="2595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0.79199</cdr:x>
      <cdr:y>0.10453</cdr:y>
    </cdr:from>
    <cdr:to>
      <cdr:x>0.8044</cdr:x>
      <cdr:y>0.20357</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6246226" y="259873"/>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0.31025</cdr:x>
      <cdr:y>0.08549</cdr:y>
    </cdr:from>
    <cdr:to>
      <cdr:x>0.32265</cdr:x>
      <cdr:y>0.18453</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2446821" y="212542"/>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0.4332</cdr:x>
      <cdr:y>0</cdr:y>
    </cdr:from>
    <cdr:to>
      <cdr:x>0.4456</cdr:x>
      <cdr:y>0.09904</cdr:y>
    </cdr:to>
    <cdr:sp macro="" textlink="">
      <cdr:nvSpPr>
        <cdr:cNvPr id="3"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3416526" y="0"/>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0.67233</cdr:x>
      <cdr:y>0.03597</cdr:y>
    </cdr:from>
    <cdr:to>
      <cdr:x>0.68473</cdr:x>
      <cdr:y>0.13501</cdr:y>
    </cdr:to>
    <cdr:sp macro="" textlink="">
      <cdr:nvSpPr>
        <cdr:cNvPr id="4"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302487" y="89432"/>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0.79261</cdr:x>
      <cdr:y>0.03597</cdr:y>
    </cdr:from>
    <cdr:to>
      <cdr:x>0.80502</cdr:x>
      <cdr:y>0.13501</cdr:y>
    </cdr:to>
    <cdr:sp macro="" textlink="">
      <cdr:nvSpPr>
        <cdr:cNvPr id="5"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6251116" y="89432"/>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6.xml><?xml version="1.0" encoding="utf-8"?>
<c:userShapes xmlns:c="http://schemas.openxmlformats.org/drawingml/2006/chart">
  <cdr:relSizeAnchor xmlns:cdr="http://schemas.openxmlformats.org/drawingml/2006/chartDrawing">
    <cdr:from>
      <cdr:x>0.06844</cdr:x>
      <cdr:y>0.03548</cdr:y>
    </cdr:from>
    <cdr:to>
      <cdr:x>0.08084</cdr:x>
      <cdr:y>0.12891</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39783" y="93507"/>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0.31028</cdr:x>
      <cdr:y>0.07324</cdr:y>
    </cdr:from>
    <cdr:to>
      <cdr:x>0.32268</cdr:x>
      <cdr:y>0.16667</cdr:y>
    </cdr:to>
    <cdr:sp macro="" textlink="">
      <cdr:nvSpPr>
        <cdr:cNvPr id="3"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2447055" y="193015"/>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0.6705</cdr:x>
      <cdr:y>0.05446</cdr:y>
    </cdr:from>
    <cdr:to>
      <cdr:x>0.6829</cdr:x>
      <cdr:y>0.14789</cdr:y>
    </cdr:to>
    <cdr:sp macro="" textlink="">
      <cdr:nvSpPr>
        <cdr:cNvPr id="4"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288055" y="143521"/>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0.06844</cdr:x>
      <cdr:y>0.03548</cdr:y>
    </cdr:from>
    <cdr:to>
      <cdr:x>0.08084</cdr:x>
      <cdr:y>0.12891</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39783" y="93507"/>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0.30963</cdr:x>
      <cdr:y>0.05446</cdr:y>
    </cdr:from>
    <cdr:to>
      <cdr:x>0.32203</cdr:x>
      <cdr:y>0.14789</cdr:y>
    </cdr:to>
    <cdr:sp macro="" textlink="">
      <cdr:nvSpPr>
        <cdr:cNvPr id="3"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2441930" y="143521"/>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0.6705</cdr:x>
      <cdr:y>0.03548</cdr:y>
    </cdr:from>
    <cdr:to>
      <cdr:x>0.6829</cdr:x>
      <cdr:y>0.12891</cdr:y>
    </cdr:to>
    <cdr:sp macro="" textlink="">
      <cdr:nvSpPr>
        <cdr:cNvPr id="4"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288055" y="93507"/>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8.xml><?xml version="1.0" encoding="utf-8"?>
<c:userShapes xmlns:c="http://schemas.openxmlformats.org/drawingml/2006/chart">
  <cdr:relSizeAnchor xmlns:cdr="http://schemas.openxmlformats.org/drawingml/2006/chartDrawing">
    <cdr:from>
      <cdr:x>0.67109</cdr:x>
      <cdr:y>0.11373</cdr:y>
    </cdr:from>
    <cdr:to>
      <cdr:x>0.68349</cdr:x>
      <cdr:y>0.20715</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292707" y="299717"/>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drawings/drawing9.xml><?xml version="1.0" encoding="utf-8"?>
<c:userShapes xmlns:c="http://schemas.openxmlformats.org/drawingml/2006/chart">
  <cdr:relSizeAnchor xmlns:cdr="http://schemas.openxmlformats.org/drawingml/2006/chartDrawing">
    <cdr:from>
      <cdr:x>0.43053</cdr:x>
      <cdr:y>0.02439</cdr:y>
    </cdr:from>
    <cdr:to>
      <cdr:x>0.44293</cdr:x>
      <cdr:y>0.11782</cdr:y>
    </cdr:to>
    <cdr:sp macro="" textlink="">
      <cdr:nvSpPr>
        <cdr:cNvPr id="2"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3395449" y="64285"/>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0.75727</cdr:x>
      <cdr:y>0.90657</cdr:y>
    </cdr:from>
    <cdr:to>
      <cdr:x>0.76967</cdr:x>
      <cdr:y>1</cdr:y>
    </cdr:to>
    <cdr:sp macro="" textlink="">
      <cdr:nvSpPr>
        <cdr:cNvPr id="3"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972395" y="2790977"/>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0.67171</cdr:x>
      <cdr:y>0.07111</cdr:y>
    </cdr:from>
    <cdr:to>
      <cdr:x>0.68411</cdr:x>
      <cdr:y>0.16453</cdr:y>
    </cdr:to>
    <cdr:sp macro="" textlink="">
      <cdr:nvSpPr>
        <cdr:cNvPr id="4"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5297597" y="187395"/>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0.79323</cdr:x>
      <cdr:y>0.07111</cdr:y>
    </cdr:from>
    <cdr:to>
      <cdr:x>0.80564</cdr:x>
      <cdr:y>0.16453</cdr:y>
    </cdr:to>
    <cdr:sp macro="" textlink="">
      <cdr:nvSpPr>
        <cdr:cNvPr id="5"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6256006" y="187395"/>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dr:relSizeAnchor xmlns:cdr="http://schemas.openxmlformats.org/drawingml/2006/chartDrawing">
    <cdr:from>
      <cdr:x>0.91166</cdr:x>
      <cdr:y>0.08021</cdr:y>
    </cdr:from>
    <cdr:to>
      <cdr:x>0.92406</cdr:x>
      <cdr:y>0.17364</cdr:y>
    </cdr:to>
    <cdr:sp macro="" textlink="">
      <cdr:nvSpPr>
        <cdr:cNvPr id="6" name="TextBox 2">
          <a:extLst xmlns:a="http://schemas.openxmlformats.org/drawingml/2006/main">
            <a:ext uri="{FF2B5EF4-FFF2-40B4-BE49-F238E27FC236}">
              <a16:creationId xmlns="" xmlns:a16="http://schemas.microsoft.com/office/drawing/2014/main" id="{8E814A78-D65E-46F5-947B-E17F96036273}"/>
            </a:ext>
          </a:extLst>
        </cdr:cNvPr>
        <cdr:cNvSpPr txBox="1"/>
      </cdr:nvSpPr>
      <cdr:spPr>
        <a:xfrm xmlns:a="http://schemas.openxmlformats.org/drawingml/2006/main">
          <a:off x="7189965" y="211399"/>
          <a:ext cx="977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C923C-4FA7-9942-BB3F-0BFDE21D633B}" type="datetimeFigureOut">
              <a:rPr lang="en-US" smtClean="0"/>
              <a:t>10/7/2019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2D189-9561-B349-9142-68706A7C32FC}" type="slidenum">
              <a:rPr lang="en-US" smtClean="0"/>
              <a:t>‹#›</a:t>
            </a:fld>
            <a:endParaRPr lang="en-US"/>
          </a:p>
        </p:txBody>
      </p:sp>
    </p:spTree>
    <p:extLst>
      <p:ext uri="{BB962C8B-B14F-4D97-AF65-F5344CB8AC3E}">
        <p14:creationId xmlns:p14="http://schemas.microsoft.com/office/powerpoint/2010/main" val="14082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82523"/>
            <a:ext cx="7772400" cy="1526610"/>
          </a:xfrm>
        </p:spPr>
        <p:txBody>
          <a:bodyPr anchor="b">
            <a:normAutofit/>
          </a:bodyPr>
          <a:lstStyle>
            <a:lvl1pPr algn="ctr">
              <a:defRPr sz="3600">
                <a:solidFill>
                  <a:schemeClr val="tx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p:cNvSpPr>
            <a:spLocks noGrp="1"/>
          </p:cNvSpPr>
          <p:nvPr>
            <p:ph type="subTitle" idx="1" hasCustomPrompt="1"/>
          </p:nvPr>
        </p:nvSpPr>
        <p:spPr>
          <a:xfrm>
            <a:off x="685800" y="4375479"/>
            <a:ext cx="7772400" cy="437322"/>
          </a:xfrm>
        </p:spPr>
        <p:txBody>
          <a:bodyPr>
            <a:normAutofit/>
          </a:bodyPr>
          <a:lstStyle>
            <a:lvl1pPr marL="0" indent="0" algn="ctr">
              <a:buNone/>
              <a:defRPr sz="20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 xmlns:a16="http://schemas.microsoft.com/office/drawing/2014/main" id="{58768825-E069-6F42-87A9-92529D06218A}"/>
              </a:ext>
            </a:extLst>
          </p:cNvPr>
          <p:cNvSpPr>
            <a:spLocks noGrp="1"/>
          </p:cNvSpPr>
          <p:nvPr>
            <p:ph type="body" sz="quarter" idx="13" hasCustomPrompt="1"/>
          </p:nvPr>
        </p:nvSpPr>
        <p:spPr>
          <a:xfrm>
            <a:off x="685801" y="4969297"/>
            <a:ext cx="7772399" cy="400094"/>
          </a:xfrm>
        </p:spPr>
        <p:txBody>
          <a:bodyPr>
            <a:noAutofit/>
          </a:bodyPr>
          <a:lstStyle>
            <a:lvl1pPr marL="0" indent="0" algn="ctr">
              <a:buNone/>
              <a:defRPr sz="1800">
                <a:solidFill>
                  <a:srgbClr val="C40E3E"/>
                </a:solidFill>
                <a:latin typeface="Calibri" panose="020F0502020204030204" pitchFamily="34" charset="0"/>
                <a:cs typeface="Calibri" panose="020F0502020204030204" pitchFamily="34" charset="0"/>
              </a:defRPr>
            </a:lvl1pPr>
          </a:lstStyle>
          <a:p>
            <a:pPr lvl="0"/>
            <a:r>
              <a:rPr lang="en-US" dirty="0"/>
              <a:t>Click to add date</a:t>
            </a:r>
          </a:p>
        </p:txBody>
      </p:sp>
      <p:pic>
        <p:nvPicPr>
          <p:cNvPr id="34" name="Picture 33">
            <a:extLst>
              <a:ext uri="{FF2B5EF4-FFF2-40B4-BE49-F238E27FC236}">
                <a16:creationId xmlns="" xmlns:a16="http://schemas.microsoft.com/office/drawing/2014/main" id="{80AC2AF7-589A-3E4A-9732-1874C91CAC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6579" y="1961016"/>
            <a:ext cx="1229620" cy="992976"/>
          </a:xfrm>
          <a:prstGeom prst="rect">
            <a:avLst/>
          </a:prstGeom>
        </p:spPr>
      </p:pic>
      <p:pic>
        <p:nvPicPr>
          <p:cNvPr id="5" name="Picture 4">
            <a:extLst>
              <a:ext uri="{FF2B5EF4-FFF2-40B4-BE49-F238E27FC236}">
                <a16:creationId xmlns="" xmlns:a16="http://schemas.microsoft.com/office/drawing/2014/main" id="{B5AD0743-1DF6-9C4B-8F46-87B1AAB976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 y="0"/>
            <a:ext cx="9144611" cy="1869440"/>
          </a:xfrm>
          <a:prstGeom prst="rect">
            <a:avLst/>
          </a:prstGeom>
        </p:spPr>
      </p:pic>
      <p:pic>
        <p:nvPicPr>
          <p:cNvPr id="8" name="Picture 7">
            <a:extLst>
              <a:ext uri="{FF2B5EF4-FFF2-40B4-BE49-F238E27FC236}">
                <a16:creationId xmlns="" xmlns:a16="http://schemas.microsoft.com/office/drawing/2014/main" id="{6582A782-CCF9-844B-8CC8-AAF2E39CAE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 y="5628640"/>
            <a:ext cx="9144000" cy="1229360"/>
          </a:xfrm>
          <a:prstGeom prst="rect">
            <a:avLst/>
          </a:prstGeom>
        </p:spPr>
      </p:pic>
    </p:spTree>
    <p:extLst>
      <p:ext uri="{BB962C8B-B14F-4D97-AF65-F5344CB8AC3E}">
        <p14:creationId xmlns:p14="http://schemas.microsoft.com/office/powerpoint/2010/main" val="295145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 xmlns:a16="http://schemas.microsoft.com/office/drawing/2014/main" id="{B62FA918-A69A-734A-9793-F17E460D89DA}"/>
              </a:ext>
            </a:extLst>
          </p:cNvPr>
          <p:cNvCxnSpPr>
            <a:cxnSpLocks/>
          </p:cNvCxnSpPr>
          <p:nvPr userDrawn="1"/>
        </p:nvCxnSpPr>
        <p:spPr>
          <a:xfrm>
            <a:off x="628650" y="1431759"/>
            <a:ext cx="85153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822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a:t>
            </a:r>
            <a:br>
              <a:rPr lang="en-US" dirty="0"/>
            </a:br>
            <a:r>
              <a:rPr lang="en-US" dirty="0"/>
              <a:t>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a:p>
        </p:txBody>
      </p:sp>
      <p:cxnSp>
        <p:nvCxnSpPr>
          <p:cNvPr id="5" name="Shape 99">
            <a:extLst>
              <a:ext uri="{FF2B5EF4-FFF2-40B4-BE49-F238E27FC236}">
                <a16:creationId xmlns="" xmlns:a16="http://schemas.microsoft.com/office/drawing/2014/main" id="{70C5C8BD-B327-4742-A00A-D5C25EA0DFB2}"/>
              </a:ext>
            </a:extLst>
          </p:cNvPr>
          <p:cNvCxnSpPr>
            <a:cxnSpLocks/>
          </p:cNvCxnSpPr>
          <p:nvPr userDrawn="1"/>
        </p:nvCxnSpPr>
        <p:spPr>
          <a:xfrm>
            <a:off x="6851737" y="365125"/>
            <a:ext cx="0" cy="5284113"/>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538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 xmlns:a16="http://schemas.microsoft.com/office/drawing/2014/main" id="{59082D67-683C-F04F-AAA3-DE3D5B856320}"/>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5880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 xmlns:a16="http://schemas.microsoft.com/office/drawing/2014/main" id="{476D33B6-D6A5-6648-A849-A5377F3467D3}"/>
              </a:ext>
            </a:extLst>
          </p:cNvPr>
          <p:cNvSpPr>
            <a:spLocks noGrp="1"/>
          </p:cNvSpPr>
          <p:nvPr>
            <p:ph type="body" sz="quarter" idx="14" hasCustomPrompt="1"/>
          </p:nvPr>
        </p:nvSpPr>
        <p:spPr>
          <a:xfrm>
            <a:off x="2001838" y="4248708"/>
            <a:ext cx="7142162" cy="934926"/>
          </a:xfrm>
        </p:spPr>
        <p:txBody>
          <a:bodyPr>
            <a:normAutofit/>
          </a:bodyPr>
          <a:lstStyle>
            <a:lvl1pPr marL="0" indent="0">
              <a:buNone/>
              <a:defRPr sz="4500" b="1"/>
            </a:lvl1pPr>
          </a:lstStyle>
          <a:p>
            <a:pPr lvl="0"/>
            <a:r>
              <a:rPr lang="en-US" dirty="0"/>
              <a:t>Click to Add Chapter Title</a:t>
            </a:r>
          </a:p>
        </p:txBody>
      </p:sp>
      <p:cxnSp>
        <p:nvCxnSpPr>
          <p:cNvPr id="6" name="Shape 99">
            <a:extLst>
              <a:ext uri="{FF2B5EF4-FFF2-40B4-BE49-F238E27FC236}">
                <a16:creationId xmlns="" xmlns:a16="http://schemas.microsoft.com/office/drawing/2014/main" id="{73F9C3F3-5811-584C-B572-D2B41BC24538}"/>
              </a:ext>
            </a:extLst>
          </p:cNvPr>
          <p:cNvCxnSpPr>
            <a:cxnSpLocks/>
          </p:cNvCxnSpPr>
          <p:nvPr userDrawn="1"/>
        </p:nvCxnSpPr>
        <p:spPr>
          <a:xfrm>
            <a:off x="2001838" y="4247549"/>
            <a:ext cx="714216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811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B4BE1A8-99A0-BE4B-B404-CE990ED5FA0C}" type="slidenum">
              <a:rPr lang="en-US" smtClean="0"/>
              <a:t>‹#›</a:t>
            </a:fld>
            <a:endParaRPr lang="en-US" dirty="0"/>
          </a:p>
        </p:txBody>
      </p:sp>
      <p:cxnSp>
        <p:nvCxnSpPr>
          <p:cNvPr id="5" name="Shape 99">
            <a:extLst>
              <a:ext uri="{FF2B5EF4-FFF2-40B4-BE49-F238E27FC236}">
                <a16:creationId xmlns="" xmlns:a16="http://schemas.microsoft.com/office/drawing/2014/main" id="{FBCB3143-DE69-EC4B-B9A7-A5F236D318EC}"/>
              </a:ext>
            </a:extLst>
          </p:cNvPr>
          <p:cNvCxnSpPr>
            <a:cxnSpLocks/>
          </p:cNvCxnSpPr>
          <p:nvPr userDrawn="1"/>
        </p:nvCxnSpPr>
        <p:spPr>
          <a:xfrm>
            <a:off x="623888" y="4593256"/>
            <a:ext cx="788670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8184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8" name="Shape 99">
            <a:extLst>
              <a:ext uri="{FF2B5EF4-FFF2-40B4-BE49-F238E27FC236}">
                <a16:creationId xmlns="" xmlns:a16="http://schemas.microsoft.com/office/drawing/2014/main" id="{F2A60DF1-AC17-334C-AB1A-1C61E380AD4F}"/>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693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B4BE1A8-99A0-BE4B-B404-CE990ED5FA0C}" type="slidenum">
              <a:rPr lang="en-US" smtClean="0"/>
              <a:t>‹#›</a:t>
            </a:fld>
            <a:endParaRPr lang="en-US"/>
          </a:p>
        </p:txBody>
      </p:sp>
      <p:cxnSp>
        <p:nvCxnSpPr>
          <p:cNvPr id="11" name="Shape 99">
            <a:extLst>
              <a:ext uri="{FF2B5EF4-FFF2-40B4-BE49-F238E27FC236}">
                <a16:creationId xmlns="" xmlns:a16="http://schemas.microsoft.com/office/drawing/2014/main" id="{7F3257F9-C039-274D-8A74-7D0EF8379403}"/>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144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B4BE1A8-99A0-BE4B-B404-CE990ED5FA0C}" type="slidenum">
              <a:rPr lang="en-US" smtClean="0"/>
              <a:t>‹#›</a:t>
            </a:fld>
            <a:endParaRPr lang="en-US"/>
          </a:p>
        </p:txBody>
      </p:sp>
      <p:cxnSp>
        <p:nvCxnSpPr>
          <p:cNvPr id="4" name="Shape 99">
            <a:extLst>
              <a:ext uri="{FF2B5EF4-FFF2-40B4-BE49-F238E27FC236}">
                <a16:creationId xmlns="" xmlns:a16="http://schemas.microsoft.com/office/drawing/2014/main" id="{769E5125-1E40-6543-8048-4D57802CFA2D}"/>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75250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 xmlns:a16="http://schemas.microsoft.com/office/drawing/2014/main" id="{970BBB3D-973F-764A-93EF-C35F8EEE4DB1}"/>
              </a:ext>
            </a:extLst>
          </p:cNvPr>
          <p:cNvCxnSpPr>
            <a:cxnSpLocks/>
          </p:cNvCxnSpPr>
          <p:nvPr userDrawn="1"/>
        </p:nvCxnSpPr>
        <p:spPr>
          <a:xfrm>
            <a:off x="641176" y="2069926"/>
            <a:ext cx="293784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26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t>‹#›</a:t>
            </a:fld>
            <a:endParaRPr lang="en-US"/>
          </a:p>
        </p:txBody>
      </p:sp>
      <p:cxnSp>
        <p:nvCxnSpPr>
          <p:cNvPr id="6" name="Shape 99">
            <a:extLst>
              <a:ext uri="{FF2B5EF4-FFF2-40B4-BE49-F238E27FC236}">
                <a16:creationId xmlns="" xmlns:a16="http://schemas.microsoft.com/office/drawing/2014/main" id="{190053A5-9180-F140-9E23-09C614372B82}"/>
              </a:ext>
            </a:extLst>
          </p:cNvPr>
          <p:cNvCxnSpPr>
            <a:cxnSpLocks/>
          </p:cNvCxnSpPr>
          <p:nvPr userDrawn="1"/>
        </p:nvCxnSpPr>
        <p:spPr>
          <a:xfrm>
            <a:off x="629841" y="2061192"/>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605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1800">
                <a:solidFill>
                  <a:schemeClr val="tx1">
                    <a:tint val="75000"/>
                  </a:schemeClr>
                </a:solidFill>
                <a:latin typeface="Calibri" panose="020F0502020204030204" pitchFamily="34" charset="0"/>
                <a:cs typeface="Calibri" panose="020F0502020204030204" pitchFamily="34" charset="0"/>
              </a:defRPr>
            </a:lvl1pPr>
          </a:lstStyle>
          <a:p>
            <a:fld id="{EB4BE1A8-99A0-BE4B-B404-CE990ED5FA0C}" type="slidenum">
              <a:rPr lang="en-US" smtClean="0"/>
              <a:pPr/>
              <a:t>‹#›</a:t>
            </a:fld>
            <a:endParaRPr lang="en-US" dirty="0"/>
          </a:p>
        </p:txBody>
      </p:sp>
      <p:pic>
        <p:nvPicPr>
          <p:cNvPr id="8" name="Picture 7">
            <a:extLst>
              <a:ext uri="{FF2B5EF4-FFF2-40B4-BE49-F238E27FC236}">
                <a16:creationId xmlns="" xmlns:a16="http://schemas.microsoft.com/office/drawing/2014/main" id="{21DB9F28-2F01-2247-B096-1F57AA5E2EC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04189" y="5761972"/>
            <a:ext cx="2211161" cy="642674"/>
          </a:xfrm>
          <a:prstGeom prst="rect">
            <a:avLst/>
          </a:prstGeom>
        </p:spPr>
      </p:pic>
    </p:spTree>
    <p:extLst>
      <p:ext uri="{BB962C8B-B14F-4D97-AF65-F5344CB8AC3E}">
        <p14:creationId xmlns:p14="http://schemas.microsoft.com/office/powerpoint/2010/main" val="3070234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nri-inc.org/media/1322/2017-urs-table-instruction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E4D9FBF1-73AE-094E-92E1-834ED740D81F}"/>
              </a:ext>
            </a:extLst>
          </p:cNvPr>
          <p:cNvSpPr>
            <a:spLocks noGrp="1"/>
          </p:cNvSpPr>
          <p:nvPr>
            <p:ph type="ctrTitle"/>
          </p:nvPr>
        </p:nvSpPr>
        <p:spPr>
          <a:xfrm>
            <a:off x="685800" y="2762498"/>
            <a:ext cx="7772400" cy="1526610"/>
          </a:xfrm>
        </p:spPr>
        <p:txBody>
          <a:bodyPr>
            <a:normAutofit/>
          </a:bodyPr>
          <a:lstStyle/>
          <a:p>
            <a:r>
              <a:rPr lang="en-US" sz="3500" dirty="0"/>
              <a:t>2018 Consumer Perception of Care Survey Detailed Report</a:t>
            </a:r>
          </a:p>
        </p:txBody>
      </p:sp>
      <p:sp>
        <p:nvSpPr>
          <p:cNvPr id="12" name="Subtitle 11">
            <a:extLst>
              <a:ext uri="{FF2B5EF4-FFF2-40B4-BE49-F238E27FC236}">
                <a16:creationId xmlns="" xmlns:a16="http://schemas.microsoft.com/office/drawing/2014/main" id="{9204BC9C-1D50-5943-B6B1-C971A2D1E71F}"/>
              </a:ext>
            </a:extLst>
          </p:cNvPr>
          <p:cNvSpPr>
            <a:spLocks noGrp="1"/>
          </p:cNvSpPr>
          <p:nvPr>
            <p:ph type="subTitle" idx="1"/>
          </p:nvPr>
        </p:nvSpPr>
        <p:spPr>
          <a:xfrm>
            <a:off x="685800" y="4400461"/>
            <a:ext cx="7772400" cy="685057"/>
          </a:xfrm>
        </p:spPr>
        <p:txBody>
          <a:bodyPr>
            <a:normAutofit/>
          </a:bodyPr>
          <a:lstStyle/>
          <a:p>
            <a:r>
              <a:rPr lang="en-US" dirty="0"/>
              <a:t>Adult and Child Caregiver Survey Results</a:t>
            </a:r>
          </a:p>
        </p:txBody>
      </p:sp>
      <p:sp>
        <p:nvSpPr>
          <p:cNvPr id="13" name="Text Placeholder 12">
            <a:extLst>
              <a:ext uri="{FF2B5EF4-FFF2-40B4-BE49-F238E27FC236}">
                <a16:creationId xmlns="" xmlns:a16="http://schemas.microsoft.com/office/drawing/2014/main" id="{91A49DA3-7245-F141-BE1F-459AF9FED7FF}"/>
              </a:ext>
            </a:extLst>
          </p:cNvPr>
          <p:cNvSpPr>
            <a:spLocks noGrp="1"/>
          </p:cNvSpPr>
          <p:nvPr>
            <p:ph type="body" sz="quarter" idx="13"/>
          </p:nvPr>
        </p:nvSpPr>
        <p:spPr>
          <a:xfrm>
            <a:off x="685801" y="5130661"/>
            <a:ext cx="7772399" cy="400094"/>
          </a:xfrm>
        </p:spPr>
        <p:txBody>
          <a:bodyPr/>
          <a:lstStyle/>
          <a:p>
            <a:r>
              <a:rPr lang="en-US" dirty="0"/>
              <a:t>September 2019</a:t>
            </a:r>
          </a:p>
        </p:txBody>
      </p:sp>
    </p:spTree>
    <p:extLst>
      <p:ext uri="{BB962C8B-B14F-4D97-AF65-F5344CB8AC3E}">
        <p14:creationId xmlns:p14="http://schemas.microsoft.com/office/powerpoint/2010/main" val="1898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Procedures (continued)</a:t>
            </a:r>
          </a:p>
        </p:txBody>
      </p:sp>
      <p:sp>
        <p:nvSpPr>
          <p:cNvPr id="3" name="Content Placeholder 2"/>
          <p:cNvSpPr>
            <a:spLocks noGrp="1"/>
          </p:cNvSpPr>
          <p:nvPr>
            <p:ph idx="1"/>
          </p:nvPr>
        </p:nvSpPr>
        <p:spPr>
          <a:xfrm>
            <a:off x="628650" y="1825625"/>
            <a:ext cx="7886700" cy="3949099"/>
          </a:xfrm>
        </p:spPr>
        <p:txBody>
          <a:bodyPr>
            <a:normAutofit fontScale="92500" lnSpcReduction="20000"/>
          </a:bodyPr>
          <a:lstStyle/>
          <a:p>
            <a:pPr marL="274320" lvl="0" indent="-274320">
              <a:lnSpc>
                <a:spcPct val="120000"/>
              </a:lnSpc>
              <a:spcBef>
                <a:spcPts val="0"/>
              </a:spcBef>
              <a:buClr>
                <a:srgbClr val="C40E3E"/>
              </a:buClr>
              <a:buSzPts val="1400"/>
              <a:buFont typeface="Noto Sans Symbols"/>
              <a:buChar char="⮚"/>
            </a:pPr>
            <a:r>
              <a:rPr lang="en-US" sz="1700" b="1" dirty="0">
                <a:solidFill>
                  <a:srgbClr val="000000"/>
                </a:solidFill>
                <a:latin typeface="+mn-lt"/>
                <a:ea typeface="Times New Roman"/>
                <a:cs typeface="Times New Roman"/>
                <a:sym typeface="Times New Roman"/>
              </a:rPr>
              <a:t>The cover letter included the following information: </a:t>
            </a:r>
            <a:endParaRPr lang="en-US" sz="1700" b="1" dirty="0">
              <a:solidFill>
                <a:srgbClr val="595959"/>
              </a:solidFill>
              <a:latin typeface="+mn-lt"/>
              <a:ea typeface="Times New Roman"/>
              <a:cs typeface="Times New Roman"/>
              <a:sym typeface="Times New Roman"/>
            </a:endParaRP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ea typeface="Times New Roman"/>
                <a:cs typeface="Times New Roman"/>
                <a:sym typeface="Times New Roman"/>
              </a:rPr>
              <a:t>An introduction to the survey and instructions on how to complete the survey online if desired (URL with username and password was provided). </a:t>
            </a:r>
            <a:endParaRPr lang="en-US" sz="1700" dirty="0">
              <a:latin typeface="+mn-lt"/>
            </a:endParaRP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ea typeface="Times New Roman"/>
                <a:cs typeface="Times New Roman"/>
                <a:sym typeface="Times New Roman"/>
              </a:rPr>
              <a:t>A toll-free telephone number for those who wanted to receive more information about the survey, ask questions, or provide notification of willingness to participate.  A voicemail captured calls made after business hours (messages were checked daily). </a:t>
            </a: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ea typeface="Times New Roman"/>
                <a:cs typeface="Times New Roman"/>
                <a:sym typeface="Times New Roman"/>
              </a:rPr>
              <a:t>Answers to frequently asked questions.</a:t>
            </a:r>
            <a:endParaRPr lang="en-US" sz="1700" dirty="0">
              <a:latin typeface="+mn-lt"/>
            </a:endParaRPr>
          </a:p>
          <a:p>
            <a:pPr marL="274320" lvl="1" indent="0">
              <a:lnSpc>
                <a:spcPct val="127142"/>
              </a:lnSpc>
              <a:spcBef>
                <a:spcPts val="0"/>
              </a:spcBef>
              <a:buClr>
                <a:srgbClr val="C40E3E"/>
              </a:buClr>
              <a:buSzPts val="1400"/>
              <a:buNone/>
            </a:pPr>
            <a:endParaRPr lang="en-US" sz="1700" dirty="0">
              <a:solidFill>
                <a:srgbClr val="000000"/>
              </a:solidFill>
              <a:latin typeface="+mn-lt"/>
              <a:ea typeface="Times New Roman"/>
              <a:cs typeface="Times New Roman"/>
              <a:sym typeface="Times New Roman"/>
            </a:endParaRPr>
          </a:p>
          <a:p>
            <a:pPr marL="285750" lvl="0" indent="-285750">
              <a:lnSpc>
                <a:spcPct val="127142"/>
              </a:lnSpc>
              <a:spcBef>
                <a:spcPts val="0"/>
              </a:spcBef>
              <a:buClr>
                <a:srgbClr val="C40E3E"/>
              </a:buClr>
              <a:buSzPts val="1400"/>
              <a:buFont typeface="Noto Sans Symbols"/>
              <a:buChar char="⮚"/>
            </a:pPr>
            <a:r>
              <a:rPr lang="en-US" sz="1700" b="1" dirty="0">
                <a:solidFill>
                  <a:srgbClr val="000000"/>
                </a:solidFill>
                <a:latin typeface="+mn-lt"/>
                <a:ea typeface="Times New Roman"/>
                <a:cs typeface="Times New Roman"/>
                <a:sym typeface="Times New Roman"/>
              </a:rPr>
              <a:t>Of the 28,000 individuals in the selected sample, surveys were mailed to:</a:t>
            </a:r>
            <a:endParaRPr lang="en-US" sz="1700" b="1" dirty="0">
              <a:solidFill>
                <a:srgbClr val="595959"/>
              </a:solidFill>
              <a:latin typeface="+mn-lt"/>
              <a:ea typeface="Times New Roman"/>
              <a:cs typeface="Times New Roman"/>
              <a:sym typeface="Times New Roman"/>
            </a:endParaRP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rPr>
              <a:t>8,000 adult recipients of Mental Health services to achieve a target of 500 completed surveys.</a:t>
            </a: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rPr>
              <a:t>12,000 adult recipients of Substance Use Disorder services to achieve a target of 500 completed surveys.</a:t>
            </a:r>
            <a:r>
              <a:rPr lang="en-US" sz="1700" b="1" dirty="0">
                <a:solidFill>
                  <a:srgbClr val="000000"/>
                </a:solidFill>
                <a:latin typeface="+mn-lt"/>
              </a:rPr>
              <a:t>*</a:t>
            </a:r>
          </a:p>
          <a:p>
            <a:pPr marL="560070" lvl="1" indent="-285749">
              <a:lnSpc>
                <a:spcPct val="100000"/>
              </a:lnSpc>
              <a:spcBef>
                <a:spcPts val="0"/>
              </a:spcBef>
              <a:buClr>
                <a:srgbClr val="C40E3E"/>
              </a:buClr>
              <a:buSzPts val="1400"/>
              <a:buFont typeface="Noto Sans Symbols"/>
              <a:buChar char="∙"/>
            </a:pPr>
            <a:r>
              <a:rPr lang="en-US" sz="1700" dirty="0">
                <a:solidFill>
                  <a:srgbClr val="000000"/>
                </a:solidFill>
                <a:latin typeface="+mn-lt"/>
              </a:rPr>
              <a:t>8,000 Caregivers of Child recipients of Mental Health services to achieve a target 500 completed surveys.</a:t>
            </a:r>
          </a:p>
          <a:p>
            <a:pPr marL="0" indent="0">
              <a:buNone/>
            </a:pPr>
            <a:endParaRPr lang="en-US" sz="1000" b="1" dirty="0">
              <a:solidFill>
                <a:srgbClr val="000000"/>
              </a:solidFill>
            </a:endParaRPr>
          </a:p>
          <a:p>
            <a:pPr marL="0" indent="0">
              <a:buNone/>
            </a:pPr>
            <a:endParaRPr lang="en-US" sz="1000" b="1" dirty="0">
              <a:solidFill>
                <a:srgbClr val="000000"/>
              </a:solidFill>
            </a:endParaRPr>
          </a:p>
          <a:p>
            <a:pPr marL="0" indent="0">
              <a:buNone/>
            </a:pPr>
            <a:r>
              <a:rPr lang="en-US" sz="1100" b="1" i="1" dirty="0">
                <a:solidFill>
                  <a:srgbClr val="000000"/>
                </a:solidFill>
              </a:rPr>
              <a:t>* </a:t>
            </a:r>
            <a:r>
              <a:rPr lang="en-US" sz="1100" i="1" dirty="0">
                <a:solidFill>
                  <a:srgbClr val="000000"/>
                </a:solidFill>
              </a:rPr>
              <a:t>Historically adult recipients of SUD services have had a lower response rate; therefore, a larger sample was drawn to achieve the target number.</a:t>
            </a:r>
            <a:endParaRPr lang="en-US" sz="1100" i="1"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10</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Tree>
    <p:extLst>
      <p:ext uri="{BB962C8B-B14F-4D97-AF65-F5344CB8AC3E}">
        <p14:creationId xmlns:p14="http://schemas.microsoft.com/office/powerpoint/2010/main" val="77818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Questionnaires</a:t>
            </a:r>
          </a:p>
        </p:txBody>
      </p:sp>
      <p:sp>
        <p:nvSpPr>
          <p:cNvPr id="3" name="Content Placeholder 2"/>
          <p:cNvSpPr>
            <a:spLocks noGrp="1"/>
          </p:cNvSpPr>
          <p:nvPr>
            <p:ph idx="1"/>
          </p:nvPr>
        </p:nvSpPr>
        <p:spPr/>
        <p:txBody>
          <a:bodyPr/>
          <a:lstStyle/>
          <a:p>
            <a:pPr marL="654050" lvl="0" indent="-285750">
              <a:lnSpc>
                <a:spcPct val="100000"/>
              </a:lnSpc>
              <a:spcBef>
                <a:spcPts val="0"/>
              </a:spcBef>
              <a:buClr>
                <a:srgbClr val="C40E3E"/>
              </a:buClr>
              <a:buSzPts val="1400"/>
              <a:buFont typeface="Noto Sans Symbols"/>
              <a:buChar char="⮚"/>
            </a:pPr>
            <a:r>
              <a:rPr lang="en-US" sz="1600" dirty="0">
                <a:solidFill>
                  <a:srgbClr val="000000"/>
                </a:solidFill>
                <a:latin typeface="+mn-lt"/>
                <a:ea typeface="Times New Roman"/>
                <a:cs typeface="Times New Roman"/>
                <a:sym typeface="Times New Roman"/>
              </a:rPr>
              <a:t>Separate survey instruments were used for adults and child caregivers. Surveys were adapted from a Federal initiative, the Mental Health Statistics Improvement Program (MHSIP) - Consumer Surveys.</a:t>
            </a:r>
            <a:endParaRPr lang="en-US" sz="1600" dirty="0">
              <a:latin typeface="+mn-lt"/>
            </a:endParaRPr>
          </a:p>
          <a:p>
            <a:pPr marL="1111250" lvl="1" indent="-285750">
              <a:lnSpc>
                <a:spcPct val="100000"/>
              </a:lnSpc>
              <a:spcBef>
                <a:spcPts val="1200"/>
              </a:spcBef>
              <a:buClr>
                <a:srgbClr val="C40E3E"/>
              </a:buClr>
              <a:buSzPts val="1400"/>
              <a:buFont typeface="NTR"/>
              <a:buChar char="•"/>
            </a:pPr>
            <a:r>
              <a:rPr lang="en-US" sz="1600" dirty="0">
                <a:solidFill>
                  <a:srgbClr val="000000"/>
                </a:solidFill>
                <a:latin typeface="+mn-lt"/>
                <a:ea typeface="Times New Roman"/>
                <a:cs typeface="Times New Roman"/>
                <a:sym typeface="Times New Roman"/>
              </a:rPr>
              <a:t>Items from these surveys are incorporated into the Center for Mental Health Services Uniform Reporting System (URS) for Federal Block Grant reporting. </a:t>
            </a:r>
            <a:endParaRPr lang="en-US" sz="1600" dirty="0">
              <a:solidFill>
                <a:srgbClr val="000000"/>
              </a:solidFill>
              <a:latin typeface="+mn-lt"/>
              <a:ea typeface="Arial"/>
              <a:cs typeface="Arial"/>
              <a:sym typeface="Arial"/>
            </a:endParaRPr>
          </a:p>
          <a:p>
            <a:pPr marL="1111250" lvl="1" indent="-285750">
              <a:lnSpc>
                <a:spcPct val="100000"/>
              </a:lnSpc>
              <a:spcBef>
                <a:spcPts val="1200"/>
              </a:spcBef>
              <a:buClr>
                <a:srgbClr val="C40E3E"/>
              </a:buClr>
              <a:buSzPts val="1400"/>
              <a:buFont typeface="NTR"/>
              <a:buChar char="•"/>
            </a:pPr>
            <a:r>
              <a:rPr lang="en-US" sz="1600" dirty="0">
                <a:solidFill>
                  <a:srgbClr val="000000"/>
                </a:solidFill>
                <a:latin typeface="+mn-lt"/>
                <a:ea typeface="Times New Roman"/>
                <a:cs typeface="Times New Roman"/>
                <a:sym typeface="Times New Roman"/>
              </a:rPr>
              <a:t>The Maryland Adult Perception of Care Survey is based on the MHSIP Adult Consumer Survey. The Maryland Child and Family Perception of Care Survey is based on the MHSIP Youth Services Survey for Families (YSS-F). </a:t>
            </a:r>
            <a:endParaRPr lang="en-US" sz="1600" dirty="0">
              <a:solidFill>
                <a:srgbClr val="000000"/>
              </a:solidFill>
              <a:latin typeface="+mn-lt"/>
              <a:ea typeface="Arial"/>
              <a:cs typeface="Arial"/>
              <a:sym typeface="Arial"/>
            </a:endParaRPr>
          </a:p>
          <a:p>
            <a:pPr marL="1111250" lvl="1" indent="-285750">
              <a:lnSpc>
                <a:spcPct val="100000"/>
              </a:lnSpc>
              <a:spcBef>
                <a:spcPts val="1200"/>
              </a:spcBef>
              <a:buClr>
                <a:srgbClr val="C40E3E"/>
              </a:buClr>
              <a:buSzPts val="1400"/>
              <a:buFont typeface="NTR"/>
              <a:buChar char="•"/>
            </a:pPr>
            <a:r>
              <a:rPr lang="en-US" sz="1600" dirty="0">
                <a:solidFill>
                  <a:srgbClr val="000000"/>
                </a:solidFill>
                <a:latin typeface="+mn-lt"/>
                <a:ea typeface="Times New Roman"/>
                <a:cs typeface="Times New Roman"/>
                <a:sym typeface="Times New Roman"/>
              </a:rPr>
              <a:t>In addition to the MHSIP items, both survey instruments included other selected items of interest.</a:t>
            </a:r>
            <a:endParaRPr lang="en-US" sz="1600" dirty="0">
              <a:solidFill>
                <a:srgbClr val="000000"/>
              </a:solidFill>
              <a:latin typeface="+mn-lt"/>
              <a:ea typeface="Arial"/>
              <a:cs typeface="Arial"/>
              <a:sym typeface="Arial"/>
            </a:endParaRP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11</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Tree>
    <p:extLst>
      <p:ext uri="{BB962C8B-B14F-4D97-AF65-F5344CB8AC3E}">
        <p14:creationId xmlns:p14="http://schemas.microsoft.com/office/powerpoint/2010/main" val="427040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550938D-7381-45FF-BCE1-28F8A8542335}"/>
              </a:ext>
            </a:extLst>
          </p:cNvPr>
          <p:cNvSpPr>
            <a:spLocks noGrp="1"/>
          </p:cNvSpPr>
          <p:nvPr>
            <p:ph type="title"/>
          </p:nvPr>
        </p:nvSpPr>
        <p:spPr/>
        <p:txBody>
          <a:bodyPr/>
          <a:lstStyle/>
          <a:p>
            <a:r>
              <a:rPr lang="en-US" dirty="0"/>
              <a:t>Survey Responses</a:t>
            </a:r>
          </a:p>
        </p:txBody>
      </p:sp>
      <p:graphicFrame>
        <p:nvGraphicFramePr>
          <p:cNvPr id="11" name="Table 11">
            <a:extLst>
              <a:ext uri="{FF2B5EF4-FFF2-40B4-BE49-F238E27FC236}">
                <a16:creationId xmlns="" xmlns:a16="http://schemas.microsoft.com/office/drawing/2014/main" id="{934C1E03-EE41-4828-895B-9B05A5623758}"/>
              </a:ext>
            </a:extLst>
          </p:cNvPr>
          <p:cNvGraphicFramePr>
            <a:graphicFrameLocks noGrp="1"/>
          </p:cNvGraphicFramePr>
          <p:nvPr>
            <p:ph sz="half" idx="1"/>
            <p:extLst>
              <p:ext uri="{D42A27DB-BD31-4B8C-83A1-F6EECF244321}">
                <p14:modId xmlns:p14="http://schemas.microsoft.com/office/powerpoint/2010/main" val="1967856022"/>
              </p:ext>
            </p:extLst>
          </p:nvPr>
        </p:nvGraphicFramePr>
        <p:xfrm>
          <a:off x="516750" y="2760794"/>
          <a:ext cx="3886200" cy="2331719"/>
        </p:xfrm>
        <a:graphic>
          <a:graphicData uri="http://schemas.openxmlformats.org/drawingml/2006/table">
            <a:tbl>
              <a:tblPr firstRow="1" bandRow="1">
                <a:tableStyleId>{616DA210-FB5B-4158-B5E0-FEB733F419BA}</a:tableStyleId>
              </a:tblPr>
              <a:tblGrid>
                <a:gridCol w="2779001">
                  <a:extLst>
                    <a:ext uri="{9D8B030D-6E8A-4147-A177-3AD203B41FA5}">
                      <a16:colId xmlns="" xmlns:a16="http://schemas.microsoft.com/office/drawing/2014/main" val="195033686"/>
                    </a:ext>
                  </a:extLst>
                </a:gridCol>
                <a:gridCol w="1107199">
                  <a:extLst>
                    <a:ext uri="{9D8B030D-6E8A-4147-A177-3AD203B41FA5}">
                      <a16:colId xmlns="" xmlns:a16="http://schemas.microsoft.com/office/drawing/2014/main" val="1553361012"/>
                    </a:ext>
                  </a:extLst>
                </a:gridCol>
              </a:tblGrid>
              <a:tr h="654719">
                <a:tc>
                  <a:txBody>
                    <a:bodyPr/>
                    <a:lstStyle/>
                    <a:p>
                      <a:pPr algn="ctr"/>
                      <a:r>
                        <a:rPr lang="en-US" sz="1600" dirty="0"/>
                        <a:t>Population</a:t>
                      </a:r>
                      <a:endParaRPr lang="en-US" sz="1600" dirty="0">
                        <a:solidFill>
                          <a:schemeClr val="tx1"/>
                        </a:solidFill>
                      </a:endParaRPr>
                    </a:p>
                  </a:txBody>
                  <a:tcPr anchor="ctr">
                    <a:solidFill>
                      <a:srgbClr val="FFC233"/>
                    </a:solidFill>
                  </a:tcPr>
                </a:tc>
                <a:tc>
                  <a:txBody>
                    <a:bodyPr/>
                    <a:lstStyle/>
                    <a:p>
                      <a:pPr algn="ctr"/>
                      <a:r>
                        <a:rPr lang="en-US" sz="1600" dirty="0"/>
                        <a:t>Completed Surveys</a:t>
                      </a:r>
                      <a:endParaRPr lang="en-US" sz="1600" dirty="0">
                        <a:solidFill>
                          <a:schemeClr val="tx1"/>
                        </a:solidFill>
                      </a:endParaRPr>
                    </a:p>
                  </a:txBody>
                  <a:tcPr anchor="ctr">
                    <a:solidFill>
                      <a:srgbClr val="FFC233"/>
                    </a:solidFill>
                  </a:tcPr>
                </a:tc>
                <a:extLst>
                  <a:ext uri="{0D108BD9-81ED-4DB2-BD59-A6C34878D82A}">
                    <a16:rowId xmlns="" xmlns:a16="http://schemas.microsoft.com/office/drawing/2014/main" val="3541876003"/>
                  </a:ext>
                </a:extLst>
              </a:tr>
              <a:tr h="419250">
                <a:tc>
                  <a:txBody>
                    <a:bodyPr/>
                    <a:lstStyle/>
                    <a:p>
                      <a:r>
                        <a:rPr lang="en-US" sz="1600" dirty="0"/>
                        <a:t>Adult Mental Health</a:t>
                      </a:r>
                    </a:p>
                  </a:txBody>
                  <a:tcPr/>
                </a:tc>
                <a:tc>
                  <a:txBody>
                    <a:bodyPr/>
                    <a:lstStyle/>
                    <a:p>
                      <a:pPr algn="ctr"/>
                      <a:r>
                        <a:rPr lang="en-US" sz="1600" dirty="0"/>
                        <a:t>504</a:t>
                      </a:r>
                    </a:p>
                  </a:txBody>
                  <a:tcPr/>
                </a:tc>
                <a:extLst>
                  <a:ext uri="{0D108BD9-81ED-4DB2-BD59-A6C34878D82A}">
                    <a16:rowId xmlns="" xmlns:a16="http://schemas.microsoft.com/office/drawing/2014/main" val="1536894086"/>
                  </a:ext>
                </a:extLst>
              </a:tr>
              <a:tr h="419250">
                <a:tc>
                  <a:txBody>
                    <a:bodyPr/>
                    <a:lstStyle/>
                    <a:p>
                      <a:r>
                        <a:rPr lang="en-US" sz="1600" dirty="0"/>
                        <a:t>Adults Substance Use Disorder</a:t>
                      </a:r>
                    </a:p>
                  </a:txBody>
                  <a:tcPr/>
                </a:tc>
                <a:tc>
                  <a:txBody>
                    <a:bodyPr/>
                    <a:lstStyle/>
                    <a:p>
                      <a:pPr algn="ctr"/>
                      <a:r>
                        <a:rPr lang="en-US" sz="1600" dirty="0"/>
                        <a:t>523</a:t>
                      </a:r>
                    </a:p>
                  </a:txBody>
                  <a:tcPr/>
                </a:tc>
                <a:extLst>
                  <a:ext uri="{0D108BD9-81ED-4DB2-BD59-A6C34878D82A}">
                    <a16:rowId xmlns="" xmlns:a16="http://schemas.microsoft.com/office/drawing/2014/main" val="2157857348"/>
                  </a:ext>
                </a:extLst>
              </a:tr>
              <a:tr h="419250">
                <a:tc>
                  <a:txBody>
                    <a:bodyPr/>
                    <a:lstStyle/>
                    <a:p>
                      <a:r>
                        <a:rPr lang="en-US" sz="1600" dirty="0"/>
                        <a:t>Child Mental Health</a:t>
                      </a:r>
                    </a:p>
                  </a:txBody>
                  <a:tcPr/>
                </a:tc>
                <a:tc>
                  <a:txBody>
                    <a:bodyPr/>
                    <a:lstStyle/>
                    <a:p>
                      <a:pPr algn="ctr"/>
                      <a:r>
                        <a:rPr lang="en-US" sz="1600" dirty="0"/>
                        <a:t>550</a:t>
                      </a:r>
                    </a:p>
                  </a:txBody>
                  <a:tcPr/>
                </a:tc>
                <a:extLst>
                  <a:ext uri="{0D108BD9-81ED-4DB2-BD59-A6C34878D82A}">
                    <a16:rowId xmlns="" xmlns:a16="http://schemas.microsoft.com/office/drawing/2014/main" val="3189332837"/>
                  </a:ext>
                </a:extLst>
              </a:tr>
              <a:tr h="419250">
                <a:tc>
                  <a:txBody>
                    <a:bodyPr/>
                    <a:lstStyle/>
                    <a:p>
                      <a:r>
                        <a:rPr lang="en-US" sz="1600" b="1" dirty="0"/>
                        <a:t>Total</a:t>
                      </a:r>
                    </a:p>
                  </a:txBody>
                  <a:tcPr/>
                </a:tc>
                <a:tc>
                  <a:txBody>
                    <a:bodyPr/>
                    <a:lstStyle/>
                    <a:p>
                      <a:pPr algn="ctr"/>
                      <a:r>
                        <a:rPr lang="en-US" sz="1600" b="1" dirty="0"/>
                        <a:t>1,577</a:t>
                      </a:r>
                    </a:p>
                  </a:txBody>
                  <a:tcPr/>
                </a:tc>
                <a:extLst>
                  <a:ext uri="{0D108BD9-81ED-4DB2-BD59-A6C34878D82A}">
                    <a16:rowId xmlns="" xmlns:a16="http://schemas.microsoft.com/office/drawing/2014/main" val="2535798109"/>
                  </a:ext>
                </a:extLst>
              </a:tr>
            </a:tbl>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698673548"/>
              </p:ext>
            </p:extLst>
          </p:nvPr>
        </p:nvGraphicFramePr>
        <p:xfrm>
          <a:off x="4629150" y="2760796"/>
          <a:ext cx="3886200" cy="233172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C6A5BAEC-9599-4C04-A4AA-706D8E58138F}"/>
              </a:ext>
            </a:extLst>
          </p:cNvPr>
          <p:cNvSpPr>
            <a:spLocks noGrp="1"/>
          </p:cNvSpPr>
          <p:nvPr>
            <p:ph type="sldNum" sz="quarter" idx="12"/>
          </p:nvPr>
        </p:nvSpPr>
        <p:spPr/>
        <p:txBody>
          <a:bodyPr/>
          <a:lstStyle/>
          <a:p>
            <a:fld id="{EB4BE1A8-99A0-BE4B-B404-CE990ED5FA0C}" type="slidenum">
              <a:rPr lang="en-US" smtClean="0"/>
              <a:pPr/>
              <a:t>12</a:t>
            </a:fld>
            <a:endParaRPr lang="en-US" dirty="0"/>
          </a:p>
        </p:txBody>
      </p:sp>
      <p:sp>
        <p:nvSpPr>
          <p:cNvPr id="9" name="Google Shape;188;p25">
            <a:extLst>
              <a:ext uri="{FF2B5EF4-FFF2-40B4-BE49-F238E27FC236}">
                <a16:creationId xmlns="" xmlns:a16="http://schemas.microsoft.com/office/drawing/2014/main" id="{8ECF84FE-FFA3-40C5-B2E8-8A919B8251A3}"/>
              </a:ext>
            </a:extLst>
          </p:cNvPr>
          <p:cNvSpPr txBox="1"/>
          <p:nvPr/>
        </p:nvSpPr>
        <p:spPr>
          <a:xfrm>
            <a:off x="516752" y="1975496"/>
            <a:ext cx="3886198" cy="565333"/>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51431" tIns="25706" rIns="51431" bIns="25706" anchor="t" anchorCtr="0">
            <a:noAutofit/>
          </a:bodyPr>
          <a:lstStyle/>
          <a:p>
            <a:pPr algn="ctr">
              <a:buClr>
                <a:srgbClr val="000000"/>
              </a:buClr>
              <a:buSzPts val="1400"/>
            </a:pPr>
            <a:endParaRPr lang="en-US" sz="1200" b="1" dirty="0">
              <a:solidFill>
                <a:srgbClr val="000000"/>
              </a:solidFill>
              <a:ea typeface="Times New Roman"/>
              <a:cs typeface="Times New Roman"/>
              <a:sym typeface="Times New Roman"/>
            </a:endParaRPr>
          </a:p>
          <a:p>
            <a:pPr algn="ctr">
              <a:buClr>
                <a:srgbClr val="000000"/>
              </a:buClr>
              <a:buSzPts val="1400"/>
            </a:pPr>
            <a:r>
              <a:rPr lang="en-US" sz="1600" b="1" dirty="0">
                <a:solidFill>
                  <a:srgbClr val="000000"/>
                </a:solidFill>
                <a:ea typeface="Times New Roman"/>
                <a:cs typeface="Times New Roman"/>
                <a:sym typeface="Times New Roman"/>
              </a:rPr>
              <a:t>Completed Surveys by Population</a:t>
            </a:r>
            <a:endParaRPr sz="1600" b="1" dirty="0">
              <a:solidFill>
                <a:srgbClr val="000000"/>
              </a:solidFill>
              <a:ea typeface="Times New Roman"/>
              <a:cs typeface="Times New Roman"/>
              <a:sym typeface="Times New Roman"/>
            </a:endParaRPr>
          </a:p>
        </p:txBody>
      </p:sp>
      <p:sp>
        <p:nvSpPr>
          <p:cNvPr id="10" name="Google Shape;188;p25">
            <a:extLst>
              <a:ext uri="{FF2B5EF4-FFF2-40B4-BE49-F238E27FC236}">
                <a16:creationId xmlns="" xmlns:a16="http://schemas.microsoft.com/office/drawing/2014/main" id="{89466AA3-91F1-4A60-862B-FD872B30ABA4}"/>
              </a:ext>
            </a:extLst>
          </p:cNvPr>
          <p:cNvSpPr txBox="1"/>
          <p:nvPr/>
        </p:nvSpPr>
        <p:spPr>
          <a:xfrm>
            <a:off x="4629150" y="1975496"/>
            <a:ext cx="3886200" cy="565334"/>
          </a:xfrm>
          <a:prstGeom prst="rect">
            <a:avLst/>
          </a:prstGeom>
          <a:solidFill>
            <a:srgbClr val="FFFFFF"/>
          </a:solidFill>
          <a:ln w="25400" cap="flat" cmpd="sng">
            <a:solidFill>
              <a:srgbClr val="000000"/>
            </a:solidFill>
            <a:prstDash val="solid"/>
            <a:round/>
            <a:headEnd type="none" w="sm" len="sm"/>
            <a:tailEnd type="none" w="sm" len="sm"/>
          </a:ln>
        </p:spPr>
        <p:txBody>
          <a:bodyPr spcFirstLastPara="1" wrap="square" lIns="51431" tIns="25706" rIns="51431" bIns="25706" anchor="t" anchorCtr="0">
            <a:noAutofit/>
          </a:bodyPr>
          <a:lstStyle/>
          <a:p>
            <a:pPr algn="ctr">
              <a:buClr>
                <a:srgbClr val="000000"/>
              </a:buClr>
              <a:buSzPts val="1400"/>
            </a:pPr>
            <a:endParaRPr lang="en-US" sz="1200" b="1" dirty="0">
              <a:solidFill>
                <a:srgbClr val="000000"/>
              </a:solidFill>
              <a:ea typeface="Times New Roman"/>
              <a:cs typeface="Times New Roman"/>
              <a:sym typeface="Times New Roman"/>
            </a:endParaRPr>
          </a:p>
          <a:p>
            <a:pPr algn="ctr">
              <a:buClr>
                <a:srgbClr val="000000"/>
              </a:buClr>
              <a:buSzPts val="1400"/>
            </a:pPr>
            <a:r>
              <a:rPr lang="en-US" sz="1600" b="1" dirty="0">
                <a:solidFill>
                  <a:srgbClr val="000000"/>
                </a:solidFill>
                <a:ea typeface="Times New Roman"/>
                <a:cs typeface="Times New Roman"/>
                <a:sym typeface="Times New Roman"/>
              </a:rPr>
              <a:t>Survey Method by Population</a:t>
            </a:r>
            <a:endParaRPr sz="1600" b="1" dirty="0">
              <a:solidFill>
                <a:srgbClr val="000000"/>
              </a:solidFill>
              <a:ea typeface="Times New Roman"/>
              <a:cs typeface="Times New Roman"/>
              <a:sym typeface="Times New Roman"/>
            </a:endParaRPr>
          </a:p>
        </p:txBody>
      </p:sp>
      <p:sp>
        <p:nvSpPr>
          <p:cNvPr id="12" name="Text Placeholder 4"/>
          <p:cNvSpPr txBox="1">
            <a:spLocks/>
          </p:cNvSpPr>
          <p:nvPr/>
        </p:nvSpPr>
        <p:spPr>
          <a:xfrm>
            <a:off x="628650" y="365126"/>
            <a:ext cx="7886700" cy="44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solidFill>
                  <a:schemeClr val="tx1">
                    <a:lumMod val="50000"/>
                    <a:lumOff val="50000"/>
                  </a:schemeClr>
                </a:solidFill>
              </a:rPr>
              <a:t>Survey Methodology</a:t>
            </a:r>
          </a:p>
        </p:txBody>
      </p:sp>
    </p:spTree>
    <p:extLst>
      <p:ext uri="{BB962C8B-B14F-4D97-AF65-F5344CB8AC3E}">
        <p14:creationId xmlns:p14="http://schemas.microsoft.com/office/powerpoint/2010/main" val="100004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Domains</a:t>
            </a:r>
          </a:p>
        </p:txBody>
      </p:sp>
      <p:sp>
        <p:nvSpPr>
          <p:cNvPr id="3" name="Content Placeholder 2"/>
          <p:cNvSpPr>
            <a:spLocks noGrp="1"/>
          </p:cNvSpPr>
          <p:nvPr>
            <p:ph idx="1"/>
          </p:nvPr>
        </p:nvSpPr>
        <p:spPr/>
        <p:txBody>
          <a:bodyPr>
            <a:normAutofit/>
          </a:bodyPr>
          <a:lstStyle/>
          <a:p>
            <a:pPr marL="457200" lvl="0" indent="-31750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Survey domains presented in this report are described on the following slide. </a:t>
            </a:r>
          </a:p>
          <a:p>
            <a:pPr marL="139700" lvl="0" indent="0">
              <a:lnSpc>
                <a:spcPct val="100000"/>
              </a:lnSpc>
              <a:spcBef>
                <a:spcPts val="0"/>
              </a:spcBef>
              <a:buClr>
                <a:srgbClr val="C40E3E"/>
              </a:buClr>
              <a:buSzPts val="1400"/>
              <a:buNone/>
            </a:pPr>
            <a:endParaRPr lang="en-US" sz="1800" dirty="0">
              <a:solidFill>
                <a:srgbClr val="000000"/>
              </a:solidFill>
              <a:latin typeface="+mn-lt"/>
              <a:ea typeface="Times New Roman"/>
              <a:cs typeface="Times New Roman"/>
              <a:sym typeface="Times New Roman"/>
            </a:endParaRPr>
          </a:p>
          <a:p>
            <a:pPr marL="457200" lvl="0" indent="-31750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Definition of domains and calculation methodology can be found at http://www.nri-inc.org/media/1322/2017-urs-table-instructions.pdf, pages 20-22 and 24-28.</a:t>
            </a:r>
          </a:p>
          <a:p>
            <a:pPr marL="139700" lvl="0" indent="0">
              <a:lnSpc>
                <a:spcPct val="100000"/>
              </a:lnSpc>
              <a:spcBef>
                <a:spcPts val="0"/>
              </a:spcBef>
              <a:buClr>
                <a:srgbClr val="C40E3E"/>
              </a:buClr>
              <a:buSzPts val="1400"/>
              <a:buNone/>
            </a:pPr>
            <a:endParaRPr lang="en-US" sz="1800" dirty="0">
              <a:latin typeface="+mn-lt"/>
            </a:endParaRPr>
          </a:p>
          <a:p>
            <a:pPr marL="457200" lvl="0" indent="-31750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Where appropriate, statistically significant differences in domain ratings between sub-groups are noted (based on z-tests for proportions at a 95% confidence level).  </a:t>
            </a:r>
          </a:p>
          <a:p>
            <a:pPr marL="139700" lvl="0" indent="0">
              <a:lnSpc>
                <a:spcPct val="100000"/>
              </a:lnSpc>
              <a:spcBef>
                <a:spcPts val="0"/>
              </a:spcBef>
              <a:buClr>
                <a:srgbClr val="C40E3E"/>
              </a:buClr>
              <a:buSzPts val="1400"/>
              <a:buNone/>
            </a:pPr>
            <a:endParaRPr lang="en-US" sz="1800" dirty="0">
              <a:solidFill>
                <a:srgbClr val="000000"/>
              </a:solidFill>
              <a:latin typeface="+mn-lt"/>
              <a:ea typeface="Times New Roman"/>
              <a:cs typeface="Times New Roman"/>
              <a:sym typeface="Times New Roman"/>
            </a:endParaRPr>
          </a:p>
          <a:p>
            <a:pPr marL="457200" lvl="0" indent="-31750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Statistical significance indicates whether or not the difference between two groups reflects an </a:t>
            </a:r>
            <a:r>
              <a:rPr lang="en-US" sz="1800" dirty="0">
                <a:solidFill>
                  <a:srgbClr val="000000"/>
                </a:solidFill>
                <a:latin typeface="+mn-lt"/>
              </a:rPr>
              <a:t>actual</a:t>
            </a:r>
            <a:r>
              <a:rPr lang="en-US" sz="1800" dirty="0">
                <a:solidFill>
                  <a:srgbClr val="000000"/>
                </a:solidFill>
                <a:latin typeface="+mn-lt"/>
                <a:ea typeface="Times New Roman"/>
                <a:cs typeface="Times New Roman"/>
                <a:sym typeface="Times New Roman"/>
              </a:rPr>
              <a:t> difference in the population from which the groups were sampled.</a:t>
            </a:r>
            <a:endParaRPr lang="en-US" sz="1800" dirty="0">
              <a:latin typeface="+mn-lt"/>
            </a:endParaRP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13</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Tree>
    <p:extLst>
      <p:ext uri="{BB962C8B-B14F-4D97-AF65-F5344CB8AC3E}">
        <p14:creationId xmlns:p14="http://schemas.microsoft.com/office/powerpoint/2010/main" val="250129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MH/SUD Survey Domains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14</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graphicFrame>
        <p:nvGraphicFramePr>
          <p:cNvPr id="6" name="Google Shape;224;p27">
            <a:extLst>
              <a:ext uri="{FF2B5EF4-FFF2-40B4-BE49-F238E27FC236}">
                <a16:creationId xmlns="" xmlns:a16="http://schemas.microsoft.com/office/drawing/2014/main" id="{0FE13862-4FBC-4C82-8A20-2FACA4172B51}"/>
              </a:ext>
            </a:extLst>
          </p:cNvPr>
          <p:cNvGraphicFramePr/>
          <p:nvPr>
            <p:extLst>
              <p:ext uri="{D42A27DB-BD31-4B8C-83A1-F6EECF244321}">
                <p14:modId xmlns:p14="http://schemas.microsoft.com/office/powerpoint/2010/main" val="2520092236"/>
              </p:ext>
            </p:extLst>
          </p:nvPr>
        </p:nvGraphicFramePr>
        <p:xfrm>
          <a:off x="628650" y="1558010"/>
          <a:ext cx="8011163" cy="304203"/>
        </p:xfrm>
        <a:graphic>
          <a:graphicData uri="http://schemas.openxmlformats.org/drawingml/2006/table">
            <a:tbl>
              <a:tblPr firstRow="1" bandRow="1">
                <a:noFill/>
              </a:tblPr>
              <a:tblGrid>
                <a:gridCol w="8011163">
                  <a:extLst>
                    <a:ext uri="{9D8B030D-6E8A-4147-A177-3AD203B41FA5}">
                      <a16:colId xmlns="" xmlns:a16="http://schemas.microsoft.com/office/drawing/2014/main" val="20000"/>
                    </a:ext>
                  </a:extLst>
                </a:gridCol>
              </a:tblGrid>
              <a:tr h="304203">
                <a:tc>
                  <a:txBody>
                    <a:bodyPr/>
                    <a:lstStyle/>
                    <a:p>
                      <a:pPr marL="0" marR="0" lvl="0" indent="0" algn="ctr" rtl="0">
                        <a:lnSpc>
                          <a:spcPct val="100000"/>
                        </a:lnSpc>
                        <a:spcBef>
                          <a:spcPts val="0"/>
                        </a:spcBef>
                        <a:spcAft>
                          <a:spcPts val="0"/>
                        </a:spcAft>
                        <a:buClr>
                          <a:schemeClr val="dk1"/>
                        </a:buClr>
                        <a:buSzPts val="1800"/>
                        <a:buFont typeface="Times New Roman"/>
                        <a:buNone/>
                      </a:pPr>
                      <a:r>
                        <a:rPr lang="en-US" sz="1400" b="1" i="0" u="none" strike="noStrike" cap="none" dirty="0">
                          <a:solidFill>
                            <a:schemeClr val="dk1"/>
                          </a:solidFill>
                          <a:latin typeface="+mn-lt"/>
                          <a:ea typeface="Times New Roman"/>
                          <a:cs typeface="Times New Roman"/>
                          <a:sym typeface="Times New Roman"/>
                        </a:rPr>
                        <a:t>Adult Mental Health / Adult Substance Use Disorder</a:t>
                      </a:r>
                      <a:endParaRPr sz="1400" dirty="0">
                        <a:latin typeface="+mn-lt"/>
                      </a:endParaRPr>
                    </a:p>
                  </a:txBody>
                  <a:tcPr marL="68588" marR="68588" marT="34294" marB="34294">
                    <a:solidFill>
                      <a:srgbClr val="FFC233"/>
                    </a:solidFill>
                  </a:tcPr>
                </a:tc>
                <a:extLst>
                  <a:ext uri="{0D108BD9-81ED-4DB2-BD59-A6C34878D82A}">
                    <a16:rowId xmlns="" xmlns:a16="http://schemas.microsoft.com/office/drawing/2014/main" val="10000"/>
                  </a:ext>
                </a:extLst>
              </a:tr>
            </a:tbl>
          </a:graphicData>
        </a:graphic>
      </p:graphicFrame>
      <p:graphicFrame>
        <p:nvGraphicFramePr>
          <p:cNvPr id="7" name="Google Shape;223;p27">
            <a:extLst>
              <a:ext uri="{FF2B5EF4-FFF2-40B4-BE49-F238E27FC236}">
                <a16:creationId xmlns="" xmlns:a16="http://schemas.microsoft.com/office/drawing/2014/main" id="{55E97EB6-B5A7-49C3-B669-783192CF9890}"/>
              </a:ext>
            </a:extLst>
          </p:cNvPr>
          <p:cNvGraphicFramePr/>
          <p:nvPr>
            <p:extLst>
              <p:ext uri="{D42A27DB-BD31-4B8C-83A1-F6EECF244321}">
                <p14:modId xmlns:p14="http://schemas.microsoft.com/office/powerpoint/2010/main" val="754661010"/>
              </p:ext>
            </p:extLst>
          </p:nvPr>
        </p:nvGraphicFramePr>
        <p:xfrm>
          <a:off x="601502" y="2077758"/>
          <a:ext cx="3365025" cy="223219"/>
        </p:xfrm>
        <a:graphic>
          <a:graphicData uri="http://schemas.openxmlformats.org/drawingml/2006/table">
            <a:tbl>
              <a:tblPr>
                <a:noFill/>
              </a:tblPr>
              <a:tblGrid>
                <a:gridCol w="3365025">
                  <a:extLst>
                    <a:ext uri="{9D8B030D-6E8A-4147-A177-3AD203B41FA5}">
                      <a16:colId xmlns="" xmlns:a16="http://schemas.microsoft.com/office/drawing/2014/main" val="20000"/>
                    </a:ext>
                  </a:extLst>
                </a:gridCol>
              </a:tblGrid>
              <a:tr h="223219">
                <a:tc>
                  <a:txBody>
                    <a:bodyPr/>
                    <a:lstStyle/>
                    <a:p>
                      <a:pPr marL="0" marR="0" lvl="0" indent="0" algn="l" rtl="0">
                        <a:spcBef>
                          <a:spcPts val="0"/>
                        </a:spcBef>
                        <a:spcAft>
                          <a:spcPts val="0"/>
                        </a:spcAft>
                        <a:buClr>
                          <a:srgbClr val="FFFFFF"/>
                        </a:buClr>
                        <a:buSzPts val="1400"/>
                        <a:buFont typeface="Times New Roman"/>
                        <a:buNone/>
                      </a:pPr>
                      <a:r>
                        <a:rPr lang="en-US" sz="14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panose="02020603050405020304" pitchFamily="18" charset="0"/>
                          <a:sym typeface="Times New Roman"/>
                        </a:rPr>
                        <a:t>Domain: Satisfaction with Services</a:t>
                      </a:r>
                      <a:endParaRPr sz="1200" b="1" i="0" u="none" strike="noStrike" cap="none" dirty="0">
                        <a:solidFill>
                          <a:srgbClr val="FFFFFF"/>
                        </a:solidFill>
                        <a:latin typeface="+mn-lt"/>
                        <a:ea typeface="Times New Roman"/>
                        <a:cs typeface="Times New Roman" panose="02020603050405020304" pitchFamily="18" charset="0"/>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8" name="Google Shape;208;p27">
            <a:extLst>
              <a:ext uri="{FF2B5EF4-FFF2-40B4-BE49-F238E27FC236}">
                <a16:creationId xmlns="" xmlns:a16="http://schemas.microsoft.com/office/drawing/2014/main" id="{41D88D9E-DA5B-40E3-A7B9-2DA81AB4F180}"/>
              </a:ext>
            </a:extLst>
          </p:cNvPr>
          <p:cNvSpPr txBox="1"/>
          <p:nvPr/>
        </p:nvSpPr>
        <p:spPr>
          <a:xfrm>
            <a:off x="601501" y="2299115"/>
            <a:ext cx="3554863" cy="545534"/>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liked the services that I received here </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If I had other choices, I would still get services from this provider</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would recommend this provider to a friend or a family member</a:t>
            </a:r>
            <a:endParaRPr sz="800" dirty="0">
              <a:solidFill>
                <a:srgbClr val="000000"/>
              </a:solidFill>
              <a:ea typeface="Times New Roman"/>
              <a:cs typeface="Times New Roman"/>
              <a:sym typeface="Times New Roman"/>
            </a:endParaRPr>
          </a:p>
        </p:txBody>
      </p:sp>
      <p:graphicFrame>
        <p:nvGraphicFramePr>
          <p:cNvPr id="9" name="Google Shape;209;p27">
            <a:extLst>
              <a:ext uri="{FF2B5EF4-FFF2-40B4-BE49-F238E27FC236}">
                <a16:creationId xmlns="" xmlns:a16="http://schemas.microsoft.com/office/drawing/2014/main" id="{C8F83E8C-17C5-4F48-9C18-E672933BF5F3}"/>
              </a:ext>
            </a:extLst>
          </p:cNvPr>
          <p:cNvGraphicFramePr/>
          <p:nvPr>
            <p:extLst>
              <p:ext uri="{D42A27DB-BD31-4B8C-83A1-F6EECF244321}">
                <p14:modId xmlns:p14="http://schemas.microsoft.com/office/powerpoint/2010/main" val="2243034209"/>
              </p:ext>
            </p:extLst>
          </p:nvPr>
        </p:nvGraphicFramePr>
        <p:xfrm>
          <a:off x="601503" y="2734502"/>
          <a:ext cx="3365025" cy="214781"/>
        </p:xfrm>
        <a:graphic>
          <a:graphicData uri="http://schemas.openxmlformats.org/drawingml/2006/table">
            <a:tbl>
              <a:tblPr>
                <a:noFill/>
              </a:tblPr>
              <a:tblGrid>
                <a:gridCol w="3365025">
                  <a:extLst>
                    <a:ext uri="{9D8B030D-6E8A-4147-A177-3AD203B41FA5}">
                      <a16:colId xmlns="" xmlns:a16="http://schemas.microsoft.com/office/drawing/2014/main" val="20000"/>
                    </a:ext>
                  </a:extLst>
                </a:gridCol>
              </a:tblGrid>
              <a:tr h="214781">
                <a:tc>
                  <a:txBody>
                    <a:bodyPr/>
                    <a:lstStyle/>
                    <a:p>
                      <a:pPr marL="0" marR="0" lvl="0" indent="0" algn="l" rtl="0">
                        <a:spcBef>
                          <a:spcPts val="0"/>
                        </a:spcBef>
                        <a:spcAft>
                          <a:spcPts val="0"/>
                        </a:spcAft>
                        <a:buClr>
                          <a:srgbClr val="FFFFFF"/>
                        </a:buClr>
                        <a:buSzPts val="1400"/>
                        <a:buFont typeface="Times New Roman"/>
                        <a:buNone/>
                      </a:pPr>
                      <a:r>
                        <a:rPr lang="en-US" sz="12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panose="02020603050405020304" pitchFamily="18" charset="0"/>
                          <a:sym typeface="Times New Roman"/>
                        </a:rPr>
                        <a:t>Domain: Access</a:t>
                      </a:r>
                      <a:endParaRPr sz="1200" b="1" i="0" u="none" strike="noStrike" cap="none" dirty="0">
                        <a:solidFill>
                          <a:srgbClr val="FFFFFF"/>
                        </a:solidFill>
                        <a:latin typeface="+mn-lt"/>
                        <a:ea typeface="Times New Roman"/>
                        <a:cs typeface="Times New Roman" panose="02020603050405020304" pitchFamily="18" charset="0"/>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0" name="Google Shape;210;p27">
            <a:extLst>
              <a:ext uri="{FF2B5EF4-FFF2-40B4-BE49-F238E27FC236}">
                <a16:creationId xmlns="" xmlns:a16="http://schemas.microsoft.com/office/drawing/2014/main" id="{E76477AD-027F-41F1-AE94-4279FE315F8C}"/>
              </a:ext>
            </a:extLst>
          </p:cNvPr>
          <p:cNvSpPr txBox="1"/>
          <p:nvPr/>
        </p:nvSpPr>
        <p:spPr>
          <a:xfrm>
            <a:off x="601503" y="2966485"/>
            <a:ext cx="3554861" cy="571500"/>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The location of services was convenient</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were willing to see me as often as I felt was necessary</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returned my calls in 24 hours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Services were available at times that were good for me</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was able to get all of the services I thought I needed</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was able to see a psychiatrist when I wanted to</a:t>
            </a:r>
            <a:endParaRPr sz="800" dirty="0">
              <a:solidFill>
                <a:srgbClr val="000000"/>
              </a:solidFill>
              <a:ea typeface="Times New Roman"/>
              <a:cs typeface="Times New Roman"/>
              <a:sym typeface="Times New Roman"/>
            </a:endParaRPr>
          </a:p>
        </p:txBody>
      </p:sp>
      <p:graphicFrame>
        <p:nvGraphicFramePr>
          <p:cNvPr id="11" name="Google Shape;211;p27">
            <a:extLst>
              <a:ext uri="{FF2B5EF4-FFF2-40B4-BE49-F238E27FC236}">
                <a16:creationId xmlns="" xmlns:a16="http://schemas.microsoft.com/office/drawing/2014/main" id="{82067030-740D-4869-BC4C-D30A7AFE7F2F}"/>
              </a:ext>
            </a:extLst>
          </p:cNvPr>
          <p:cNvGraphicFramePr/>
          <p:nvPr>
            <p:extLst>
              <p:ext uri="{D42A27DB-BD31-4B8C-83A1-F6EECF244321}">
                <p14:modId xmlns:p14="http://schemas.microsoft.com/office/powerpoint/2010/main" val="1424033852"/>
              </p:ext>
            </p:extLst>
          </p:nvPr>
        </p:nvGraphicFramePr>
        <p:xfrm>
          <a:off x="601305" y="3788995"/>
          <a:ext cx="3365025" cy="215610"/>
        </p:xfrm>
        <a:graphic>
          <a:graphicData uri="http://schemas.openxmlformats.org/drawingml/2006/table">
            <a:tbl>
              <a:tblPr>
                <a:noFill/>
              </a:tblPr>
              <a:tblGrid>
                <a:gridCol w="3365025">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FFFFFF"/>
                        </a:buClr>
                        <a:buSzPts val="900"/>
                        <a:buFont typeface="Times New Roman"/>
                        <a:buNone/>
                      </a:pPr>
                      <a:r>
                        <a:rPr lang="en-US" sz="1400" b="1" dirty="0">
                          <a:solidFill>
                            <a:srgbClr val="FFFFFF"/>
                          </a:solidFill>
                          <a:latin typeface="Times New Roman"/>
                          <a:ea typeface="Times New Roman"/>
                          <a:cs typeface="Times New Roman"/>
                          <a:sym typeface="Times New Roman"/>
                        </a:rPr>
                        <a:t>    </a:t>
                      </a:r>
                      <a:r>
                        <a:rPr lang="en-US" sz="1100" b="1" i="0" u="none" strike="noStrike" cap="none" dirty="0">
                          <a:solidFill>
                            <a:srgbClr val="FFFFFF"/>
                          </a:solidFill>
                          <a:latin typeface="+mn-lt"/>
                          <a:ea typeface="Times New Roman"/>
                          <a:cs typeface="Times New Roman"/>
                          <a:sym typeface="Times New Roman"/>
                        </a:rPr>
                        <a:t>Domain: Participation in Treatment Planning</a:t>
                      </a:r>
                      <a:endParaRPr sz="1100" u="none" strike="noStrike" cap="none" dirty="0">
                        <a:latin typeface="+mn-lt"/>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2" name="Google Shape;212;p27">
            <a:extLst>
              <a:ext uri="{FF2B5EF4-FFF2-40B4-BE49-F238E27FC236}">
                <a16:creationId xmlns="" xmlns:a16="http://schemas.microsoft.com/office/drawing/2014/main" id="{34023395-E71D-40E2-A4BD-4078AE792124}"/>
              </a:ext>
            </a:extLst>
          </p:cNvPr>
          <p:cNvSpPr txBox="1"/>
          <p:nvPr/>
        </p:nvSpPr>
        <p:spPr>
          <a:xfrm>
            <a:off x="601503" y="4027836"/>
            <a:ext cx="3554861" cy="225225"/>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felt comfortable asking questions about my treatment and medications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not staff, decided my treatment goals</a:t>
            </a:r>
            <a:endParaRPr sz="800" dirty="0">
              <a:solidFill>
                <a:srgbClr val="000000"/>
              </a:solidFill>
              <a:ea typeface="Times New Roman"/>
              <a:cs typeface="Times New Roman"/>
              <a:sym typeface="Times New Roman"/>
            </a:endParaRPr>
          </a:p>
        </p:txBody>
      </p:sp>
      <p:graphicFrame>
        <p:nvGraphicFramePr>
          <p:cNvPr id="13" name="Google Shape;214;p27">
            <a:extLst>
              <a:ext uri="{FF2B5EF4-FFF2-40B4-BE49-F238E27FC236}">
                <a16:creationId xmlns="" xmlns:a16="http://schemas.microsoft.com/office/drawing/2014/main" id="{0491CD45-D343-4EF6-B27A-4C3087D53BB4}"/>
              </a:ext>
            </a:extLst>
          </p:cNvPr>
          <p:cNvGraphicFramePr/>
          <p:nvPr>
            <p:extLst>
              <p:ext uri="{D42A27DB-BD31-4B8C-83A1-F6EECF244321}">
                <p14:modId xmlns:p14="http://schemas.microsoft.com/office/powerpoint/2010/main" val="744732876"/>
              </p:ext>
            </p:extLst>
          </p:nvPr>
        </p:nvGraphicFramePr>
        <p:xfrm>
          <a:off x="577712" y="4360556"/>
          <a:ext cx="3365025" cy="215610"/>
        </p:xfrm>
        <a:graphic>
          <a:graphicData uri="http://schemas.openxmlformats.org/drawingml/2006/table">
            <a:tbl>
              <a:tblPr>
                <a:noFill/>
              </a:tblPr>
              <a:tblGrid>
                <a:gridCol w="3365025">
                  <a:extLst>
                    <a:ext uri="{9D8B030D-6E8A-4147-A177-3AD203B41FA5}">
                      <a16:colId xmlns="" xmlns:a16="http://schemas.microsoft.com/office/drawing/2014/main" val="20000"/>
                    </a:ext>
                  </a:extLst>
                </a:gridCol>
              </a:tblGrid>
              <a:tr h="207990">
                <a:tc>
                  <a:txBody>
                    <a:bodyPr/>
                    <a:lstStyle/>
                    <a:p>
                      <a:pPr marL="0" marR="0" lvl="0" indent="0" algn="l" rtl="0">
                        <a:spcBef>
                          <a:spcPts val="0"/>
                        </a:spcBef>
                        <a:spcAft>
                          <a:spcPts val="0"/>
                        </a:spcAft>
                        <a:buClr>
                          <a:srgbClr val="FFFFFF"/>
                        </a:buClr>
                        <a:buSzPts val="1400"/>
                        <a:buFont typeface="Times New Roman"/>
                        <a:buNone/>
                      </a:pPr>
                      <a:r>
                        <a:rPr lang="en-US" sz="1400" b="1" dirty="0">
                          <a:solidFill>
                            <a:srgbClr val="FFFFFF"/>
                          </a:solidFill>
                          <a:latin typeface="Times New Roman"/>
                          <a:ea typeface="Times New Roman"/>
                          <a:cs typeface="Times New Roman"/>
                          <a:sym typeface="Times New Roman"/>
                        </a:rPr>
                        <a:t>    </a:t>
                      </a:r>
                      <a:r>
                        <a:rPr lang="en-US" sz="1100" b="1" i="0" u="none" strike="noStrike" cap="none" dirty="0">
                          <a:solidFill>
                            <a:srgbClr val="FFFFFF"/>
                          </a:solidFill>
                          <a:latin typeface="+mn-lt"/>
                          <a:ea typeface="Times New Roman"/>
                          <a:cs typeface="Times New Roman"/>
                          <a:sym typeface="Times New Roman"/>
                        </a:rPr>
                        <a:t>Domain: Quality and Appropriateness</a:t>
                      </a:r>
                      <a:endParaRPr sz="11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graphicFrame>
        <p:nvGraphicFramePr>
          <p:cNvPr id="14" name="Google Shape;225;p27">
            <a:extLst>
              <a:ext uri="{FF2B5EF4-FFF2-40B4-BE49-F238E27FC236}">
                <a16:creationId xmlns="" xmlns:a16="http://schemas.microsoft.com/office/drawing/2014/main" id="{1D9A88BC-2631-4598-A635-6EF9538A6912}"/>
              </a:ext>
            </a:extLst>
          </p:cNvPr>
          <p:cNvGraphicFramePr/>
          <p:nvPr>
            <p:extLst>
              <p:ext uri="{D42A27DB-BD31-4B8C-83A1-F6EECF244321}">
                <p14:modId xmlns:p14="http://schemas.microsoft.com/office/powerpoint/2010/main" val="3907385514"/>
              </p:ext>
            </p:extLst>
          </p:nvPr>
        </p:nvGraphicFramePr>
        <p:xfrm>
          <a:off x="5177475" y="2076912"/>
          <a:ext cx="3434981" cy="223800"/>
        </p:xfrm>
        <a:graphic>
          <a:graphicData uri="http://schemas.openxmlformats.org/drawingml/2006/table">
            <a:tbl>
              <a:tblPr>
                <a:noFill/>
              </a:tblPr>
              <a:tblGrid>
                <a:gridCol w="3434981">
                  <a:extLst>
                    <a:ext uri="{9D8B030D-6E8A-4147-A177-3AD203B41FA5}">
                      <a16:colId xmlns="" xmlns:a16="http://schemas.microsoft.com/office/drawing/2014/main" val="20000"/>
                    </a:ext>
                  </a:extLst>
                </a:gridCol>
              </a:tblGrid>
              <a:tr h="223800">
                <a:tc>
                  <a:txBody>
                    <a:bodyPr/>
                    <a:lstStyle/>
                    <a:p>
                      <a:pPr marL="0" marR="0" lvl="0" indent="0" algn="l" rtl="0">
                        <a:spcBef>
                          <a:spcPts val="0"/>
                        </a:spcBef>
                        <a:spcAft>
                          <a:spcPts val="0"/>
                        </a:spcAft>
                        <a:buClr>
                          <a:srgbClr val="FFFFFF"/>
                        </a:buClr>
                        <a:buSzPts val="1400"/>
                        <a:buFont typeface="Times New Roman"/>
                        <a:buNone/>
                      </a:pPr>
                      <a:r>
                        <a:rPr lang="en-US" sz="12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panose="02020603050405020304" pitchFamily="18" charset="0"/>
                          <a:sym typeface="Times New Roman"/>
                        </a:rPr>
                        <a:t>Domain: Cultural Sensitivity*</a:t>
                      </a:r>
                      <a:endParaRPr sz="1200" b="1" i="0" u="none" strike="noStrike" cap="none" dirty="0">
                        <a:solidFill>
                          <a:srgbClr val="FFFFFF"/>
                        </a:solidFill>
                        <a:latin typeface="+mn-lt"/>
                        <a:ea typeface="Times New Roman"/>
                        <a:cs typeface="Times New Roman" panose="02020603050405020304" pitchFamily="18" charset="0"/>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5" name="Google Shape;219;p27">
            <a:extLst>
              <a:ext uri="{FF2B5EF4-FFF2-40B4-BE49-F238E27FC236}">
                <a16:creationId xmlns="" xmlns:a16="http://schemas.microsoft.com/office/drawing/2014/main" id="{DEBA714E-319D-40DC-B822-7401F4AAA49B}"/>
              </a:ext>
            </a:extLst>
          </p:cNvPr>
          <p:cNvSpPr txBox="1"/>
          <p:nvPr/>
        </p:nvSpPr>
        <p:spPr>
          <a:xfrm>
            <a:off x="5177475" y="2302113"/>
            <a:ext cx="3617651" cy="454973"/>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were sensitive to my cultural or ethnic background</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respected my family’s religious or spiritual views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treated me with respect</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Staff spoke with me in a way that I understood</a:t>
            </a:r>
            <a:endParaRPr sz="800" dirty="0">
              <a:solidFill>
                <a:srgbClr val="000000"/>
              </a:solidFill>
              <a:ea typeface="Times New Roman"/>
              <a:cs typeface="Times New Roman"/>
              <a:sym typeface="Times New Roman"/>
            </a:endParaRPr>
          </a:p>
          <a:p>
            <a:pPr marL="95250" indent="-66675">
              <a:buClr>
                <a:srgbClr val="000000"/>
              </a:buClr>
              <a:buSzPts val="600"/>
            </a:pPr>
            <a:endParaRPr sz="450" dirty="0">
              <a:solidFill>
                <a:srgbClr val="000000"/>
              </a:solidFill>
              <a:latin typeface="Times New Roman"/>
              <a:ea typeface="Times New Roman"/>
              <a:cs typeface="Times New Roman"/>
              <a:sym typeface="Times New Roman"/>
            </a:endParaRPr>
          </a:p>
        </p:txBody>
      </p:sp>
      <p:graphicFrame>
        <p:nvGraphicFramePr>
          <p:cNvPr id="16" name="Google Shape;216;p27">
            <a:extLst>
              <a:ext uri="{FF2B5EF4-FFF2-40B4-BE49-F238E27FC236}">
                <a16:creationId xmlns="" xmlns:a16="http://schemas.microsoft.com/office/drawing/2014/main" id="{E659AE78-B303-4235-9631-4CA01948DFF2}"/>
              </a:ext>
            </a:extLst>
          </p:cNvPr>
          <p:cNvGraphicFramePr/>
          <p:nvPr>
            <p:extLst>
              <p:ext uri="{D42A27DB-BD31-4B8C-83A1-F6EECF244321}">
                <p14:modId xmlns:p14="http://schemas.microsoft.com/office/powerpoint/2010/main" val="2442939941"/>
              </p:ext>
            </p:extLst>
          </p:nvPr>
        </p:nvGraphicFramePr>
        <p:xfrm>
          <a:off x="5177474" y="2858680"/>
          <a:ext cx="3434981" cy="214969"/>
        </p:xfrm>
        <a:graphic>
          <a:graphicData uri="http://schemas.openxmlformats.org/drawingml/2006/table">
            <a:tbl>
              <a:tblPr>
                <a:noFill/>
              </a:tblPr>
              <a:tblGrid>
                <a:gridCol w="3434981">
                  <a:extLst>
                    <a:ext uri="{9D8B030D-6E8A-4147-A177-3AD203B41FA5}">
                      <a16:colId xmlns="" xmlns:a16="http://schemas.microsoft.com/office/drawing/2014/main" val="20000"/>
                    </a:ext>
                  </a:extLst>
                </a:gridCol>
              </a:tblGrid>
              <a:tr h="214969">
                <a:tc>
                  <a:txBody>
                    <a:bodyPr/>
                    <a:lstStyle/>
                    <a:p>
                      <a:pPr marL="0" marR="0" lvl="0" indent="0" algn="l" rtl="0">
                        <a:spcBef>
                          <a:spcPts val="0"/>
                        </a:spcBef>
                        <a:spcAft>
                          <a:spcPts val="0"/>
                        </a:spcAft>
                        <a:buClr>
                          <a:srgbClr val="FFFFFF"/>
                        </a:buClr>
                        <a:buSzPts val="1400"/>
                        <a:buFont typeface="Times New Roman"/>
                        <a:buNone/>
                      </a:pPr>
                      <a:r>
                        <a:rPr lang="en-US" sz="12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Outcomes</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7" name="Google Shape;220;p27">
            <a:extLst>
              <a:ext uri="{FF2B5EF4-FFF2-40B4-BE49-F238E27FC236}">
                <a16:creationId xmlns="" xmlns:a16="http://schemas.microsoft.com/office/drawing/2014/main" id="{9565EE23-D439-4429-8198-BE3562FA3E56}"/>
              </a:ext>
            </a:extLst>
          </p:cNvPr>
          <p:cNvSpPr txBox="1"/>
          <p:nvPr/>
        </p:nvSpPr>
        <p:spPr>
          <a:xfrm>
            <a:off x="5177671" y="3097917"/>
            <a:ext cx="3617651" cy="850310"/>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deal more effectively with daily problems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better able to control my life</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better able to deal with crisis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getting along better with my family</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do better in social situations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do better in school and/or work</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My housing situation has improved</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My symptoms are not bothering me as much </a:t>
            </a:r>
            <a:endParaRPr sz="800" dirty="0">
              <a:solidFill>
                <a:srgbClr val="000000"/>
              </a:solidFill>
              <a:ea typeface="Times New Roman"/>
              <a:cs typeface="Times New Roman"/>
              <a:sym typeface="Times New Roman"/>
            </a:endParaRPr>
          </a:p>
        </p:txBody>
      </p:sp>
      <p:graphicFrame>
        <p:nvGraphicFramePr>
          <p:cNvPr id="18" name="Google Shape;217;p27">
            <a:extLst>
              <a:ext uri="{FF2B5EF4-FFF2-40B4-BE49-F238E27FC236}">
                <a16:creationId xmlns="" xmlns:a16="http://schemas.microsoft.com/office/drawing/2014/main" id="{DC8A7F1F-4238-41F9-9496-DC23FDF01DC2}"/>
              </a:ext>
            </a:extLst>
          </p:cNvPr>
          <p:cNvGraphicFramePr/>
          <p:nvPr>
            <p:extLst>
              <p:ext uri="{D42A27DB-BD31-4B8C-83A1-F6EECF244321}">
                <p14:modId xmlns:p14="http://schemas.microsoft.com/office/powerpoint/2010/main" val="2318975275"/>
              </p:ext>
            </p:extLst>
          </p:nvPr>
        </p:nvGraphicFramePr>
        <p:xfrm>
          <a:off x="5177472" y="4115958"/>
          <a:ext cx="3434981" cy="215100"/>
        </p:xfrm>
        <a:graphic>
          <a:graphicData uri="http://schemas.openxmlformats.org/drawingml/2006/table">
            <a:tbl>
              <a:tblPr>
                <a:noFill/>
              </a:tblPr>
              <a:tblGrid>
                <a:gridCol w="3434981">
                  <a:extLst>
                    <a:ext uri="{9D8B030D-6E8A-4147-A177-3AD203B41FA5}">
                      <a16:colId xmlns="" xmlns:a16="http://schemas.microsoft.com/office/drawing/2014/main" val="20000"/>
                    </a:ext>
                  </a:extLst>
                </a:gridCol>
              </a:tblGrid>
              <a:tr h="215100">
                <a:tc>
                  <a:txBody>
                    <a:bodyPr/>
                    <a:lstStyle/>
                    <a:p>
                      <a:pPr marL="0" marR="0" lvl="0" indent="0" algn="l" rtl="0">
                        <a:lnSpc>
                          <a:spcPct val="100000"/>
                        </a:lnSpc>
                        <a:spcBef>
                          <a:spcPts val="0"/>
                        </a:spcBef>
                        <a:spcAft>
                          <a:spcPts val="0"/>
                        </a:spcAft>
                        <a:buClr>
                          <a:srgbClr val="FFFFFF"/>
                        </a:buClr>
                        <a:buSzPts val="900"/>
                        <a:buFont typeface="Times New Roman"/>
                        <a:buNone/>
                      </a:pPr>
                      <a:r>
                        <a:rPr lang="en-US" sz="12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Social Connectedness</a:t>
                      </a:r>
                      <a:endParaRPr sz="1200" u="none" strike="noStrike" cap="none" dirty="0">
                        <a:latin typeface="+mn-lt"/>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9" name="Google Shape;221;p27">
            <a:extLst>
              <a:ext uri="{FF2B5EF4-FFF2-40B4-BE49-F238E27FC236}">
                <a16:creationId xmlns="" xmlns:a16="http://schemas.microsoft.com/office/drawing/2014/main" id="{AADDD787-3715-4517-A7AE-3214CC5C2F28}"/>
              </a:ext>
            </a:extLst>
          </p:cNvPr>
          <p:cNvSpPr txBox="1"/>
          <p:nvPr/>
        </p:nvSpPr>
        <p:spPr>
          <a:xfrm>
            <a:off x="5177473" y="4330818"/>
            <a:ext cx="3617651" cy="454973"/>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happy with the friendships I have</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have people with whom I can do enjoyable things</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feel I belong in my community</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In a crisis, I would have the support I need from family or friends</a:t>
            </a:r>
            <a:endParaRPr sz="800" dirty="0">
              <a:solidFill>
                <a:srgbClr val="000000"/>
              </a:solidFill>
              <a:ea typeface="Times New Roman"/>
              <a:cs typeface="Times New Roman"/>
              <a:sym typeface="Times New Roman"/>
            </a:endParaRPr>
          </a:p>
        </p:txBody>
      </p:sp>
      <p:graphicFrame>
        <p:nvGraphicFramePr>
          <p:cNvPr id="20" name="Google Shape;218;p27">
            <a:extLst>
              <a:ext uri="{FF2B5EF4-FFF2-40B4-BE49-F238E27FC236}">
                <a16:creationId xmlns="" xmlns:a16="http://schemas.microsoft.com/office/drawing/2014/main" id="{365FAA84-37BA-4C5E-9569-5CBE8BF68923}"/>
              </a:ext>
            </a:extLst>
          </p:cNvPr>
          <p:cNvGraphicFramePr/>
          <p:nvPr>
            <p:extLst>
              <p:ext uri="{D42A27DB-BD31-4B8C-83A1-F6EECF244321}">
                <p14:modId xmlns:p14="http://schemas.microsoft.com/office/powerpoint/2010/main" val="4064438384"/>
              </p:ext>
            </p:extLst>
          </p:nvPr>
        </p:nvGraphicFramePr>
        <p:xfrm>
          <a:off x="5177473" y="4875151"/>
          <a:ext cx="3434981" cy="207990"/>
        </p:xfrm>
        <a:graphic>
          <a:graphicData uri="http://schemas.openxmlformats.org/drawingml/2006/table">
            <a:tbl>
              <a:tblPr>
                <a:noFill/>
              </a:tblPr>
              <a:tblGrid>
                <a:gridCol w="3434981">
                  <a:extLst>
                    <a:ext uri="{9D8B030D-6E8A-4147-A177-3AD203B41FA5}">
                      <a16:colId xmlns="" xmlns:a16="http://schemas.microsoft.com/office/drawing/2014/main" val="20000"/>
                    </a:ext>
                  </a:extLst>
                </a:gridCol>
              </a:tblGrid>
              <a:tr h="207990">
                <a:tc>
                  <a:txBody>
                    <a:bodyPr/>
                    <a:lstStyle/>
                    <a:p>
                      <a:pPr marL="0" marR="0" lvl="0" indent="0" algn="l" rtl="0">
                        <a:spcBef>
                          <a:spcPts val="0"/>
                        </a:spcBef>
                        <a:spcAft>
                          <a:spcPts val="0"/>
                        </a:spcAft>
                        <a:buClr>
                          <a:srgbClr val="FFFFFF"/>
                        </a:buClr>
                        <a:buSzPts val="1400"/>
                        <a:buFont typeface="Times New Roman"/>
                        <a:buNone/>
                      </a:pPr>
                      <a:r>
                        <a:rPr lang="en-US" sz="1200" b="1" dirty="0">
                          <a:solidFill>
                            <a:srgbClr val="FFFFFF"/>
                          </a:solidFill>
                          <a:latin typeface="Times New Roman"/>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Functioning</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21" name="Google Shape;222;p27">
            <a:extLst>
              <a:ext uri="{FF2B5EF4-FFF2-40B4-BE49-F238E27FC236}">
                <a16:creationId xmlns="" xmlns:a16="http://schemas.microsoft.com/office/drawing/2014/main" id="{81204D47-DCF9-46A2-A227-8B5836AED59D}"/>
              </a:ext>
            </a:extLst>
          </p:cNvPr>
          <p:cNvSpPr txBox="1"/>
          <p:nvPr/>
        </p:nvSpPr>
        <p:spPr>
          <a:xfrm>
            <a:off x="5177473" y="5090761"/>
            <a:ext cx="3694481" cy="553935"/>
          </a:xfrm>
          <a:prstGeom prst="rect">
            <a:avLst/>
          </a:prstGeom>
          <a:noFill/>
          <a:ln>
            <a:noFill/>
          </a:ln>
        </p:spPr>
        <p:txBody>
          <a:bodyPr spcFirstLastPara="1" wrap="square" lIns="51431" tIns="25706" rIns="51431" bIns="25706" anchor="t" anchorCtr="0">
            <a:noAutofit/>
          </a:bodyPr>
          <a:lstStyle/>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My symptoms are not bothering me as much </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do things that are more meaningful to me</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better able to handle things when they go wrong</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better able to do things that I want to do</a:t>
            </a:r>
            <a:endParaRPr sz="800" dirty="0">
              <a:solidFill>
                <a:srgbClr val="000000"/>
              </a:solidFill>
              <a:ea typeface="Times New Roman"/>
              <a:cs typeface="Times New Roman"/>
              <a:sym typeface="Times New Roman"/>
            </a:endParaRPr>
          </a:p>
          <a:p>
            <a:pPr marL="95250" indent="-95250">
              <a:buClr>
                <a:srgbClr val="000000"/>
              </a:buClr>
              <a:buSzPts val="800"/>
              <a:buFont typeface="Times New Roman"/>
              <a:buChar char="•"/>
            </a:pPr>
            <a:r>
              <a:rPr lang="en-US" sz="800" dirty="0">
                <a:solidFill>
                  <a:srgbClr val="000000"/>
                </a:solidFill>
                <a:ea typeface="Times New Roman"/>
                <a:cs typeface="Times New Roman"/>
                <a:sym typeface="Times New Roman"/>
              </a:rPr>
              <a:t>I am better able to take care of my needs</a:t>
            </a:r>
            <a:endParaRPr sz="800" dirty="0">
              <a:solidFill>
                <a:srgbClr val="000000"/>
              </a:solidFill>
              <a:ea typeface="Times New Roman"/>
              <a:cs typeface="Times New Roman"/>
              <a:sym typeface="Times New Roman"/>
            </a:endParaRPr>
          </a:p>
        </p:txBody>
      </p:sp>
      <p:sp>
        <p:nvSpPr>
          <p:cNvPr id="22" name="Google Shape;215;p27">
            <a:extLst>
              <a:ext uri="{FF2B5EF4-FFF2-40B4-BE49-F238E27FC236}">
                <a16:creationId xmlns="" xmlns:a16="http://schemas.microsoft.com/office/drawing/2014/main" id="{2B041215-1FF2-40AE-842E-A0542118BB43}"/>
              </a:ext>
            </a:extLst>
          </p:cNvPr>
          <p:cNvSpPr txBox="1"/>
          <p:nvPr/>
        </p:nvSpPr>
        <p:spPr>
          <a:xfrm>
            <a:off x="528103" y="5373608"/>
            <a:ext cx="3838524" cy="238030"/>
          </a:xfrm>
          <a:prstGeom prst="rect">
            <a:avLst/>
          </a:prstGeom>
          <a:solidFill>
            <a:srgbClr val="FFFFFF"/>
          </a:solidFill>
          <a:ln>
            <a:noFill/>
          </a:ln>
        </p:spPr>
        <p:txBody>
          <a:bodyPr spcFirstLastPara="1" wrap="square" lIns="51431" tIns="25706" rIns="51431" bIns="25706" anchor="t" anchorCtr="0">
            <a:noAutofit/>
          </a:bodyPr>
          <a:lstStyle/>
          <a:p>
            <a:pPr>
              <a:buClr>
                <a:srgbClr val="000000"/>
              </a:buClr>
              <a:buSzPts val="1000"/>
            </a:pPr>
            <a:r>
              <a:rPr lang="en-US" sz="750" i="1" dirty="0">
                <a:solidFill>
                  <a:srgbClr val="000000"/>
                </a:solidFill>
                <a:ea typeface="Times New Roman"/>
                <a:cs typeface="Times New Roman"/>
                <a:sym typeface="Times New Roman"/>
              </a:rPr>
              <a:t>*Note: The original MHSIP adult Survey does not include </a:t>
            </a:r>
            <a:r>
              <a:rPr lang="en-US" sz="750" i="1" dirty="0">
                <a:ea typeface="Times New Roman"/>
                <a:cs typeface="Times New Roman"/>
                <a:sym typeface="Times New Roman"/>
              </a:rPr>
              <a:t>the </a:t>
            </a:r>
            <a:r>
              <a:rPr lang="en-US" sz="750" i="1" dirty="0">
                <a:solidFill>
                  <a:srgbClr val="000000"/>
                </a:solidFill>
                <a:ea typeface="Times New Roman"/>
                <a:cs typeface="Times New Roman"/>
                <a:sym typeface="Times New Roman"/>
              </a:rPr>
              <a:t>Cultural Sensitivity Domain. Maryland elected to add this domain</a:t>
            </a:r>
            <a:r>
              <a:rPr lang="en-US" sz="750" i="1" dirty="0">
                <a:ea typeface="Times New Roman"/>
                <a:cs typeface="Times New Roman"/>
                <a:sym typeface="Times New Roman"/>
              </a:rPr>
              <a:t> from </a:t>
            </a:r>
            <a:r>
              <a:rPr lang="en-US" sz="750" i="1" dirty="0">
                <a:solidFill>
                  <a:srgbClr val="000000"/>
                </a:solidFill>
                <a:ea typeface="Times New Roman"/>
                <a:cs typeface="Times New Roman"/>
                <a:sym typeface="Times New Roman"/>
              </a:rPr>
              <a:t>the MHSIP Youth Services Survey for Families.</a:t>
            </a:r>
            <a:endParaRPr sz="750" i="1" dirty="0">
              <a:solidFill>
                <a:srgbClr val="000000"/>
              </a:solidFill>
              <a:ea typeface="Times New Roman"/>
              <a:cs typeface="Times New Roman"/>
              <a:sym typeface="Times New Roman"/>
            </a:endParaRPr>
          </a:p>
        </p:txBody>
      </p:sp>
    </p:spTree>
    <p:extLst>
      <p:ext uri="{BB962C8B-B14F-4D97-AF65-F5344CB8AC3E}">
        <p14:creationId xmlns:p14="http://schemas.microsoft.com/office/powerpoint/2010/main" val="251314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50" dirty="0"/>
              <a:t>Child Mental Health Survey Domains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15</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graphicFrame>
        <p:nvGraphicFramePr>
          <p:cNvPr id="6" name="Google Shape;250;p28">
            <a:extLst>
              <a:ext uri="{FF2B5EF4-FFF2-40B4-BE49-F238E27FC236}">
                <a16:creationId xmlns="" xmlns:a16="http://schemas.microsoft.com/office/drawing/2014/main" id="{3D377B55-5D40-42AC-86A8-039A7BDE831C}"/>
              </a:ext>
            </a:extLst>
          </p:cNvPr>
          <p:cNvGraphicFramePr/>
          <p:nvPr>
            <p:extLst>
              <p:ext uri="{D42A27DB-BD31-4B8C-83A1-F6EECF244321}">
                <p14:modId xmlns:p14="http://schemas.microsoft.com/office/powerpoint/2010/main" val="1699635152"/>
              </p:ext>
            </p:extLst>
          </p:nvPr>
        </p:nvGraphicFramePr>
        <p:xfrm>
          <a:off x="628650" y="1535568"/>
          <a:ext cx="7923621" cy="281948"/>
        </p:xfrm>
        <a:graphic>
          <a:graphicData uri="http://schemas.openxmlformats.org/drawingml/2006/table">
            <a:tbl>
              <a:tblPr firstRow="1" bandRow="1">
                <a:noFill/>
              </a:tblPr>
              <a:tblGrid>
                <a:gridCol w="7923621">
                  <a:extLst>
                    <a:ext uri="{9D8B030D-6E8A-4147-A177-3AD203B41FA5}">
                      <a16:colId xmlns="" xmlns:a16="http://schemas.microsoft.com/office/drawing/2014/main" val="20000"/>
                    </a:ext>
                  </a:extLst>
                </a:gridCol>
              </a:tblGrid>
              <a:tr h="274328">
                <a:tc>
                  <a:txBody>
                    <a:bodyPr/>
                    <a:lstStyle/>
                    <a:p>
                      <a:pPr marL="0" marR="0" lvl="0" indent="0" algn="ctr" rtl="0">
                        <a:lnSpc>
                          <a:spcPct val="100000"/>
                        </a:lnSpc>
                        <a:spcBef>
                          <a:spcPts val="0"/>
                        </a:spcBef>
                        <a:spcAft>
                          <a:spcPts val="0"/>
                        </a:spcAft>
                        <a:buClr>
                          <a:schemeClr val="dk1"/>
                        </a:buClr>
                        <a:buSzPts val="1800"/>
                        <a:buFont typeface="Times New Roman"/>
                        <a:buNone/>
                      </a:pPr>
                      <a:r>
                        <a:rPr lang="en-US" sz="1400" b="1" i="0" u="none" strike="noStrike" cap="none" dirty="0">
                          <a:solidFill>
                            <a:schemeClr val="dk1"/>
                          </a:solidFill>
                          <a:latin typeface="+mn-lt"/>
                          <a:ea typeface="Times New Roman"/>
                          <a:cs typeface="Times New Roman"/>
                          <a:sym typeface="Times New Roman"/>
                        </a:rPr>
                        <a:t>Child Mental Health</a:t>
                      </a:r>
                      <a:endParaRPr sz="1400" dirty="0">
                        <a:latin typeface="+mn-lt"/>
                      </a:endParaRPr>
                    </a:p>
                  </a:txBody>
                  <a:tcPr marL="68588" marR="68588" marT="34294" marB="34294">
                    <a:solidFill>
                      <a:srgbClr val="FFC233"/>
                    </a:solidFill>
                  </a:tcPr>
                </a:tc>
                <a:extLst>
                  <a:ext uri="{0D108BD9-81ED-4DB2-BD59-A6C34878D82A}">
                    <a16:rowId xmlns="" xmlns:a16="http://schemas.microsoft.com/office/drawing/2014/main" val="10000"/>
                  </a:ext>
                </a:extLst>
              </a:tr>
            </a:tbl>
          </a:graphicData>
        </a:graphic>
      </p:graphicFrame>
      <p:graphicFrame>
        <p:nvGraphicFramePr>
          <p:cNvPr id="7" name="Google Shape;249;p28">
            <a:extLst>
              <a:ext uri="{FF2B5EF4-FFF2-40B4-BE49-F238E27FC236}">
                <a16:creationId xmlns="" xmlns:a16="http://schemas.microsoft.com/office/drawing/2014/main" id="{0623340D-1E80-4F74-A70E-E66CDE15ACFA}"/>
              </a:ext>
            </a:extLst>
          </p:cNvPr>
          <p:cNvGraphicFramePr/>
          <p:nvPr>
            <p:extLst>
              <p:ext uri="{D42A27DB-BD31-4B8C-83A1-F6EECF244321}">
                <p14:modId xmlns:p14="http://schemas.microsoft.com/office/powerpoint/2010/main" val="2541582738"/>
              </p:ext>
            </p:extLst>
          </p:nvPr>
        </p:nvGraphicFramePr>
        <p:xfrm>
          <a:off x="628650" y="2035714"/>
          <a:ext cx="3240413" cy="207990"/>
        </p:xfrm>
        <a:graphic>
          <a:graphicData uri="http://schemas.openxmlformats.org/drawingml/2006/table">
            <a:tbl>
              <a:tblPr>
                <a:noFill/>
              </a:tblPr>
              <a:tblGrid>
                <a:gridCol w="3240413">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Satisfaction with Services</a:t>
                      </a:r>
                      <a:endParaRPr sz="1200" u="none" strike="noStrike" cap="none" dirty="0">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8" name="Google Shape;234;p28">
            <a:extLst>
              <a:ext uri="{FF2B5EF4-FFF2-40B4-BE49-F238E27FC236}">
                <a16:creationId xmlns="" xmlns:a16="http://schemas.microsoft.com/office/drawing/2014/main" id="{69DF06D5-E44C-45B0-85C7-FBC774C60F1C}"/>
              </a:ext>
            </a:extLst>
          </p:cNvPr>
          <p:cNvSpPr txBox="1"/>
          <p:nvPr/>
        </p:nvSpPr>
        <p:spPr>
          <a:xfrm>
            <a:off x="628650" y="2272656"/>
            <a:ext cx="3884324" cy="761714"/>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Overall, I am satisfied with the services that my child received</a:t>
            </a:r>
            <a:endParaRPr sz="800" dirty="0">
              <a:solidFill>
                <a:schemeClr val="dk1"/>
              </a:solidFill>
              <a:ea typeface="Times New Roman"/>
              <a:cs typeface="Times New Roman"/>
              <a:sym typeface="Times New Roman"/>
            </a:endParaRPr>
          </a:p>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The people helping my child stuck with us no matter what</a:t>
            </a:r>
            <a:endParaRPr sz="800" dirty="0">
              <a:solidFill>
                <a:schemeClr val="dk1"/>
              </a:solidFill>
              <a:ea typeface="Times New Roman"/>
              <a:cs typeface="Times New Roman"/>
              <a:sym typeface="Times New Roman"/>
            </a:endParaRPr>
          </a:p>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I felt my child had someone to talk to when he or she was troubled</a:t>
            </a:r>
            <a:endParaRPr sz="800" dirty="0">
              <a:solidFill>
                <a:schemeClr val="dk1"/>
              </a:solidFill>
              <a:ea typeface="Times New Roman"/>
              <a:cs typeface="Times New Roman"/>
              <a:sym typeface="Times New Roman"/>
            </a:endParaRPr>
          </a:p>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The services my child and/or family received were right for us</a:t>
            </a:r>
            <a:endParaRPr sz="800" dirty="0">
              <a:solidFill>
                <a:schemeClr val="dk1"/>
              </a:solidFill>
              <a:ea typeface="Times New Roman"/>
              <a:cs typeface="Times New Roman"/>
              <a:sym typeface="Times New Roman"/>
            </a:endParaRPr>
          </a:p>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My family got the help we wanted for my child</a:t>
            </a:r>
            <a:endParaRPr sz="800" dirty="0">
              <a:solidFill>
                <a:schemeClr val="dk1"/>
              </a:solidFill>
              <a:ea typeface="Times New Roman"/>
              <a:cs typeface="Times New Roman"/>
              <a:sym typeface="Times New Roman"/>
            </a:endParaRPr>
          </a:p>
          <a:p>
            <a:pPr marL="95250" indent="-95250">
              <a:buClr>
                <a:schemeClr val="dk1"/>
              </a:buClr>
              <a:buSzPts val="800"/>
              <a:buFont typeface="Times New Roman"/>
              <a:buChar char="•"/>
            </a:pPr>
            <a:r>
              <a:rPr lang="en-US" sz="800" dirty="0">
                <a:solidFill>
                  <a:schemeClr val="dk1"/>
                </a:solidFill>
                <a:ea typeface="Times New Roman"/>
                <a:cs typeface="Times New Roman"/>
                <a:sym typeface="Times New Roman"/>
              </a:rPr>
              <a:t>My family got as much help as we needed for my child</a:t>
            </a:r>
            <a:endParaRPr sz="800" dirty="0">
              <a:solidFill>
                <a:schemeClr val="dk1"/>
              </a:solidFill>
              <a:ea typeface="Times New Roman"/>
              <a:cs typeface="Times New Roman"/>
              <a:sym typeface="Times New Roman"/>
            </a:endParaRPr>
          </a:p>
        </p:txBody>
      </p:sp>
      <p:graphicFrame>
        <p:nvGraphicFramePr>
          <p:cNvPr id="9" name="Google Shape;235;p28">
            <a:extLst>
              <a:ext uri="{FF2B5EF4-FFF2-40B4-BE49-F238E27FC236}">
                <a16:creationId xmlns="" xmlns:a16="http://schemas.microsoft.com/office/drawing/2014/main" id="{35CA435B-8FF7-4608-A7E5-83664970550C}"/>
              </a:ext>
            </a:extLst>
          </p:cNvPr>
          <p:cNvGraphicFramePr/>
          <p:nvPr>
            <p:extLst>
              <p:ext uri="{D42A27DB-BD31-4B8C-83A1-F6EECF244321}">
                <p14:modId xmlns:p14="http://schemas.microsoft.com/office/powerpoint/2010/main" val="4199242301"/>
              </p:ext>
            </p:extLst>
          </p:nvPr>
        </p:nvGraphicFramePr>
        <p:xfrm>
          <a:off x="628650" y="3055702"/>
          <a:ext cx="3240413" cy="207990"/>
        </p:xfrm>
        <a:graphic>
          <a:graphicData uri="http://schemas.openxmlformats.org/drawingml/2006/table">
            <a:tbl>
              <a:tblPr>
                <a:noFill/>
              </a:tblPr>
              <a:tblGrid>
                <a:gridCol w="3240413">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Access</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0" name="Google Shape;238;p28">
            <a:extLst>
              <a:ext uri="{FF2B5EF4-FFF2-40B4-BE49-F238E27FC236}">
                <a16:creationId xmlns="" xmlns:a16="http://schemas.microsoft.com/office/drawing/2014/main" id="{1CE09558-2F56-40D4-AC8D-E7C9D547B966}"/>
              </a:ext>
            </a:extLst>
          </p:cNvPr>
          <p:cNvSpPr txBox="1"/>
          <p:nvPr/>
        </p:nvSpPr>
        <p:spPr>
          <a:xfrm>
            <a:off x="628650" y="3262542"/>
            <a:ext cx="3874075" cy="300188"/>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The location of services was convenient for us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Services were available at times that were convenient for us</a:t>
            </a:r>
            <a:endParaRPr sz="800" dirty="0">
              <a:solidFill>
                <a:schemeClr val="dk1"/>
              </a:solidFill>
              <a:ea typeface="Calibri"/>
              <a:cs typeface="Calibri"/>
              <a:sym typeface="Calibri"/>
            </a:endParaRPr>
          </a:p>
        </p:txBody>
      </p:sp>
      <p:graphicFrame>
        <p:nvGraphicFramePr>
          <p:cNvPr id="11" name="Google Shape;236;p28">
            <a:extLst>
              <a:ext uri="{FF2B5EF4-FFF2-40B4-BE49-F238E27FC236}">
                <a16:creationId xmlns="" xmlns:a16="http://schemas.microsoft.com/office/drawing/2014/main" id="{E3C25CB6-D910-4DC1-BF19-368AD3269169}"/>
              </a:ext>
            </a:extLst>
          </p:cNvPr>
          <p:cNvGraphicFramePr/>
          <p:nvPr>
            <p:extLst>
              <p:ext uri="{D42A27DB-BD31-4B8C-83A1-F6EECF244321}">
                <p14:modId xmlns:p14="http://schemas.microsoft.com/office/powerpoint/2010/main" val="2880334837"/>
              </p:ext>
            </p:extLst>
          </p:nvPr>
        </p:nvGraphicFramePr>
        <p:xfrm>
          <a:off x="628650" y="3579430"/>
          <a:ext cx="3240413" cy="207990"/>
        </p:xfrm>
        <a:graphic>
          <a:graphicData uri="http://schemas.openxmlformats.org/drawingml/2006/table">
            <a:tbl>
              <a:tblPr>
                <a:noFill/>
              </a:tblPr>
              <a:tblGrid>
                <a:gridCol w="3240413">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FFFFFF"/>
                        </a:buClr>
                        <a:buSzPts val="900"/>
                        <a:buFont typeface="Times New Roman"/>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Participation in Treatment </a:t>
                      </a:r>
                      <a:endParaRPr sz="1200" u="none" strike="noStrike" cap="none" dirty="0">
                        <a:latin typeface="+mn-lt"/>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2" name="Google Shape;239;p28">
            <a:extLst>
              <a:ext uri="{FF2B5EF4-FFF2-40B4-BE49-F238E27FC236}">
                <a16:creationId xmlns="" xmlns:a16="http://schemas.microsoft.com/office/drawing/2014/main" id="{4844719C-92E0-4B52-8DD4-16368E108E40}"/>
              </a:ext>
            </a:extLst>
          </p:cNvPr>
          <p:cNvSpPr txBox="1"/>
          <p:nvPr/>
        </p:nvSpPr>
        <p:spPr>
          <a:xfrm>
            <a:off x="628649" y="3815339"/>
            <a:ext cx="3874075" cy="415344"/>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helped choose my child’s services </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helped choose my child’s treatment goals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participated in my child’s treatment</a:t>
            </a:r>
            <a:endParaRPr sz="800" dirty="0">
              <a:solidFill>
                <a:schemeClr val="dk1"/>
              </a:solidFill>
              <a:ea typeface="Calibri"/>
              <a:cs typeface="Calibri"/>
              <a:sym typeface="Calibri"/>
            </a:endParaRPr>
          </a:p>
        </p:txBody>
      </p:sp>
      <p:graphicFrame>
        <p:nvGraphicFramePr>
          <p:cNvPr id="13" name="Google Shape;237;p28">
            <a:extLst>
              <a:ext uri="{FF2B5EF4-FFF2-40B4-BE49-F238E27FC236}">
                <a16:creationId xmlns="" xmlns:a16="http://schemas.microsoft.com/office/drawing/2014/main" id="{715DC2EA-25F8-4A0D-AF4A-4BA2119E9A6F}"/>
              </a:ext>
            </a:extLst>
          </p:cNvPr>
          <p:cNvGraphicFramePr/>
          <p:nvPr>
            <p:extLst>
              <p:ext uri="{D42A27DB-BD31-4B8C-83A1-F6EECF244321}">
                <p14:modId xmlns:p14="http://schemas.microsoft.com/office/powerpoint/2010/main" val="2373786607"/>
              </p:ext>
            </p:extLst>
          </p:nvPr>
        </p:nvGraphicFramePr>
        <p:xfrm>
          <a:off x="628649" y="4277334"/>
          <a:ext cx="3231900" cy="207990"/>
        </p:xfrm>
        <a:graphic>
          <a:graphicData uri="http://schemas.openxmlformats.org/drawingml/2006/table">
            <a:tbl>
              <a:tblPr>
                <a:noFill/>
              </a:tblPr>
              <a:tblGrid>
                <a:gridCol w="3231900">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Quality and Appropriateness</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4" name="Google Shape;240;p28">
            <a:extLst>
              <a:ext uri="{FF2B5EF4-FFF2-40B4-BE49-F238E27FC236}">
                <a16:creationId xmlns="" xmlns:a16="http://schemas.microsoft.com/office/drawing/2014/main" id="{832F4A81-4E7A-4739-8213-55DDC361FB9B}"/>
              </a:ext>
            </a:extLst>
          </p:cNvPr>
          <p:cNvSpPr txBox="1"/>
          <p:nvPr/>
        </p:nvSpPr>
        <p:spPr>
          <a:xfrm>
            <a:off x="393702" y="4642752"/>
            <a:ext cx="3874075" cy="184731"/>
          </a:xfrm>
          <a:prstGeom prst="rect">
            <a:avLst/>
          </a:prstGeom>
          <a:noFill/>
          <a:ln>
            <a:noFill/>
          </a:ln>
        </p:spPr>
        <p:txBody>
          <a:bodyPr spcFirstLastPara="1" wrap="square" lIns="51431" tIns="25706" rIns="51431" bIns="25706" anchor="t" anchorCtr="0">
            <a:noAutofit/>
          </a:bodyPr>
          <a:lstStyle/>
          <a:p>
            <a:pPr algn="ctr"/>
            <a:r>
              <a:rPr lang="en-US" sz="800" i="1" dirty="0">
                <a:solidFill>
                  <a:schemeClr val="dk1"/>
                </a:solidFill>
                <a:ea typeface="Times New Roman"/>
                <a:cs typeface="Times New Roman"/>
                <a:sym typeface="Times New Roman"/>
              </a:rPr>
              <a:t>Domain not included in the Child and Family Perception of Care Survey</a:t>
            </a:r>
            <a:endParaRPr sz="800" i="1" dirty="0">
              <a:solidFill>
                <a:schemeClr val="dk1"/>
              </a:solidFill>
              <a:ea typeface="Times New Roman"/>
              <a:cs typeface="Times New Roman"/>
              <a:sym typeface="Times New Roman"/>
            </a:endParaRPr>
          </a:p>
        </p:txBody>
      </p:sp>
      <p:graphicFrame>
        <p:nvGraphicFramePr>
          <p:cNvPr id="15" name="Google Shape;248;p28">
            <a:extLst>
              <a:ext uri="{FF2B5EF4-FFF2-40B4-BE49-F238E27FC236}">
                <a16:creationId xmlns="" xmlns:a16="http://schemas.microsoft.com/office/drawing/2014/main" id="{94CA1E83-2A80-46E6-B34A-A8E00B0AF2B4}"/>
              </a:ext>
            </a:extLst>
          </p:cNvPr>
          <p:cNvGraphicFramePr/>
          <p:nvPr>
            <p:extLst>
              <p:ext uri="{D42A27DB-BD31-4B8C-83A1-F6EECF244321}">
                <p14:modId xmlns:p14="http://schemas.microsoft.com/office/powerpoint/2010/main" val="201359379"/>
              </p:ext>
            </p:extLst>
          </p:nvPr>
        </p:nvGraphicFramePr>
        <p:xfrm>
          <a:off x="4871010" y="2036833"/>
          <a:ext cx="3023681" cy="207990"/>
        </p:xfrm>
        <a:graphic>
          <a:graphicData uri="http://schemas.openxmlformats.org/drawingml/2006/table">
            <a:tbl>
              <a:tblPr>
                <a:noFill/>
              </a:tblPr>
              <a:tblGrid>
                <a:gridCol w="3023681">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Cultural Sensitivity</a:t>
                      </a:r>
                      <a:endParaRPr sz="1200" u="none" strike="noStrike" cap="none" dirty="0">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6" name="Google Shape;244;p28">
            <a:extLst>
              <a:ext uri="{FF2B5EF4-FFF2-40B4-BE49-F238E27FC236}">
                <a16:creationId xmlns="" xmlns:a16="http://schemas.microsoft.com/office/drawing/2014/main" id="{8F1F9EE5-A669-4B98-ACA9-C447E4D0C5DA}"/>
              </a:ext>
            </a:extLst>
          </p:cNvPr>
          <p:cNvSpPr txBox="1"/>
          <p:nvPr/>
        </p:nvSpPr>
        <p:spPr>
          <a:xfrm>
            <a:off x="4873618" y="2278905"/>
            <a:ext cx="3616774" cy="530801"/>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Staff were sensitive to my cultural or ethnic background</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Staff respected my family’s religious or spiritual beliefs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Staff treated me with respect</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Staff spoke with me in a way that I understood</a:t>
            </a:r>
            <a:endParaRPr sz="800" dirty="0">
              <a:solidFill>
                <a:schemeClr val="dk1"/>
              </a:solidFill>
              <a:ea typeface="Times New Roman"/>
              <a:cs typeface="Times New Roman"/>
              <a:sym typeface="Times New Roman"/>
            </a:endParaRPr>
          </a:p>
        </p:txBody>
      </p:sp>
      <p:graphicFrame>
        <p:nvGraphicFramePr>
          <p:cNvPr id="17" name="Google Shape;241;p28">
            <a:extLst>
              <a:ext uri="{FF2B5EF4-FFF2-40B4-BE49-F238E27FC236}">
                <a16:creationId xmlns="" xmlns:a16="http://schemas.microsoft.com/office/drawing/2014/main" id="{7E3B7943-3EA9-440F-8F83-A7EF5379729C}"/>
              </a:ext>
            </a:extLst>
          </p:cNvPr>
          <p:cNvGraphicFramePr/>
          <p:nvPr>
            <p:extLst>
              <p:ext uri="{D42A27DB-BD31-4B8C-83A1-F6EECF244321}">
                <p14:modId xmlns:p14="http://schemas.microsoft.com/office/powerpoint/2010/main" val="1119977491"/>
              </p:ext>
            </p:extLst>
          </p:nvPr>
        </p:nvGraphicFramePr>
        <p:xfrm>
          <a:off x="4876927" y="2803220"/>
          <a:ext cx="3023681" cy="207990"/>
        </p:xfrm>
        <a:graphic>
          <a:graphicData uri="http://schemas.openxmlformats.org/drawingml/2006/table">
            <a:tbl>
              <a:tblPr>
                <a:noFill/>
              </a:tblPr>
              <a:tblGrid>
                <a:gridCol w="3023681">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Outcomes</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18" name="Google Shape;245;p28">
            <a:extLst>
              <a:ext uri="{FF2B5EF4-FFF2-40B4-BE49-F238E27FC236}">
                <a16:creationId xmlns="" xmlns:a16="http://schemas.microsoft.com/office/drawing/2014/main" id="{5AED62F1-002C-4013-80C3-57CD8DD584D3}"/>
              </a:ext>
            </a:extLst>
          </p:cNvPr>
          <p:cNvSpPr txBox="1"/>
          <p:nvPr/>
        </p:nvSpPr>
        <p:spPr>
          <a:xfrm>
            <a:off x="4871010" y="3044329"/>
            <a:ext cx="3615695" cy="761714"/>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better at handling daily life</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am satisfied with our family life right now</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better able to cope when things go wrong</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gets along better with family members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gets along better with friends and other people</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doing better in school and/or work</a:t>
            </a:r>
            <a:endParaRPr sz="800" dirty="0">
              <a:solidFill>
                <a:schemeClr val="dk1"/>
              </a:solidFill>
              <a:ea typeface="Calibri"/>
              <a:cs typeface="Calibri"/>
              <a:sym typeface="Calibri"/>
            </a:endParaRPr>
          </a:p>
          <a:p>
            <a:endParaRPr sz="450" dirty="0">
              <a:solidFill>
                <a:schemeClr val="dk1"/>
              </a:solidFill>
              <a:ea typeface="Times New Roman"/>
              <a:cs typeface="Times New Roman"/>
              <a:sym typeface="Times New Roman"/>
            </a:endParaRPr>
          </a:p>
        </p:txBody>
      </p:sp>
      <p:graphicFrame>
        <p:nvGraphicFramePr>
          <p:cNvPr id="19" name="Google Shape;242;p28">
            <a:extLst>
              <a:ext uri="{FF2B5EF4-FFF2-40B4-BE49-F238E27FC236}">
                <a16:creationId xmlns="" xmlns:a16="http://schemas.microsoft.com/office/drawing/2014/main" id="{D43DA0C1-80C2-4D86-BEC4-28EDDCB9EF1C}"/>
              </a:ext>
            </a:extLst>
          </p:cNvPr>
          <p:cNvGraphicFramePr/>
          <p:nvPr>
            <p:extLst>
              <p:ext uri="{D42A27DB-BD31-4B8C-83A1-F6EECF244321}">
                <p14:modId xmlns:p14="http://schemas.microsoft.com/office/powerpoint/2010/main" val="2652129215"/>
              </p:ext>
            </p:extLst>
          </p:nvPr>
        </p:nvGraphicFramePr>
        <p:xfrm>
          <a:off x="4876927" y="3845972"/>
          <a:ext cx="3023681" cy="207990"/>
        </p:xfrm>
        <a:graphic>
          <a:graphicData uri="http://schemas.openxmlformats.org/drawingml/2006/table">
            <a:tbl>
              <a:tblPr>
                <a:noFill/>
              </a:tblPr>
              <a:tblGrid>
                <a:gridCol w="3023681">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FFFFFF"/>
                        </a:buClr>
                        <a:buSzPts val="900"/>
                        <a:buFont typeface="Times New Roman"/>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Social Connectedness</a:t>
                      </a:r>
                      <a:endParaRPr sz="1200" u="none" strike="noStrike" cap="none" dirty="0">
                        <a:latin typeface="+mn-lt"/>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20" name="Google Shape;246;p28">
            <a:extLst>
              <a:ext uri="{FF2B5EF4-FFF2-40B4-BE49-F238E27FC236}">
                <a16:creationId xmlns="" xmlns:a16="http://schemas.microsoft.com/office/drawing/2014/main" id="{8BC2061F-DA66-4C26-9517-642EF0D6E6FD}"/>
              </a:ext>
            </a:extLst>
          </p:cNvPr>
          <p:cNvSpPr txBox="1"/>
          <p:nvPr/>
        </p:nvSpPr>
        <p:spPr>
          <a:xfrm>
            <a:off x="4862974" y="4068071"/>
            <a:ext cx="3652376" cy="530801"/>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know people who will listen and understand me when I need to talk</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have people with whom I can do enjoyable things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 have people that I am comfortable talking with about my child’s problems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In a crisis, I would have the support I need from family or friends</a:t>
            </a:r>
            <a:endParaRPr sz="800" dirty="0">
              <a:solidFill>
                <a:schemeClr val="dk1"/>
              </a:solidFill>
              <a:ea typeface="Times New Roman"/>
              <a:cs typeface="Times New Roman"/>
              <a:sym typeface="Times New Roman"/>
            </a:endParaRPr>
          </a:p>
        </p:txBody>
      </p:sp>
      <p:graphicFrame>
        <p:nvGraphicFramePr>
          <p:cNvPr id="21" name="Google Shape;243;p28">
            <a:extLst>
              <a:ext uri="{FF2B5EF4-FFF2-40B4-BE49-F238E27FC236}">
                <a16:creationId xmlns="" xmlns:a16="http://schemas.microsoft.com/office/drawing/2014/main" id="{FC90A577-8A10-4DD3-9EE0-4BD5F44812B0}"/>
              </a:ext>
            </a:extLst>
          </p:cNvPr>
          <p:cNvGraphicFramePr/>
          <p:nvPr>
            <p:extLst>
              <p:ext uri="{D42A27DB-BD31-4B8C-83A1-F6EECF244321}">
                <p14:modId xmlns:p14="http://schemas.microsoft.com/office/powerpoint/2010/main" val="522772149"/>
              </p:ext>
            </p:extLst>
          </p:nvPr>
        </p:nvGraphicFramePr>
        <p:xfrm>
          <a:off x="4876224" y="4675125"/>
          <a:ext cx="3024844" cy="207990"/>
        </p:xfrm>
        <a:graphic>
          <a:graphicData uri="http://schemas.openxmlformats.org/drawingml/2006/table">
            <a:tbl>
              <a:tblPr>
                <a:noFill/>
              </a:tblPr>
              <a:tblGrid>
                <a:gridCol w="3024844">
                  <a:extLst>
                    <a:ext uri="{9D8B030D-6E8A-4147-A177-3AD203B41FA5}">
                      <a16:colId xmlns="" xmlns:a16="http://schemas.microsoft.com/office/drawing/2014/main" val="20000"/>
                    </a:ext>
                  </a:extLst>
                </a:gridCol>
              </a:tblGrid>
              <a:tr h="207990">
                <a:tc>
                  <a:txBody>
                    <a:bodyPr/>
                    <a:lstStyle/>
                    <a:p>
                      <a:pPr marL="0" marR="0" lvl="0" indent="0" algn="l" rtl="0">
                        <a:lnSpc>
                          <a:spcPct val="100000"/>
                        </a:lnSpc>
                        <a:spcBef>
                          <a:spcPts val="0"/>
                        </a:spcBef>
                        <a:spcAft>
                          <a:spcPts val="0"/>
                        </a:spcAft>
                        <a:buClr>
                          <a:srgbClr val="000000"/>
                        </a:buClr>
                        <a:buSzPts val="1400"/>
                        <a:buFont typeface="Arial"/>
                        <a:buNone/>
                      </a:pPr>
                      <a:r>
                        <a:rPr lang="en-US" sz="1200" b="1" dirty="0">
                          <a:solidFill>
                            <a:srgbClr val="FFFFFF"/>
                          </a:solidFill>
                          <a:latin typeface="+mn-lt"/>
                          <a:ea typeface="Times New Roman"/>
                          <a:cs typeface="Times New Roman"/>
                          <a:sym typeface="Times New Roman"/>
                        </a:rPr>
                        <a:t>    </a:t>
                      </a:r>
                      <a:r>
                        <a:rPr lang="en-US" sz="1200" b="1" i="0" u="none" strike="noStrike" cap="none" dirty="0">
                          <a:solidFill>
                            <a:srgbClr val="FFFFFF"/>
                          </a:solidFill>
                          <a:latin typeface="+mn-lt"/>
                          <a:ea typeface="Times New Roman"/>
                          <a:cs typeface="Times New Roman"/>
                          <a:sym typeface="Times New Roman"/>
                        </a:rPr>
                        <a:t>Domain: Functioning</a:t>
                      </a:r>
                      <a:endParaRPr sz="1200" b="1" i="0" u="none" strike="noStrike" cap="none" dirty="0">
                        <a:solidFill>
                          <a:srgbClr val="FFFFFF"/>
                        </a:solidFill>
                        <a:latin typeface="+mn-lt"/>
                        <a:ea typeface="Times New Roman"/>
                        <a:cs typeface="Times New Roman"/>
                        <a:sym typeface="Times New Roman"/>
                      </a:endParaRPr>
                    </a:p>
                  </a:txBody>
                  <a:tcPr marL="2250" marR="2250" marT="2250" marB="0" anchor="ctr">
                    <a:lnL w="9525" cap="flat" cmpd="sng">
                      <a:solidFill>
                        <a:srgbClr val="000000">
                          <a:alpha val="0"/>
                        </a:srgbClr>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000000"/>
                    </a:solidFill>
                  </a:tcPr>
                </a:tc>
                <a:extLst>
                  <a:ext uri="{0D108BD9-81ED-4DB2-BD59-A6C34878D82A}">
                    <a16:rowId xmlns="" xmlns:a16="http://schemas.microsoft.com/office/drawing/2014/main" val="10000"/>
                  </a:ext>
                </a:extLst>
              </a:tr>
            </a:tbl>
          </a:graphicData>
        </a:graphic>
      </p:graphicFrame>
      <p:sp>
        <p:nvSpPr>
          <p:cNvPr id="22" name="Google Shape;247;p28">
            <a:extLst>
              <a:ext uri="{FF2B5EF4-FFF2-40B4-BE49-F238E27FC236}">
                <a16:creationId xmlns="" xmlns:a16="http://schemas.microsoft.com/office/drawing/2014/main" id="{D7D7B347-AA40-4461-9DE9-864AE2CCE26E}"/>
              </a:ext>
            </a:extLst>
          </p:cNvPr>
          <p:cNvSpPr txBox="1"/>
          <p:nvPr/>
        </p:nvSpPr>
        <p:spPr>
          <a:xfrm>
            <a:off x="4882393" y="4890735"/>
            <a:ext cx="3632957" cy="876871"/>
          </a:xfrm>
          <a:prstGeom prst="rect">
            <a:avLst/>
          </a:prstGeom>
          <a:noFill/>
          <a:ln>
            <a:noFill/>
          </a:ln>
        </p:spPr>
        <p:txBody>
          <a:bodyPr spcFirstLastPara="1" wrap="square" lIns="51431" tIns="25706" rIns="51431" bIns="25706" anchor="t" anchorCtr="0">
            <a:noAutofit/>
          </a:bodyPr>
          <a:lstStyle/>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better able to do things he or she wants to do</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better at handling daily life</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better able to cope when things go wrong</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gets along better with family members</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gets along better with friends and other people</a:t>
            </a:r>
            <a:endParaRPr sz="800" dirty="0">
              <a:solidFill>
                <a:schemeClr val="dk1"/>
              </a:solidFill>
              <a:ea typeface="Calibri"/>
              <a:cs typeface="Calibri"/>
              <a:sym typeface="Calibri"/>
            </a:endParaRPr>
          </a:p>
          <a:p>
            <a:pPr marL="95250" indent="-95250">
              <a:buClr>
                <a:schemeClr val="dk1"/>
              </a:buClr>
              <a:buSzPts val="800"/>
              <a:buFont typeface="Arial"/>
              <a:buChar char="•"/>
            </a:pPr>
            <a:r>
              <a:rPr lang="en-US" sz="800" dirty="0">
                <a:solidFill>
                  <a:schemeClr val="dk1"/>
                </a:solidFill>
                <a:ea typeface="Times New Roman"/>
                <a:cs typeface="Times New Roman"/>
                <a:sym typeface="Times New Roman"/>
              </a:rPr>
              <a:t>My child is doing better in school and/or work</a:t>
            </a:r>
            <a:endParaRPr sz="800" dirty="0">
              <a:solidFill>
                <a:schemeClr val="dk1"/>
              </a:solidFill>
              <a:ea typeface="Calibri"/>
              <a:cs typeface="Calibri"/>
              <a:sym typeface="Calibri"/>
            </a:endParaRPr>
          </a:p>
          <a:p>
            <a:pPr marL="95250" indent="-57150"/>
            <a:endParaRPr sz="600" dirty="0">
              <a:solidFill>
                <a:schemeClr val="dk1"/>
              </a:solidFill>
              <a:ea typeface="Times New Roman"/>
              <a:cs typeface="Times New Roman"/>
              <a:sym typeface="Times New Roman"/>
            </a:endParaRPr>
          </a:p>
        </p:txBody>
      </p:sp>
    </p:spTree>
    <p:extLst>
      <p:ext uri="{BB962C8B-B14F-4D97-AF65-F5344CB8AC3E}">
        <p14:creationId xmlns:p14="http://schemas.microsoft.com/office/powerpoint/2010/main" val="246035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Survey Results</a:t>
            </a:r>
          </a:p>
        </p:txBody>
      </p:sp>
    </p:spTree>
    <p:extLst>
      <p:ext uri="{BB962C8B-B14F-4D97-AF65-F5344CB8AC3E}">
        <p14:creationId xmlns:p14="http://schemas.microsoft.com/office/powerpoint/2010/main" val="277964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Respondent Profile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17</a:t>
            </a:fld>
            <a:endParaRPr lang="en-US" dirty="0"/>
          </a:p>
        </p:txBody>
      </p:sp>
      <p:sp>
        <p:nvSpPr>
          <p:cNvPr id="5" name="Text Placeholder 4"/>
          <p:cNvSpPr>
            <a:spLocks noGrp="1"/>
          </p:cNvSpPr>
          <p:nvPr>
            <p:ph type="body" sz="quarter" idx="13"/>
          </p:nvPr>
        </p:nvSpPr>
        <p:spPr/>
        <p:txBody>
          <a:bodyPr/>
          <a:lstStyle/>
          <a:p>
            <a:r>
              <a:rPr lang="en-US" dirty="0"/>
              <a:t>Survey Results</a:t>
            </a:r>
          </a:p>
        </p:txBody>
      </p:sp>
      <p:sp>
        <p:nvSpPr>
          <p:cNvPr id="6" name="Content Placeholder 6">
            <a:extLst>
              <a:ext uri="{FF2B5EF4-FFF2-40B4-BE49-F238E27FC236}">
                <a16:creationId xmlns="" xmlns:a16="http://schemas.microsoft.com/office/drawing/2014/main" id="{87FD1E94-2CA2-4F95-90D9-0A1CE93BD1C5}"/>
              </a:ext>
            </a:extLst>
          </p:cNvPr>
          <p:cNvSpPr>
            <a:spLocks noGrp="1"/>
          </p:cNvSpPr>
          <p:nvPr>
            <p:ph sz="half" idx="1"/>
          </p:nvPr>
        </p:nvSpPr>
        <p:spPr>
          <a:xfrm>
            <a:off x="628650" y="1567773"/>
            <a:ext cx="3449476" cy="4351338"/>
          </a:xfrm>
        </p:spPr>
        <p:txBody>
          <a:bodyPr/>
          <a:lstStyle/>
          <a:p>
            <a:pPr marL="128588" indent="-128588" algn="just">
              <a:buClr>
                <a:srgbClr val="C40E3E"/>
              </a:buClr>
              <a:buSzPts val="1400"/>
              <a:buFont typeface="Noto Sans Symbols"/>
              <a:buChar char="⮚"/>
            </a:pPr>
            <a:r>
              <a:rPr lang="en-US" sz="1050" b="1" dirty="0">
                <a:solidFill>
                  <a:schemeClr val="dk1"/>
                </a:solidFill>
                <a:latin typeface="+mn-lt"/>
                <a:ea typeface="Times New Roman"/>
                <a:cs typeface="Times New Roman"/>
                <a:sym typeface="Times New Roman"/>
              </a:rPr>
              <a:t>Adult Mental Health:</a:t>
            </a:r>
            <a:endParaRPr lang="en-US" sz="1350" dirty="0">
              <a:latin typeface="+mn-lt"/>
            </a:endParaRPr>
          </a:p>
          <a:p>
            <a:pPr marL="471488" lvl="1" indent="-128588">
              <a:buClr>
                <a:srgbClr val="C40E3E"/>
              </a:buClr>
              <a:buSzPts val="1400"/>
              <a:buFont typeface="Noto Sans Symbols"/>
              <a:buChar char="∙"/>
            </a:pPr>
            <a:r>
              <a:rPr lang="en-US" sz="1050" dirty="0">
                <a:solidFill>
                  <a:schemeClr val="dk1"/>
                </a:solidFill>
                <a:latin typeface="+mn-lt"/>
                <a:ea typeface="Times New Roman"/>
                <a:cs typeface="Times New Roman"/>
                <a:sym typeface="Times New Roman"/>
              </a:rPr>
              <a:t>Nearly two-thirds of adults who received mental health services were between the ages of 35-64 (64%), one-half (54%) were white, and most (69%) were female.</a:t>
            </a:r>
            <a:endParaRPr lang="en-US" sz="1350" dirty="0">
              <a:latin typeface="+mn-lt"/>
            </a:endParaRPr>
          </a:p>
          <a:p>
            <a:pPr marL="471488" lvl="1" indent="-128588">
              <a:buClr>
                <a:srgbClr val="C40E3E"/>
              </a:buClr>
              <a:buSzPts val="1400"/>
              <a:buFont typeface="Noto Sans Symbols"/>
              <a:buChar char="∙"/>
            </a:pPr>
            <a:r>
              <a:rPr lang="en-US" sz="1050" dirty="0">
                <a:solidFill>
                  <a:schemeClr val="dk1"/>
                </a:solidFill>
                <a:latin typeface="+mn-lt"/>
                <a:ea typeface="Times New Roman"/>
                <a:cs typeface="Times New Roman"/>
                <a:sym typeface="Times New Roman"/>
              </a:rPr>
              <a:t>Nearly one-half (48%) report 14 or more days of poor mental health while more than one-third (36%) report 14 or more days of poor physical health. </a:t>
            </a:r>
            <a:endParaRPr lang="en-US" sz="1350" dirty="0">
              <a:latin typeface="+mn-lt"/>
            </a:endParaRPr>
          </a:p>
          <a:p>
            <a:pPr marL="128588" indent="-128588" algn="just">
              <a:spcBef>
                <a:spcPts val="750"/>
              </a:spcBef>
              <a:buClr>
                <a:srgbClr val="C40E3E"/>
              </a:buClr>
              <a:buSzPts val="1400"/>
              <a:buFont typeface="Noto Sans Symbols"/>
              <a:buChar char="⮚"/>
            </a:pPr>
            <a:r>
              <a:rPr lang="en-US" sz="1050" b="1" dirty="0">
                <a:solidFill>
                  <a:schemeClr val="dk1"/>
                </a:solidFill>
                <a:latin typeface="+mn-lt"/>
                <a:ea typeface="Times New Roman"/>
                <a:cs typeface="Times New Roman"/>
                <a:sym typeface="Times New Roman"/>
              </a:rPr>
              <a:t>Adult Substance Use Disorder:</a:t>
            </a:r>
            <a:endParaRPr lang="en-US" sz="1350" dirty="0">
              <a:latin typeface="+mn-lt"/>
            </a:endParaRPr>
          </a:p>
          <a:p>
            <a:pPr marL="471488" lvl="1" indent="-128588">
              <a:buClr>
                <a:srgbClr val="C40E3E"/>
              </a:buClr>
              <a:buSzPts val="1400"/>
              <a:buFont typeface="Noto Sans Symbols"/>
              <a:buChar char="∙"/>
            </a:pPr>
            <a:r>
              <a:rPr lang="en-US" sz="1050" dirty="0">
                <a:solidFill>
                  <a:schemeClr val="dk1"/>
                </a:solidFill>
                <a:latin typeface="+mn-lt"/>
                <a:ea typeface="Times New Roman"/>
                <a:cs typeface="Times New Roman"/>
                <a:sym typeface="Times New Roman"/>
              </a:rPr>
              <a:t>Most adults receiving substance use services were between the ages of 35-64 (73%), nearly two-thirds (63%) were white, and just over one-half (51%) identified as male.</a:t>
            </a:r>
            <a:endParaRPr lang="en-US" sz="1350" dirty="0">
              <a:latin typeface="+mn-lt"/>
            </a:endParaRPr>
          </a:p>
          <a:p>
            <a:pPr marL="471488" lvl="1" indent="-128588">
              <a:buClr>
                <a:srgbClr val="C40E3E"/>
              </a:buClr>
              <a:buSzPts val="1400"/>
              <a:buFont typeface="Noto Sans Symbols"/>
              <a:buChar char="∙"/>
            </a:pPr>
            <a:r>
              <a:rPr lang="en-US" sz="1050" dirty="0">
                <a:solidFill>
                  <a:schemeClr val="dk1"/>
                </a:solidFill>
                <a:latin typeface="+mn-lt"/>
                <a:ea typeface="Times New Roman"/>
                <a:cs typeface="Times New Roman"/>
                <a:sym typeface="Times New Roman"/>
              </a:rPr>
              <a:t>Two out of every five adult SUD recipients reported 14 or more days of poor mental or physical  health over the past 30 days. </a:t>
            </a:r>
            <a:endParaRPr lang="en-US" sz="1350" dirty="0">
              <a:latin typeface="+mn-lt"/>
            </a:endParaRPr>
          </a:p>
          <a:p>
            <a:pPr marL="128588" indent="-128588">
              <a:spcBef>
                <a:spcPts val="750"/>
              </a:spcBef>
              <a:buClr>
                <a:srgbClr val="C40E3E"/>
              </a:buClr>
              <a:buSzPts val="1400"/>
              <a:buFont typeface="Noto Sans Symbols"/>
              <a:buChar char="⮚"/>
            </a:pPr>
            <a:r>
              <a:rPr lang="en-US" sz="1050" b="1" dirty="0">
                <a:solidFill>
                  <a:schemeClr val="dk1"/>
                </a:solidFill>
                <a:latin typeface="+mn-lt"/>
                <a:ea typeface="Times New Roman"/>
                <a:cs typeface="Times New Roman"/>
                <a:sym typeface="Times New Roman"/>
              </a:rPr>
              <a:t>Child Mental Health:</a:t>
            </a:r>
            <a:endParaRPr lang="en-US" sz="1350" dirty="0">
              <a:latin typeface="+mn-lt"/>
            </a:endParaRPr>
          </a:p>
          <a:p>
            <a:pPr marL="471488" lvl="1" indent="-128588">
              <a:buClr>
                <a:srgbClr val="C40E3E"/>
              </a:buClr>
              <a:buSzPts val="1200"/>
              <a:buFont typeface="Noto Sans Symbols"/>
              <a:buChar char="∙"/>
            </a:pPr>
            <a:r>
              <a:rPr lang="en-US" sz="1050" dirty="0">
                <a:solidFill>
                  <a:schemeClr val="dk1"/>
                </a:solidFill>
                <a:latin typeface="+mn-lt"/>
                <a:ea typeface="Times New Roman"/>
                <a:cs typeface="Times New Roman"/>
                <a:sym typeface="Times New Roman"/>
              </a:rPr>
              <a:t>The age of child service recipients were evenly distributed across all age groups (&lt;10; 10-12; 13-15).  </a:t>
            </a:r>
          </a:p>
          <a:p>
            <a:pPr marL="471488" lvl="1" indent="-128588">
              <a:buClr>
                <a:srgbClr val="C40E3E"/>
              </a:buClr>
              <a:buSzPts val="1200"/>
              <a:buFont typeface="Noto Sans Symbols"/>
              <a:buChar char="∙"/>
            </a:pPr>
            <a:r>
              <a:rPr lang="en-US" sz="1050" dirty="0">
                <a:solidFill>
                  <a:schemeClr val="dk1"/>
                </a:solidFill>
                <a:latin typeface="+mn-lt"/>
                <a:ea typeface="Times New Roman"/>
                <a:cs typeface="Times New Roman"/>
                <a:sym typeface="Times New Roman"/>
              </a:rPr>
              <a:t>More than one-half (57%) of children who received mental health services were male, 52% were white and 14% of the population identified as Hispanic. </a:t>
            </a:r>
            <a:endParaRPr lang="en-US" sz="1350" dirty="0">
              <a:latin typeface="+mn-lt"/>
            </a:endParaRPr>
          </a:p>
          <a:p>
            <a:pPr marL="0" indent="0">
              <a:buClr>
                <a:srgbClr val="C40E3E"/>
              </a:buClr>
              <a:buNone/>
            </a:pPr>
            <a:endParaRPr lang="en-US" dirty="0"/>
          </a:p>
        </p:txBody>
      </p:sp>
      <p:graphicFrame>
        <p:nvGraphicFramePr>
          <p:cNvPr id="8" name="Table 7">
            <a:extLst>
              <a:ext uri="{FF2B5EF4-FFF2-40B4-BE49-F238E27FC236}">
                <a16:creationId xmlns="" xmlns:a16="http://schemas.microsoft.com/office/drawing/2014/main" id="{B3194435-0570-454D-A66D-D2D874D4A671}"/>
              </a:ext>
            </a:extLst>
          </p:cNvPr>
          <p:cNvGraphicFramePr>
            <a:graphicFrameLocks noGrp="1"/>
          </p:cNvGraphicFramePr>
          <p:nvPr>
            <p:extLst>
              <p:ext uri="{D42A27DB-BD31-4B8C-83A1-F6EECF244321}">
                <p14:modId xmlns:p14="http://schemas.microsoft.com/office/powerpoint/2010/main" val="1613948933"/>
              </p:ext>
            </p:extLst>
          </p:nvPr>
        </p:nvGraphicFramePr>
        <p:xfrm>
          <a:off x="4187738" y="1722356"/>
          <a:ext cx="4609083" cy="3838951"/>
        </p:xfrm>
        <a:graphic>
          <a:graphicData uri="http://schemas.openxmlformats.org/drawingml/2006/table">
            <a:tbl>
              <a:tblPr firstRow="1" bandRow="1">
                <a:tableStyleId>{616DA210-FB5B-4158-B5E0-FEB733F419BA}</a:tableStyleId>
              </a:tblPr>
              <a:tblGrid>
                <a:gridCol w="1166634">
                  <a:extLst>
                    <a:ext uri="{9D8B030D-6E8A-4147-A177-3AD203B41FA5}">
                      <a16:colId xmlns="" xmlns:a16="http://schemas.microsoft.com/office/drawing/2014/main" val="836732474"/>
                    </a:ext>
                  </a:extLst>
                </a:gridCol>
                <a:gridCol w="987750">
                  <a:extLst>
                    <a:ext uri="{9D8B030D-6E8A-4147-A177-3AD203B41FA5}">
                      <a16:colId xmlns="" xmlns:a16="http://schemas.microsoft.com/office/drawing/2014/main" val="635947199"/>
                    </a:ext>
                  </a:extLst>
                </a:gridCol>
                <a:gridCol w="801934">
                  <a:extLst>
                    <a:ext uri="{9D8B030D-6E8A-4147-A177-3AD203B41FA5}">
                      <a16:colId xmlns="" xmlns:a16="http://schemas.microsoft.com/office/drawing/2014/main" val="1748448821"/>
                    </a:ext>
                  </a:extLst>
                </a:gridCol>
                <a:gridCol w="845942">
                  <a:extLst>
                    <a:ext uri="{9D8B030D-6E8A-4147-A177-3AD203B41FA5}">
                      <a16:colId xmlns="" xmlns:a16="http://schemas.microsoft.com/office/drawing/2014/main" val="856431724"/>
                    </a:ext>
                  </a:extLst>
                </a:gridCol>
                <a:gridCol w="806823">
                  <a:extLst>
                    <a:ext uri="{9D8B030D-6E8A-4147-A177-3AD203B41FA5}">
                      <a16:colId xmlns="" xmlns:a16="http://schemas.microsoft.com/office/drawing/2014/main" val="3320522826"/>
                    </a:ext>
                  </a:extLst>
                </a:gridCol>
              </a:tblGrid>
              <a:tr h="385572">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9" marR="19" marT="0" marB="0">
                    <a:solidFill>
                      <a:srgbClr val="FFC233"/>
                    </a:solidFill>
                  </a:tcPr>
                </a:tc>
                <a:tc>
                  <a:txBody>
                    <a:bodyPr/>
                    <a:lstStyle/>
                    <a:p>
                      <a:pPr>
                        <a:lnSpc>
                          <a:spcPct val="107000"/>
                        </a:lnSpc>
                      </a:pPr>
                      <a:endParaRPr lang="en-US" sz="1000" dirty="0">
                        <a:effectLst/>
                        <a:latin typeface="Calibri" panose="020F0502020204030204" pitchFamily="34" charset="0"/>
                        <a:cs typeface="Times New Roman" panose="02020603050405020304" pitchFamily="18" charset="0"/>
                      </a:endParaRPr>
                    </a:p>
                  </a:txBody>
                  <a:tcPr marL="19" marR="19" marT="0" marB="0">
                    <a:solidFill>
                      <a:srgbClr val="FFC233"/>
                    </a:solidFill>
                  </a:tcPr>
                </a:tc>
                <a:tc>
                  <a:txBody>
                    <a:bodyPr/>
                    <a:lstStyle/>
                    <a:p>
                      <a:pPr marL="0" marR="0" algn="ctr">
                        <a:lnSpc>
                          <a:spcPct val="107000"/>
                        </a:lnSpc>
                        <a:spcBef>
                          <a:spcPts val="0"/>
                        </a:spcBef>
                        <a:spcAft>
                          <a:spcPts val="0"/>
                        </a:spcAft>
                      </a:pPr>
                      <a:r>
                        <a:rPr lang="en-US" sz="1000" dirty="0">
                          <a:effectLst/>
                        </a:rPr>
                        <a:t>Adult </a:t>
                      </a:r>
                    </a:p>
                    <a:p>
                      <a:pPr marL="0" marR="0" algn="ctr">
                        <a:lnSpc>
                          <a:spcPct val="107000"/>
                        </a:lnSpc>
                        <a:spcBef>
                          <a:spcPts val="0"/>
                        </a:spcBef>
                        <a:spcAft>
                          <a:spcPts val="0"/>
                        </a:spcAft>
                      </a:pPr>
                      <a:r>
                        <a:rPr lang="en-US" sz="1000" dirty="0">
                          <a:effectLst/>
                        </a:rPr>
                        <a:t>Mental Health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nchor="b">
                    <a:solidFill>
                      <a:srgbClr val="FFC233"/>
                    </a:solidFill>
                  </a:tcPr>
                </a:tc>
                <a:tc>
                  <a:txBody>
                    <a:bodyPr/>
                    <a:lstStyle/>
                    <a:p>
                      <a:pPr marL="0" marR="0" algn="ctr">
                        <a:lnSpc>
                          <a:spcPct val="107000"/>
                        </a:lnSpc>
                        <a:spcBef>
                          <a:spcPts val="0"/>
                        </a:spcBef>
                        <a:spcAft>
                          <a:spcPts val="0"/>
                        </a:spcAft>
                      </a:pPr>
                      <a:r>
                        <a:rPr lang="en-US" sz="1000" dirty="0">
                          <a:effectLst/>
                        </a:rPr>
                        <a:t>Adult </a:t>
                      </a:r>
                    </a:p>
                    <a:p>
                      <a:pPr marL="0" marR="0" algn="ctr">
                        <a:lnSpc>
                          <a:spcPct val="107000"/>
                        </a:lnSpc>
                        <a:spcBef>
                          <a:spcPts val="0"/>
                        </a:spcBef>
                        <a:spcAft>
                          <a:spcPts val="0"/>
                        </a:spcAft>
                      </a:pPr>
                      <a:r>
                        <a:rPr lang="en-US" sz="1000" dirty="0">
                          <a:effectLst/>
                        </a:rPr>
                        <a:t>Substance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nchor="b">
                    <a:solidFill>
                      <a:srgbClr val="FFC233"/>
                    </a:solidFill>
                  </a:tcPr>
                </a:tc>
                <a:tc>
                  <a:txBody>
                    <a:bodyPr/>
                    <a:lstStyle/>
                    <a:p>
                      <a:pPr marL="0" marR="0" algn="ctr">
                        <a:lnSpc>
                          <a:spcPct val="107000"/>
                        </a:lnSpc>
                        <a:spcBef>
                          <a:spcPts val="0"/>
                        </a:spcBef>
                        <a:spcAft>
                          <a:spcPts val="0"/>
                        </a:spcAft>
                      </a:pPr>
                      <a:r>
                        <a:rPr lang="en-US" sz="1000" dirty="0">
                          <a:effectLst/>
                        </a:rPr>
                        <a:t>Child </a:t>
                      </a:r>
                    </a:p>
                    <a:p>
                      <a:pPr marL="0" marR="0" algn="ctr">
                        <a:lnSpc>
                          <a:spcPct val="107000"/>
                        </a:lnSpc>
                        <a:spcBef>
                          <a:spcPts val="0"/>
                        </a:spcBef>
                        <a:spcAft>
                          <a:spcPts val="0"/>
                        </a:spcAft>
                      </a:pPr>
                      <a:r>
                        <a:rPr lang="en-US" sz="1000" dirty="0">
                          <a:effectLst/>
                        </a:rPr>
                        <a:t>Mental Health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nchor="b">
                    <a:solidFill>
                      <a:srgbClr val="FFC233"/>
                    </a:solidFill>
                  </a:tcPr>
                </a:tc>
                <a:extLst>
                  <a:ext uri="{0D108BD9-81ED-4DB2-BD59-A6C34878D82A}">
                    <a16:rowId xmlns="" xmlns:a16="http://schemas.microsoft.com/office/drawing/2014/main" val="2799008751"/>
                  </a:ext>
                </a:extLst>
              </a:tr>
              <a:tr h="149286">
                <a:tc rowSpan="6">
                  <a:txBody>
                    <a:bodyPr/>
                    <a:lstStyle/>
                    <a:p>
                      <a:pPr marL="0" marR="0" algn="ctr">
                        <a:lnSpc>
                          <a:spcPct val="107000"/>
                        </a:lnSpc>
                        <a:spcBef>
                          <a:spcPts val="0"/>
                        </a:spcBef>
                        <a:spcAft>
                          <a:spcPts val="0"/>
                        </a:spcAft>
                      </a:pPr>
                      <a:r>
                        <a:rPr lang="en-US" sz="1000" b="1" dirty="0">
                          <a:effectLst/>
                        </a:rPr>
                        <a:t>Age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&lt;10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rowSpan="3" gridSpan="2">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rowSpan="3" h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33%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3943323028"/>
                  </a:ext>
                </a:extLst>
              </a:tr>
              <a:tr h="141241">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10-12</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gridSpan="2"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hMerge="1"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32%</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83088786"/>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13+</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gridSpan="2"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hMerge="1"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35%</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1997390859"/>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16-34 years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34%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21%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1109906667"/>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35-64 years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64%</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73%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a:lnSpc>
                          <a:spcPct val="107000"/>
                        </a:lnSpc>
                      </a:pPr>
                      <a:endParaRPr lang="en-US" sz="900" b="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647244935"/>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65+ years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2%</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6%</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882344932"/>
                  </a:ext>
                </a:extLst>
              </a:tr>
              <a:tr h="120487">
                <a:tc rowSpan="6">
                  <a:txBody>
                    <a:bodyPr/>
                    <a:lstStyle/>
                    <a:p>
                      <a:pPr marL="0" marR="0" algn="ctr">
                        <a:lnSpc>
                          <a:spcPct val="107000"/>
                        </a:lnSpc>
                        <a:spcBef>
                          <a:spcPts val="0"/>
                        </a:spcBef>
                        <a:spcAft>
                          <a:spcPts val="0"/>
                        </a:spcAft>
                      </a:pPr>
                      <a:r>
                        <a:rPr lang="en-US" sz="1000" b="1" dirty="0">
                          <a:effectLst/>
                        </a:rPr>
                        <a:t>Race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African American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36%</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33%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43%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534269389"/>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American Indian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3%</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1776999714"/>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Asian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3%</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3330855588"/>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Pacific Islander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1%</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&lt;1%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&lt;1%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4065246746"/>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White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54%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63%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52%</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103916653"/>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Other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8%</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5%</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11%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684580890"/>
                  </a:ext>
                </a:extLst>
              </a:tr>
              <a:tr h="120487">
                <a:tc rowSpan="2">
                  <a:txBody>
                    <a:bodyPr/>
                    <a:lstStyle/>
                    <a:p>
                      <a:pPr marL="0" marR="0" algn="ctr">
                        <a:lnSpc>
                          <a:spcPct val="107000"/>
                        </a:lnSpc>
                        <a:spcBef>
                          <a:spcPts val="0"/>
                        </a:spcBef>
                        <a:spcAft>
                          <a:spcPts val="0"/>
                        </a:spcAft>
                      </a:pPr>
                      <a:r>
                        <a:rPr lang="en-US" sz="1000" b="1" dirty="0">
                          <a:effectLst/>
                        </a:rPr>
                        <a:t>Hispanic</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Yes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6%</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14%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574863065"/>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No</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94%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97%</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86%</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144640620"/>
                  </a:ext>
                </a:extLst>
              </a:tr>
              <a:tr h="120487">
                <a:tc rowSpan="2">
                  <a:txBody>
                    <a:bodyPr/>
                    <a:lstStyle/>
                    <a:p>
                      <a:pPr marL="0" marR="0" algn="ctr">
                        <a:lnSpc>
                          <a:spcPct val="107000"/>
                        </a:lnSpc>
                        <a:spcBef>
                          <a:spcPts val="0"/>
                        </a:spcBef>
                        <a:spcAft>
                          <a:spcPts val="0"/>
                        </a:spcAft>
                      </a:pPr>
                      <a:r>
                        <a:rPr lang="en-US" sz="1000" b="1" dirty="0">
                          <a:effectLst/>
                        </a:rPr>
                        <a:t>Gender</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Male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31%</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51%</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57%</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331094393"/>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Female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69%</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49%</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a:effectLst/>
                        </a:rPr>
                        <a:t>43%</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410884898"/>
                  </a:ext>
                </a:extLst>
              </a:tr>
              <a:tr h="120487">
                <a:tc rowSpan="4">
                  <a:txBody>
                    <a:bodyPr/>
                    <a:lstStyle/>
                    <a:p>
                      <a:pPr marL="0" marR="0" algn="ctr">
                        <a:lnSpc>
                          <a:spcPct val="107000"/>
                        </a:lnSpc>
                        <a:spcBef>
                          <a:spcPts val="0"/>
                        </a:spcBef>
                        <a:spcAft>
                          <a:spcPts val="0"/>
                        </a:spcAft>
                      </a:pPr>
                      <a:r>
                        <a:rPr lang="en-US" sz="1000" b="1" dirty="0">
                          <a:effectLst/>
                        </a:rPr>
                        <a:t>Employment</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Employed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28%</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21%</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rowSpan="8">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744305902"/>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Unemployed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14%</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23%</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4060249909"/>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Disabled</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39%</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38%</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408843457"/>
                  </a:ext>
                </a:extLst>
              </a:tr>
              <a:tr h="120487">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Other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19%</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18%</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94243017"/>
                  </a:ext>
                </a:extLst>
              </a:tr>
              <a:tr h="120487">
                <a:tc rowSpan="2">
                  <a:txBody>
                    <a:bodyPr/>
                    <a:lstStyle/>
                    <a:p>
                      <a:pPr marL="0" marR="0" algn="ctr">
                        <a:lnSpc>
                          <a:spcPct val="107000"/>
                        </a:lnSpc>
                        <a:spcBef>
                          <a:spcPts val="0"/>
                        </a:spcBef>
                        <a:spcAft>
                          <a:spcPts val="0"/>
                        </a:spcAft>
                      </a:pPr>
                      <a:r>
                        <a:rPr lang="en-US" sz="1000" b="1" dirty="0">
                          <a:effectLst/>
                        </a:rPr>
                        <a:t>Days of Poor Mental Health in past month</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54" anchor="ctr"/>
                </a:tc>
                <a:tc>
                  <a:txBody>
                    <a:bodyPr/>
                    <a:lstStyle/>
                    <a:p>
                      <a:pPr marL="0" marR="0">
                        <a:lnSpc>
                          <a:spcPct val="100000"/>
                        </a:lnSpc>
                        <a:spcBef>
                          <a:spcPts val="0"/>
                        </a:spcBef>
                        <a:spcAft>
                          <a:spcPts val="0"/>
                        </a:spcAft>
                      </a:pPr>
                      <a:r>
                        <a:rPr lang="en-US" sz="900" b="0" dirty="0">
                          <a:effectLst/>
                        </a:rPr>
                        <a:t>0-13 days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a:effectLst/>
                        </a:rPr>
                        <a:t>52%</a:t>
                      </a:r>
                      <a:endParaRPr lang="en-US" sz="900" b="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59%</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2668965438"/>
                  </a:ext>
                </a:extLst>
              </a:tr>
              <a:tr h="114368">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14+ days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48%</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41%</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190685092"/>
                  </a:ext>
                </a:extLst>
              </a:tr>
              <a:tr h="120487">
                <a:tc rowSpan="2">
                  <a:txBody>
                    <a:bodyPr/>
                    <a:lstStyle/>
                    <a:p>
                      <a:pPr marL="0" marR="0" algn="ctr">
                        <a:lnSpc>
                          <a:spcPct val="107000"/>
                        </a:lnSpc>
                        <a:spcBef>
                          <a:spcPts val="0"/>
                        </a:spcBef>
                        <a:spcAft>
                          <a:spcPts val="0"/>
                        </a:spcAft>
                      </a:pPr>
                      <a:r>
                        <a:rPr lang="en-US" sz="1000" b="1" dirty="0">
                          <a:effectLst/>
                        </a:rPr>
                        <a:t>Days of Poor Physical Health in past month</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81" marR="2081" marT="54" marB="0" anchor="ctr"/>
                </a:tc>
                <a:tc>
                  <a:txBody>
                    <a:bodyPr/>
                    <a:lstStyle/>
                    <a:p>
                      <a:pPr marL="0" marR="0">
                        <a:lnSpc>
                          <a:spcPct val="100000"/>
                        </a:lnSpc>
                        <a:spcBef>
                          <a:spcPts val="0"/>
                        </a:spcBef>
                        <a:spcAft>
                          <a:spcPts val="0"/>
                        </a:spcAft>
                      </a:pPr>
                      <a:r>
                        <a:rPr lang="en-US" sz="900" b="0" dirty="0">
                          <a:effectLst/>
                        </a:rPr>
                        <a:t>0-13 days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R="19" marT="0" marB="0"/>
                </a:tc>
                <a:tc>
                  <a:txBody>
                    <a:bodyPr/>
                    <a:lstStyle/>
                    <a:p>
                      <a:pPr marL="0" marR="0" algn="ctr">
                        <a:lnSpc>
                          <a:spcPct val="107000"/>
                        </a:lnSpc>
                        <a:spcBef>
                          <a:spcPts val="0"/>
                        </a:spcBef>
                        <a:spcAft>
                          <a:spcPts val="0"/>
                        </a:spcAft>
                      </a:pPr>
                      <a:r>
                        <a:rPr lang="en-US" sz="900" b="0" dirty="0">
                          <a:effectLst/>
                        </a:rPr>
                        <a:t>64%</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60%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368743247"/>
                  </a:ext>
                </a:extLst>
              </a:tr>
              <a:tr h="0">
                <a:tc vMerge="1">
                  <a:txBody>
                    <a:bodyPr/>
                    <a:lstStyle/>
                    <a:p>
                      <a:endParaRPr lang="en-US"/>
                    </a:p>
                  </a:txBody>
                  <a:tcPr/>
                </a:tc>
                <a:tc>
                  <a:txBody>
                    <a:bodyPr/>
                    <a:lstStyle/>
                    <a:p>
                      <a:pPr marL="0" marR="0">
                        <a:lnSpc>
                          <a:spcPct val="100000"/>
                        </a:lnSpc>
                        <a:spcBef>
                          <a:spcPts val="0"/>
                        </a:spcBef>
                        <a:spcAft>
                          <a:spcPts val="0"/>
                        </a:spcAft>
                      </a:pPr>
                      <a:r>
                        <a:rPr lang="en-US" sz="900" b="0" dirty="0">
                          <a:effectLst/>
                        </a:rPr>
                        <a:t>14+ days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lnSpc>
                          <a:spcPct val="107000"/>
                        </a:lnSpc>
                        <a:spcBef>
                          <a:spcPts val="0"/>
                        </a:spcBef>
                        <a:spcAft>
                          <a:spcPts val="0"/>
                        </a:spcAft>
                      </a:pPr>
                      <a:r>
                        <a:rPr lang="en-US" sz="900" b="0" dirty="0">
                          <a:effectLst/>
                        </a:rPr>
                        <a:t>36%</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a:txBody>
                    <a:bodyPr/>
                    <a:lstStyle/>
                    <a:p>
                      <a:pPr marL="0" marR="0" algn="ctr">
                        <a:lnSpc>
                          <a:spcPct val="107000"/>
                        </a:lnSpc>
                        <a:spcBef>
                          <a:spcPts val="0"/>
                        </a:spcBef>
                        <a:spcAft>
                          <a:spcPts val="0"/>
                        </a:spcAft>
                      </a:pPr>
                      <a:r>
                        <a:rPr lang="en-US" sz="900" b="0" dirty="0">
                          <a:effectLst/>
                        </a:rPr>
                        <a:t>40%</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19" marR="19" marT="0" marB="0"/>
                </a:tc>
                <a:tc vMerge="1">
                  <a:txBody>
                    <a:bodyPr/>
                    <a:lstStyle/>
                    <a:p>
                      <a:pPr>
                        <a:lnSpc>
                          <a:spcPct val="107000"/>
                        </a:lnSpc>
                      </a:pPr>
                      <a:endParaRPr lang="en-US" sz="900" b="0" dirty="0">
                        <a:effectLst/>
                        <a:latin typeface="Calibri" panose="020F0502020204030204" pitchFamily="34" charset="0"/>
                        <a:cs typeface="Times New Roman" panose="02020603050405020304" pitchFamily="18" charset="0"/>
                      </a:endParaRPr>
                    </a:p>
                  </a:txBody>
                  <a:tcPr marL="19" marR="19" marT="0" marB="0"/>
                </a:tc>
                <a:extLst>
                  <a:ext uri="{0D108BD9-81ED-4DB2-BD59-A6C34878D82A}">
                    <a16:rowId xmlns="" xmlns:a16="http://schemas.microsoft.com/office/drawing/2014/main" val="4074981746"/>
                  </a:ext>
                </a:extLst>
              </a:tr>
            </a:tbl>
          </a:graphicData>
        </a:graphic>
      </p:graphicFrame>
    </p:spTree>
    <p:extLst>
      <p:ext uri="{BB962C8B-B14F-4D97-AF65-F5344CB8AC3E}">
        <p14:creationId xmlns:p14="http://schemas.microsoft.com/office/powerpoint/2010/main" val="33388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MH/SUD Experiences of Care by Domain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18</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272;p31">
            <a:extLst>
              <a:ext uri="{FF2B5EF4-FFF2-40B4-BE49-F238E27FC236}">
                <a16:creationId xmlns="" xmlns:a16="http://schemas.microsoft.com/office/drawing/2014/main" id="{57050B9A-6085-48CB-ABBA-FD0A70D797F4}"/>
              </a:ext>
            </a:extLst>
          </p:cNvPr>
          <p:cNvSpPr txBox="1"/>
          <p:nvPr/>
        </p:nvSpPr>
        <p:spPr>
          <a:xfrm>
            <a:off x="628650" y="1460235"/>
            <a:ext cx="7886700" cy="771251"/>
          </a:xfrm>
          <a:prstGeom prst="rect">
            <a:avLst/>
          </a:prstGeom>
          <a:noFill/>
          <a:ln w="9525" cap="flat" cmpd="sng">
            <a:solidFill>
              <a:srgbClr val="FFFFFF"/>
            </a:solidFill>
            <a:prstDash val="solid"/>
            <a:round/>
            <a:headEnd type="none" w="sm" len="sm"/>
            <a:tailEnd type="none" w="sm" len="sm"/>
          </a:ln>
        </p:spPr>
        <p:txBody>
          <a:bodyPr spcFirstLastPara="1" wrap="square" lIns="68569" tIns="68569" rIns="68569" bIns="68569" anchor="t" anchorCtr="0">
            <a:noAutofit/>
          </a:bodyPr>
          <a:lstStyle/>
          <a:p>
            <a:pPr marL="212598" indent="-212598">
              <a:lnSpc>
                <a:spcPct val="127142"/>
              </a:lnSpc>
              <a:spcBef>
                <a:spcPts val="750"/>
              </a:spcBef>
              <a:buClr>
                <a:srgbClr val="C40E3E"/>
              </a:buClr>
              <a:buSzPts val="1400"/>
              <a:buFont typeface="Noto Sans Symbols"/>
              <a:buChar char="⮚"/>
            </a:pPr>
            <a:r>
              <a:rPr lang="en-US" sz="1200" dirty="0">
                <a:solidFill>
                  <a:srgbClr val="262626"/>
                </a:solidFill>
                <a:ea typeface="Times New Roman"/>
                <a:cs typeface="Times New Roman"/>
                <a:sym typeface="Times New Roman"/>
              </a:rPr>
              <a:t>Adult survey recipients were most likely to report positive experiences in the areas of cultural sensitivity of providers, quality and appropriateness of services and overall satisfaction with services, and were least likely to report positively about improvement in outcomes and functioning as a result of services.</a:t>
            </a:r>
            <a:endParaRPr sz="1200" dirty="0">
              <a:solidFill>
                <a:srgbClr val="262626"/>
              </a:solidFill>
              <a:ea typeface="Times New Roman"/>
              <a:cs typeface="Times New Roman"/>
              <a:sym typeface="Times New Roman"/>
            </a:endParaRPr>
          </a:p>
          <a:p>
            <a:pPr>
              <a:lnSpc>
                <a:spcPct val="90000"/>
              </a:lnSpc>
              <a:spcAft>
                <a:spcPts val="1200"/>
              </a:spcAft>
              <a:buClr>
                <a:srgbClr val="262626"/>
              </a:buClr>
              <a:buSzPts val="2800"/>
            </a:pPr>
            <a:endParaRPr sz="2100" b="1" dirty="0">
              <a:solidFill>
                <a:srgbClr val="000000"/>
              </a:solidFill>
              <a:ea typeface="Times New Roman"/>
              <a:cs typeface="Times New Roman"/>
              <a:sym typeface="Times New Roman"/>
            </a:endParaRPr>
          </a:p>
        </p:txBody>
      </p:sp>
      <p:sp>
        <p:nvSpPr>
          <p:cNvPr id="8" name="Google Shape;277;p31">
            <a:extLst>
              <a:ext uri="{FF2B5EF4-FFF2-40B4-BE49-F238E27FC236}">
                <a16:creationId xmlns="" xmlns:a16="http://schemas.microsoft.com/office/drawing/2014/main" id="{89D6BB14-44F3-44C0-9A4D-D924213097AB}"/>
              </a:ext>
            </a:extLst>
          </p:cNvPr>
          <p:cNvSpPr txBox="1"/>
          <p:nvPr/>
        </p:nvSpPr>
        <p:spPr>
          <a:xfrm>
            <a:off x="717867" y="4883727"/>
            <a:ext cx="7708265"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Note: Percentages are based on calculations for number of positive responses in each domain. Definition of domains and calculation methodology can be found at</a:t>
            </a:r>
            <a:r>
              <a:rPr lang="en-US" sz="900" i="1" u="sng" dirty="0">
                <a:solidFill>
                  <a:schemeClr val="hlink"/>
                </a:solidFill>
                <a:ea typeface="Times New Roman"/>
                <a:cs typeface="Times New Roman"/>
                <a:sym typeface="Times New Roman"/>
                <a:hlinkClick r:id="rId2"/>
              </a:rPr>
              <a:t> http://www.nri-inc.org/media/1322/2017-urs-table-instructions.pdf</a:t>
            </a:r>
            <a:r>
              <a:rPr lang="en-US" sz="900" i="1" dirty="0">
                <a:solidFill>
                  <a:schemeClr val="dk1"/>
                </a:solidFill>
                <a:ea typeface="Times New Roman"/>
                <a:cs typeface="Times New Roman"/>
                <a:sym typeface="Times New Roman"/>
              </a:rPr>
              <a:t>, pages 20-22 and 24-28. Not all individuals responded to all questions.</a:t>
            </a:r>
            <a:endParaRPr sz="1350" dirty="0"/>
          </a:p>
        </p:txBody>
      </p:sp>
      <p:graphicFrame>
        <p:nvGraphicFramePr>
          <p:cNvPr id="9" name="Chart 8">
            <a:extLst>
              <a:ext uri="{FF2B5EF4-FFF2-40B4-BE49-F238E27FC236}">
                <a16:creationId xmlns="" xmlns:a16="http://schemas.microsoft.com/office/drawing/2014/main" id="{25BAEFF8-A666-4AAC-8FBB-A664A1EF7877}"/>
              </a:ext>
            </a:extLst>
          </p:cNvPr>
          <p:cNvGraphicFramePr/>
          <p:nvPr>
            <p:extLst>
              <p:ext uri="{D42A27DB-BD31-4B8C-83A1-F6EECF244321}">
                <p14:modId xmlns:p14="http://schemas.microsoft.com/office/powerpoint/2010/main" val="1623984677"/>
              </p:ext>
            </p:extLst>
          </p:nvPr>
        </p:nvGraphicFramePr>
        <p:xfrm>
          <a:off x="717867" y="2403390"/>
          <a:ext cx="7521258" cy="2495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9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Child MH Experiences of Care by Domain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19</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287;p32">
            <a:extLst>
              <a:ext uri="{FF2B5EF4-FFF2-40B4-BE49-F238E27FC236}">
                <a16:creationId xmlns="" xmlns:a16="http://schemas.microsoft.com/office/drawing/2014/main" id="{6A183366-75BC-4F68-83A4-23679C9BD5C3}"/>
              </a:ext>
            </a:extLst>
          </p:cNvPr>
          <p:cNvSpPr>
            <a:spLocks noGrp="1"/>
          </p:cNvSpPr>
          <p:nvPr>
            <p:ph idx="1"/>
          </p:nvPr>
        </p:nvSpPr>
        <p:spPr>
          <a:xfrm>
            <a:off x="628650" y="1452563"/>
            <a:ext cx="7886700" cy="4633913"/>
          </a:xfrm>
          <a:prstGeom prst="rect">
            <a:avLst/>
          </a:prstGeom>
          <a:noFill/>
          <a:ln>
            <a:noFill/>
          </a:ln>
        </p:spPr>
        <p:txBody>
          <a:bodyPr spcFirstLastPara="1" wrap="square" lIns="68569" tIns="34275" rIns="68569" bIns="34275" anchor="t" anchorCtr="0">
            <a:noAutofit/>
          </a:bodyPr>
          <a:lstStyle/>
          <a:p>
            <a:pPr marL="214313" indent="-214313">
              <a:lnSpc>
                <a:spcPct val="127142"/>
              </a:lnSpc>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Child caregivers were most likely to report positive experiences with the cultural sensitivity of providers, participation and engagement in their child’s treatment, and in their social connectedness to family, friends and community, and were least likely to report positively about improvement in their child’s functioning and outcomes as a result of services.</a:t>
            </a:r>
            <a:endParaRPr sz="1200" dirty="0">
              <a:latin typeface="+mn-lt"/>
            </a:endParaRPr>
          </a:p>
          <a:p>
            <a:pPr marL="212598" indent="-212598">
              <a:lnSpc>
                <a:spcPct val="98888"/>
              </a:lnSpc>
            </a:pPr>
            <a:endParaRPr sz="1350" dirty="0">
              <a:solidFill>
                <a:schemeClr val="dk1"/>
              </a:solidFill>
              <a:latin typeface="+mn-lt"/>
              <a:ea typeface="Times New Roman"/>
              <a:cs typeface="Times New Roman"/>
              <a:sym typeface="Times New Roman"/>
            </a:endParaRPr>
          </a:p>
        </p:txBody>
      </p:sp>
      <p:sp>
        <p:nvSpPr>
          <p:cNvPr id="8" name="Google Shape;289;p32">
            <a:extLst>
              <a:ext uri="{FF2B5EF4-FFF2-40B4-BE49-F238E27FC236}">
                <a16:creationId xmlns="" xmlns:a16="http://schemas.microsoft.com/office/drawing/2014/main" id="{52096B9A-614C-4047-9E51-1B0EF0469FBB}"/>
              </a:ext>
            </a:extLst>
          </p:cNvPr>
          <p:cNvSpPr/>
          <p:nvPr/>
        </p:nvSpPr>
        <p:spPr>
          <a:xfrm>
            <a:off x="663437" y="4596964"/>
            <a:ext cx="7723325"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a:cs typeface="Times"/>
                <a:sym typeface="Times"/>
              </a:rPr>
              <a:t>Note: Percentages are based on calculations for number of positive responses in each domain. Definition </a:t>
            </a:r>
            <a:r>
              <a:rPr lang="en-US" sz="900" i="1" dirty="0">
                <a:solidFill>
                  <a:schemeClr val="dk1"/>
                </a:solidFill>
                <a:ea typeface="Times New Roman"/>
                <a:cs typeface="Times New Roman"/>
                <a:sym typeface="Times New Roman"/>
              </a:rPr>
              <a:t>of domains and calculation methodology can be found at </a:t>
            </a:r>
            <a:endParaRPr sz="1350" dirty="0"/>
          </a:p>
          <a:p>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 Not all individuals responded to all questions.</a:t>
            </a:r>
            <a:endParaRPr sz="1350" dirty="0"/>
          </a:p>
        </p:txBody>
      </p:sp>
      <p:graphicFrame>
        <p:nvGraphicFramePr>
          <p:cNvPr id="9" name="Chart 8">
            <a:extLst>
              <a:ext uri="{FF2B5EF4-FFF2-40B4-BE49-F238E27FC236}">
                <a16:creationId xmlns="" xmlns:a16="http://schemas.microsoft.com/office/drawing/2014/main" id="{5303B275-0130-4376-B4EB-8EB457B17551}"/>
              </a:ext>
            </a:extLst>
          </p:cNvPr>
          <p:cNvGraphicFramePr/>
          <p:nvPr>
            <p:extLst>
              <p:ext uri="{D42A27DB-BD31-4B8C-83A1-F6EECF244321}">
                <p14:modId xmlns:p14="http://schemas.microsoft.com/office/powerpoint/2010/main" val="896340745"/>
              </p:ext>
            </p:extLst>
          </p:nvPr>
        </p:nvGraphicFramePr>
        <p:xfrm>
          <a:off x="663436" y="2498724"/>
          <a:ext cx="7851913" cy="209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456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 xmlns:a16="http://schemas.microsoft.com/office/drawing/2014/main" id="{00C76995-BCF3-B747-B39C-A4384005EDE2}"/>
              </a:ext>
            </a:extLst>
          </p:cNvPr>
          <p:cNvSpPr>
            <a:spLocks noGrp="1"/>
          </p:cNvSpPr>
          <p:nvPr>
            <p:ph type="title"/>
          </p:nvPr>
        </p:nvSpPr>
        <p:spPr/>
        <p:txBody>
          <a:bodyPr/>
          <a:lstStyle/>
          <a:p>
            <a:r>
              <a:rPr lang="en-US" dirty="0"/>
              <a:t>Table of Contents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34204910"/>
              </p:ext>
            </p:extLst>
          </p:nvPr>
        </p:nvGraphicFramePr>
        <p:xfrm>
          <a:off x="628650" y="1825625"/>
          <a:ext cx="7886700" cy="3657595"/>
        </p:xfrm>
        <a:graphic>
          <a:graphicData uri="http://schemas.openxmlformats.org/drawingml/2006/table">
            <a:tbl>
              <a:tblPr firstRow="1" bandRow="1">
                <a:tableStyleId>{2D5ABB26-0587-4C30-8999-92F81FD0307C}</a:tableStyleId>
              </a:tblPr>
              <a:tblGrid>
                <a:gridCol w="7320864">
                  <a:extLst>
                    <a:ext uri="{9D8B030D-6E8A-4147-A177-3AD203B41FA5}">
                      <a16:colId xmlns="" xmlns:a16="http://schemas.microsoft.com/office/drawing/2014/main" val="20000"/>
                    </a:ext>
                  </a:extLst>
                </a:gridCol>
                <a:gridCol w="565836">
                  <a:extLst>
                    <a:ext uri="{9D8B030D-6E8A-4147-A177-3AD203B41FA5}">
                      <a16:colId xmlns="" xmlns:a16="http://schemas.microsoft.com/office/drawing/2014/main" val="20001"/>
                    </a:ext>
                  </a:extLst>
                </a:gridCol>
              </a:tblGrid>
              <a:tr h="192505">
                <a:tc>
                  <a:txBody>
                    <a:bodyPr/>
                    <a:lstStyle/>
                    <a:p>
                      <a:pPr marL="0" marR="0" lvl="0" indent="0" algn="l" rtl="0">
                        <a:lnSpc>
                          <a:spcPct val="100000"/>
                        </a:lnSpc>
                        <a:spcBef>
                          <a:spcPts val="0"/>
                        </a:spcBef>
                        <a:spcAft>
                          <a:spcPts val="0"/>
                        </a:spcAft>
                        <a:buClr>
                          <a:schemeClr val="dk1"/>
                        </a:buClr>
                        <a:buSzPts val="900"/>
                        <a:buFont typeface="Calibri"/>
                        <a:buNone/>
                      </a:pPr>
                      <a:endParaRPr sz="1200" b="1" i="0" u="sng" strike="noStrike" cap="none" dirty="0">
                        <a:solidFill>
                          <a:schemeClr val="dk1"/>
                        </a:solidFill>
                        <a:latin typeface="+mn-lt"/>
                        <a:ea typeface="Calibri"/>
                        <a:cs typeface="Calibri"/>
                        <a:sym typeface="Calibri"/>
                      </a:endParaRPr>
                    </a:p>
                  </a:txBody>
                  <a:tcPr marL="34300" marR="34300" marT="0" marB="0"/>
                </a:tc>
                <a:tc>
                  <a:txBody>
                    <a:bodyPr/>
                    <a:lstStyle/>
                    <a:p>
                      <a:pPr marL="0" marR="0" lvl="0" indent="0" algn="ctr" rtl="0">
                        <a:lnSpc>
                          <a:spcPct val="100000"/>
                        </a:lnSpc>
                        <a:spcBef>
                          <a:spcPts val="0"/>
                        </a:spcBef>
                        <a:spcAft>
                          <a:spcPts val="0"/>
                        </a:spcAft>
                        <a:buClr>
                          <a:schemeClr val="dk1"/>
                        </a:buClr>
                        <a:buSzPts val="900"/>
                        <a:buFont typeface="Times New Roman"/>
                        <a:buNone/>
                      </a:pPr>
                      <a:r>
                        <a:rPr lang="en-US" sz="1200" b="1" i="0" u="sng" strike="noStrike" cap="none">
                          <a:solidFill>
                            <a:schemeClr val="dk1"/>
                          </a:solidFill>
                          <a:latin typeface="+mn-lt"/>
                          <a:ea typeface="Times New Roman"/>
                          <a:cs typeface="Times New Roman"/>
                          <a:sym typeface="Times New Roman"/>
                        </a:rPr>
                        <a:t>Page</a:t>
                      </a:r>
                      <a:endParaRPr sz="1200">
                        <a:latin typeface="+mn-lt"/>
                      </a:endParaRPr>
                    </a:p>
                  </a:txBody>
                  <a:tcPr marL="34300" marR="34300" marT="0" marB="0"/>
                </a:tc>
                <a:extLst>
                  <a:ext uri="{0D108BD9-81ED-4DB2-BD59-A6C34878D82A}">
                    <a16:rowId xmlns="" xmlns:a16="http://schemas.microsoft.com/office/drawing/2014/main" val="10000"/>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Background. . . . . . . . . . . . . . . . . . . . . . . . . . . . . . . . . . . . . . . . . . . . . . . . . . . . . . . . . . . . . . . . . . . . . . . . .</a:t>
                      </a:r>
                      <a:r>
                        <a:rPr lang="en-US" sz="1200" b="0" i="0" u="none" strike="noStrike" cap="none" baseline="0" dirty="0">
                          <a:solidFill>
                            <a:schemeClr val="dk1"/>
                          </a:solidFill>
                          <a:latin typeface="+mn-lt"/>
                          <a:ea typeface="Times New Roman"/>
                          <a:cs typeface="Times New Roman"/>
                          <a:sym typeface="Times New Roman"/>
                        </a:rPr>
                        <a:t>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3</a:t>
                      </a:r>
                      <a:endParaRPr sz="1200">
                        <a:latin typeface="+mn-lt"/>
                      </a:endParaRPr>
                    </a:p>
                  </a:txBody>
                  <a:tcPr marL="34300" marR="34300" marT="0" marB="0"/>
                </a:tc>
                <a:extLst>
                  <a:ext uri="{0D108BD9-81ED-4DB2-BD59-A6C34878D82A}">
                    <a16:rowId xmlns="" xmlns:a16="http://schemas.microsoft.com/office/drawing/2014/main" val="10001"/>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Methodology</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Calibri"/>
                        <a:buNone/>
                      </a:pPr>
                      <a:endParaRPr sz="1200" b="0" i="0" u="none" strike="noStrike" cap="none">
                        <a:solidFill>
                          <a:schemeClr val="dk1"/>
                        </a:solidFill>
                        <a:latin typeface="+mn-lt"/>
                        <a:ea typeface="Times New Roman"/>
                        <a:cs typeface="Times New Roman"/>
                        <a:sym typeface="Times New Roman"/>
                      </a:endParaRPr>
                    </a:p>
                  </a:txBody>
                  <a:tcPr marL="34300" marR="34300" marT="0" marB="0"/>
                </a:tc>
                <a:extLst>
                  <a:ext uri="{0D108BD9-81ED-4DB2-BD59-A6C34878D82A}">
                    <a16:rowId xmlns="" xmlns:a16="http://schemas.microsoft.com/office/drawing/2014/main" val="10002"/>
                  </a:ext>
                </a:extLst>
              </a:tr>
              <a:tr h="192505">
                <a:tc>
                  <a:txBody>
                    <a:bodyPr/>
                    <a:lstStyle/>
                    <a:p>
                      <a:pPr marL="18288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Survey Population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7</a:t>
                      </a:r>
                      <a:endParaRPr sz="1200">
                        <a:latin typeface="+mn-lt"/>
                      </a:endParaRPr>
                    </a:p>
                  </a:txBody>
                  <a:tcPr marL="34300" marR="34300" marT="0" marB="0"/>
                </a:tc>
                <a:extLst>
                  <a:ext uri="{0D108BD9-81ED-4DB2-BD59-A6C34878D82A}">
                    <a16:rowId xmlns="" xmlns:a16="http://schemas.microsoft.com/office/drawing/2014/main" val="10003"/>
                  </a:ext>
                </a:extLst>
              </a:tr>
              <a:tr h="192505">
                <a:tc>
                  <a:txBody>
                    <a:bodyPr/>
                    <a:lstStyle/>
                    <a:p>
                      <a:pPr marL="18288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Survey Stratification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8</a:t>
                      </a:r>
                      <a:endParaRPr sz="1200">
                        <a:latin typeface="+mn-lt"/>
                      </a:endParaRPr>
                    </a:p>
                  </a:txBody>
                  <a:tcPr marL="34300" marR="34300" marT="0" marB="0"/>
                </a:tc>
                <a:extLst>
                  <a:ext uri="{0D108BD9-81ED-4DB2-BD59-A6C34878D82A}">
                    <a16:rowId xmlns="" xmlns:a16="http://schemas.microsoft.com/office/drawing/2014/main" val="10004"/>
                  </a:ext>
                </a:extLst>
              </a:tr>
              <a:tr h="192505">
                <a:tc>
                  <a:txBody>
                    <a:bodyPr/>
                    <a:lstStyle/>
                    <a:p>
                      <a:pPr marL="18288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Survey Procedures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9</a:t>
                      </a:r>
                      <a:endParaRPr sz="1200">
                        <a:latin typeface="+mn-lt"/>
                      </a:endParaRPr>
                    </a:p>
                  </a:txBody>
                  <a:tcPr marL="34300" marR="34300" marT="0" marB="0"/>
                </a:tc>
                <a:extLst>
                  <a:ext uri="{0D108BD9-81ED-4DB2-BD59-A6C34878D82A}">
                    <a16:rowId xmlns="" xmlns:a16="http://schemas.microsoft.com/office/drawing/2014/main" val="10005"/>
                  </a:ext>
                </a:extLst>
              </a:tr>
              <a:tr h="192505">
                <a:tc>
                  <a:txBody>
                    <a:bodyPr/>
                    <a:lstStyle/>
                    <a:p>
                      <a:pPr marL="182880" marR="0" lvl="0" indent="0" algn="l"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Survey Questionnaires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a:t>
                      </a:r>
                      <a:endParaRPr sz="1200" b="0" i="0" u="none" strike="noStrike" cap="none" dirty="0">
                        <a:solidFill>
                          <a:schemeClr val="dk1"/>
                        </a:solidFill>
                        <a:latin typeface="+mn-lt"/>
                        <a:ea typeface="Times New Roman"/>
                        <a:cs typeface="Times New Roman"/>
                        <a:sym typeface="Times New Roman"/>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11</a:t>
                      </a:r>
                      <a:endParaRPr sz="1200">
                        <a:latin typeface="+mn-lt"/>
                      </a:endParaRPr>
                    </a:p>
                  </a:txBody>
                  <a:tcPr marL="34300" marR="34300" marT="0" marB="0"/>
                </a:tc>
                <a:extLst>
                  <a:ext uri="{0D108BD9-81ED-4DB2-BD59-A6C34878D82A}">
                    <a16:rowId xmlns="" xmlns:a16="http://schemas.microsoft.com/office/drawing/2014/main" val="10006"/>
                  </a:ext>
                </a:extLst>
              </a:tr>
              <a:tr h="192505">
                <a:tc>
                  <a:txBody>
                    <a:bodyPr/>
                    <a:lstStyle/>
                    <a:p>
                      <a:pPr marL="18288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Survey Responses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12</a:t>
                      </a:r>
                      <a:endParaRPr sz="1200" dirty="0">
                        <a:latin typeface="+mn-lt"/>
                      </a:endParaRPr>
                    </a:p>
                  </a:txBody>
                  <a:tcPr marL="34300" marR="34300" marT="0" marB="0"/>
                </a:tc>
                <a:extLst>
                  <a:ext uri="{0D108BD9-81ED-4DB2-BD59-A6C34878D82A}">
                    <a16:rowId xmlns="" xmlns:a16="http://schemas.microsoft.com/office/drawing/2014/main" val="10007"/>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Survey Domains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13</a:t>
                      </a:r>
                      <a:endParaRPr sz="1200">
                        <a:latin typeface="+mn-lt"/>
                      </a:endParaRPr>
                    </a:p>
                  </a:txBody>
                  <a:tcPr marL="34300" marR="34300" marT="0" marB="0"/>
                </a:tc>
                <a:extLst>
                  <a:ext uri="{0D108BD9-81ED-4DB2-BD59-A6C34878D82A}">
                    <a16:rowId xmlns="" xmlns:a16="http://schemas.microsoft.com/office/drawing/2014/main" val="10008"/>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Results</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Calibri"/>
                        <a:buNone/>
                      </a:pPr>
                      <a:endParaRPr sz="1200" b="0" i="0" u="none" strike="noStrike" cap="none" dirty="0">
                        <a:solidFill>
                          <a:schemeClr val="dk1"/>
                        </a:solidFill>
                        <a:latin typeface="+mn-lt"/>
                        <a:ea typeface="Times New Roman"/>
                        <a:cs typeface="Times New Roman"/>
                        <a:sym typeface="Times New Roman"/>
                      </a:endParaRPr>
                    </a:p>
                  </a:txBody>
                  <a:tcPr marL="34300" marR="34300" marT="0" marB="0"/>
                </a:tc>
                <a:extLst>
                  <a:ext uri="{0D108BD9-81ED-4DB2-BD59-A6C34878D82A}">
                    <a16:rowId xmlns="" xmlns:a16="http://schemas.microsoft.com/office/drawing/2014/main" val="10009"/>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Respondent Profile</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17</a:t>
                      </a:r>
                      <a:endParaRPr sz="1200">
                        <a:latin typeface="+mn-lt"/>
                      </a:endParaRPr>
                    </a:p>
                  </a:txBody>
                  <a:tcPr marL="34300" marR="34300" marT="0" marB="0"/>
                </a:tc>
                <a:extLst>
                  <a:ext uri="{0D108BD9-81ED-4DB2-BD59-A6C34878D82A}">
                    <a16:rowId xmlns="" xmlns:a16="http://schemas.microsoft.com/office/drawing/2014/main" val="10010"/>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Experiences of Care by Survey Population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18</a:t>
                      </a:r>
                      <a:endParaRPr sz="1200">
                        <a:latin typeface="+mn-lt"/>
                      </a:endParaRPr>
                    </a:p>
                  </a:txBody>
                  <a:tcPr marL="34300" marR="34300" marT="0" marB="0"/>
                </a:tc>
                <a:extLst>
                  <a:ext uri="{0D108BD9-81ED-4DB2-BD59-A6C34878D82A}">
                    <a16:rowId xmlns="" xmlns:a16="http://schemas.microsoft.com/office/drawing/2014/main" val="10011"/>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Satisfaction with Services by Survey Population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20</a:t>
                      </a:r>
                      <a:endParaRPr sz="1200" dirty="0">
                        <a:latin typeface="+mn-lt"/>
                      </a:endParaRPr>
                    </a:p>
                  </a:txBody>
                  <a:tcPr marL="34300" marR="34300" marT="0" marB="0"/>
                </a:tc>
                <a:extLst>
                  <a:ext uri="{0D108BD9-81ED-4DB2-BD59-A6C34878D82A}">
                    <a16:rowId xmlns="" xmlns:a16="http://schemas.microsoft.com/office/drawing/2014/main" val="10012"/>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Service Utilization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21</a:t>
                      </a:r>
                      <a:endParaRPr sz="1200">
                        <a:latin typeface="+mn-lt"/>
                      </a:endParaRPr>
                    </a:p>
                  </a:txBody>
                  <a:tcPr marL="34300" marR="34300" marT="0" marB="0"/>
                </a:tc>
                <a:extLst>
                  <a:ext uri="{0D108BD9-81ED-4DB2-BD59-A6C34878D82A}">
                    <a16:rowId xmlns="" xmlns:a16="http://schemas.microsoft.com/office/drawing/2014/main" val="10013"/>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Physical Health Services and Care Coordination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a:t>
                      </a:r>
                      <a:endParaRPr sz="1200" b="0" i="0" u="none" strike="noStrike" cap="none" dirty="0">
                        <a:solidFill>
                          <a:schemeClr val="dk1"/>
                        </a:solidFill>
                        <a:latin typeface="+mn-lt"/>
                        <a:ea typeface="Times New Roman"/>
                        <a:cs typeface="Times New Roman"/>
                        <a:sym typeface="Times New Roman"/>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23</a:t>
                      </a:r>
                      <a:endParaRPr sz="1200">
                        <a:latin typeface="+mn-lt"/>
                      </a:endParaRPr>
                    </a:p>
                  </a:txBody>
                  <a:tcPr marL="34300" marR="34300" marT="0" marB="0"/>
                </a:tc>
                <a:extLst>
                  <a:ext uri="{0D108BD9-81ED-4DB2-BD59-A6C34878D82A}">
                    <a16:rowId xmlns="" xmlns:a16="http://schemas.microsoft.com/office/drawing/2014/main" val="10014"/>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Physical and Mental Health Quality of Life by Survey Population</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a:t>
                      </a:r>
                      <a:endParaRPr sz="1200" b="0" i="0" u="none" strike="noStrike" cap="none" dirty="0">
                        <a:solidFill>
                          <a:schemeClr val="dk1"/>
                        </a:solidFill>
                        <a:latin typeface="+mn-lt"/>
                        <a:ea typeface="Times New Roman"/>
                        <a:cs typeface="Times New Roman"/>
                        <a:sym typeface="Times New Roman"/>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a:solidFill>
                            <a:schemeClr val="dk1"/>
                          </a:solidFill>
                          <a:latin typeface="+mn-lt"/>
                          <a:ea typeface="Times New Roman"/>
                          <a:cs typeface="Times New Roman"/>
                          <a:sym typeface="Times New Roman"/>
                        </a:rPr>
                        <a:t>24</a:t>
                      </a:r>
                      <a:endParaRPr sz="1200">
                        <a:latin typeface="+mn-lt"/>
                      </a:endParaRPr>
                    </a:p>
                  </a:txBody>
                  <a:tcPr marL="34300" marR="34300" marT="0" marB="0"/>
                </a:tc>
                <a:extLst>
                  <a:ext uri="{0D108BD9-81ED-4DB2-BD59-A6C34878D82A}">
                    <a16:rowId xmlns="" xmlns:a16="http://schemas.microsoft.com/office/drawing/2014/main" val="10015"/>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Experiences of Care by Participant Characteristics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a:t>
                      </a:r>
                      <a:endParaRPr sz="1200" b="0" i="0" u="none" strike="noStrike" cap="none" dirty="0">
                        <a:solidFill>
                          <a:schemeClr val="dk1"/>
                        </a:solidFill>
                        <a:latin typeface="+mn-lt"/>
                        <a:ea typeface="Times New Roman"/>
                        <a:cs typeface="Times New Roman"/>
                        <a:sym typeface="Times New Roman"/>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25</a:t>
                      </a:r>
                      <a:endParaRPr sz="1200" dirty="0">
                        <a:latin typeface="+mn-lt"/>
                      </a:endParaRPr>
                    </a:p>
                  </a:txBody>
                  <a:tcPr marL="34300" marR="34300" marT="0" marB="0"/>
                </a:tc>
                <a:extLst>
                  <a:ext uri="{0D108BD9-81ED-4DB2-BD59-A6C34878D82A}">
                    <a16:rowId xmlns="" xmlns:a16="http://schemas.microsoft.com/office/drawing/2014/main" val="10016"/>
                  </a:ext>
                </a:extLst>
              </a:tr>
              <a:tr h="192505">
                <a:tc>
                  <a:txBody>
                    <a:bodyPr/>
                    <a:lstStyle/>
                    <a:p>
                      <a:pPr marL="0" marR="0" lvl="0" indent="0" algn="just"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Conclusion</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Calibri"/>
                        <a:buNone/>
                      </a:pPr>
                      <a:endParaRPr sz="1200" b="0" i="0" u="none" strike="noStrike" cap="none" dirty="0">
                        <a:solidFill>
                          <a:schemeClr val="dk1"/>
                        </a:solidFill>
                        <a:latin typeface="+mn-lt"/>
                        <a:ea typeface="Times New Roman"/>
                        <a:cs typeface="Times New Roman"/>
                        <a:sym typeface="Times New Roman"/>
                      </a:endParaRPr>
                    </a:p>
                  </a:txBody>
                  <a:tcPr marL="34300" marR="34300" marT="0" marB="0"/>
                </a:tc>
                <a:extLst>
                  <a:ext uri="{0D108BD9-81ED-4DB2-BD59-A6C34878D82A}">
                    <a16:rowId xmlns="" xmlns:a16="http://schemas.microsoft.com/office/drawing/2014/main" val="10017"/>
                  </a:ext>
                </a:extLst>
              </a:tr>
              <a:tr h="192505">
                <a:tc>
                  <a:txBody>
                    <a:bodyPr/>
                    <a:lstStyle/>
                    <a:p>
                      <a:pPr marL="0" marR="0" lvl="0" indent="0" algn="l"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      Summary of Results</a:t>
                      </a:r>
                      <a:r>
                        <a:rPr kumimoji="0" lang="en-US" sz="1200" b="0" i="0" u="none" strike="noStrike" kern="1200" cap="none" spc="0" normalizeH="0" baseline="0" noProof="0" dirty="0">
                          <a:ln>
                            <a:noFill/>
                          </a:ln>
                          <a:solidFill>
                            <a:prstClr val="black"/>
                          </a:solidFill>
                          <a:effectLst/>
                          <a:uLnTx/>
                          <a:uFillTx/>
                          <a:latin typeface="+mn-lt"/>
                          <a:ea typeface="Times New Roman"/>
                          <a:cs typeface="Times New Roman"/>
                          <a:sym typeface="Times New Roman"/>
                        </a:rPr>
                        <a:t>. . . . . . . . . . . . . . . . . . . . . . . . . . . . . . . . . . . . . . . . . . . . . . . . . . . . . . . . . . . . . . . . . . . . . . . . . . . . . . . . </a:t>
                      </a:r>
                      <a:endParaRPr sz="1200" dirty="0">
                        <a:latin typeface="+mn-lt"/>
                      </a:endParaRPr>
                    </a:p>
                  </a:txBody>
                  <a:tcPr marL="34300" marR="34300" marT="0" marB="0"/>
                </a:tc>
                <a:tc>
                  <a:txBody>
                    <a:bodyPr/>
                    <a:lstStyle/>
                    <a:p>
                      <a:pPr marL="0" marR="0" lvl="0" indent="0" algn="ctr" rtl="0">
                        <a:lnSpc>
                          <a:spcPct val="100000"/>
                        </a:lnSpc>
                        <a:spcBef>
                          <a:spcPts val="0"/>
                        </a:spcBef>
                        <a:spcAft>
                          <a:spcPts val="0"/>
                        </a:spcAft>
                        <a:buClr>
                          <a:schemeClr val="dk1"/>
                        </a:buClr>
                        <a:buSzPts val="1000"/>
                        <a:buFont typeface="Times New Roman"/>
                        <a:buNone/>
                      </a:pPr>
                      <a:r>
                        <a:rPr lang="en-US" sz="1200" b="0" i="0" u="none" strike="noStrike" cap="none" dirty="0">
                          <a:solidFill>
                            <a:schemeClr val="dk1"/>
                          </a:solidFill>
                          <a:latin typeface="+mn-lt"/>
                          <a:ea typeface="Times New Roman"/>
                          <a:cs typeface="Times New Roman"/>
                          <a:sym typeface="Times New Roman"/>
                        </a:rPr>
                        <a:t>35</a:t>
                      </a:r>
                      <a:endParaRPr sz="1200" dirty="0">
                        <a:latin typeface="+mn-lt"/>
                      </a:endParaRPr>
                    </a:p>
                  </a:txBody>
                  <a:tcPr marL="34300" marR="34300" marT="0" marB="0"/>
                </a:tc>
                <a:extLst>
                  <a:ext uri="{0D108BD9-81ED-4DB2-BD59-A6C34878D82A}">
                    <a16:rowId xmlns="" xmlns:a16="http://schemas.microsoft.com/office/drawing/2014/main" val="10018"/>
                  </a:ext>
                </a:extLst>
              </a:tr>
            </a:tbl>
          </a:graphicData>
        </a:graphic>
      </p:graphicFrame>
      <p:sp>
        <p:nvSpPr>
          <p:cNvPr id="16" name="Slide Number Placeholder 15">
            <a:extLst>
              <a:ext uri="{FF2B5EF4-FFF2-40B4-BE49-F238E27FC236}">
                <a16:creationId xmlns="" xmlns:a16="http://schemas.microsoft.com/office/drawing/2014/main" id="{C05AB5DB-11E6-0642-BA3D-11DE2A62E20B}"/>
              </a:ext>
            </a:extLst>
          </p:cNvPr>
          <p:cNvSpPr>
            <a:spLocks noGrp="1"/>
          </p:cNvSpPr>
          <p:nvPr>
            <p:ph type="sldNum" sz="quarter" idx="12"/>
          </p:nvPr>
        </p:nvSpPr>
        <p:spPr/>
        <p:txBody>
          <a:bodyPr/>
          <a:lstStyle/>
          <a:p>
            <a:fld id="{EB4BE1A8-99A0-BE4B-B404-CE990ED5FA0C}" type="slidenum">
              <a:rPr lang="en-US" smtClean="0"/>
              <a:pPr/>
              <a:t>2</a:t>
            </a:fld>
            <a:endParaRPr lang="en-US" dirty="0"/>
          </a:p>
        </p:txBody>
      </p:sp>
    </p:spTree>
    <p:extLst>
      <p:ext uri="{BB962C8B-B14F-4D97-AF65-F5344CB8AC3E}">
        <p14:creationId xmlns:p14="http://schemas.microsoft.com/office/powerpoint/2010/main" val="32214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Behavioral Health Service Utilization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20</a:t>
            </a:fld>
            <a:endParaRPr lang="en-US" dirty="0"/>
          </a:p>
        </p:txBody>
      </p:sp>
      <p:sp>
        <p:nvSpPr>
          <p:cNvPr id="5" name="Text Placeholder 4"/>
          <p:cNvSpPr>
            <a:spLocks noGrp="1"/>
          </p:cNvSpPr>
          <p:nvPr>
            <p:ph type="body" sz="quarter" idx="13"/>
          </p:nvPr>
        </p:nvSpPr>
        <p:spPr/>
        <p:txBody>
          <a:bodyPr>
            <a:normAutofit/>
          </a:bodyPr>
          <a:lstStyle/>
          <a:p>
            <a:r>
              <a:rPr lang="en-US" dirty="0"/>
              <a:t>Survey Results</a:t>
            </a:r>
          </a:p>
          <a:p>
            <a:endParaRPr lang="en-US" dirty="0"/>
          </a:p>
        </p:txBody>
      </p:sp>
      <p:sp>
        <p:nvSpPr>
          <p:cNvPr id="7" name="Google Shape;298;p33">
            <a:extLst>
              <a:ext uri="{FF2B5EF4-FFF2-40B4-BE49-F238E27FC236}">
                <a16:creationId xmlns="" xmlns:a16="http://schemas.microsoft.com/office/drawing/2014/main" id="{E9766AA8-1B67-43B4-A114-7A8D1665C94F}"/>
              </a:ext>
            </a:extLst>
          </p:cNvPr>
          <p:cNvSpPr>
            <a:spLocks noGrp="1"/>
          </p:cNvSpPr>
          <p:nvPr>
            <p:ph idx="1"/>
          </p:nvPr>
        </p:nvSpPr>
        <p:spPr>
          <a:xfrm>
            <a:off x="628650" y="1446493"/>
            <a:ext cx="7886700" cy="4351338"/>
          </a:xfrm>
          <a:prstGeom prst="rect">
            <a:avLst/>
          </a:prstGeom>
          <a:noFill/>
          <a:ln>
            <a:noFill/>
          </a:ln>
        </p:spPr>
        <p:txBody>
          <a:bodyPr spcFirstLastPara="1" wrap="square" lIns="68569" tIns="34275" rIns="68569" bIns="34275" anchor="t" anchorCtr="0">
            <a:noAutofit/>
          </a:bodyPr>
          <a:lstStyle/>
          <a:p>
            <a:pPr marL="214313" indent="-214313">
              <a:lnSpc>
                <a:spcPct val="120000"/>
              </a:lnSpc>
              <a:buClr>
                <a:srgbClr val="C40E3E"/>
              </a:buClr>
              <a:buSzPts val="1400"/>
              <a:buFont typeface="Noto Sans Symbols"/>
              <a:buChar char="⮚"/>
            </a:pPr>
            <a:r>
              <a:rPr lang="en-US" sz="1200" dirty="0">
                <a:solidFill>
                  <a:srgbClr val="000000"/>
                </a:solidFill>
                <a:latin typeface="+mn-lt"/>
                <a:ea typeface="Times New Roman"/>
                <a:cs typeface="Times New Roman"/>
                <a:sym typeface="Times New Roman"/>
              </a:rPr>
              <a:t>One-third of adult recipients of MH and SUD services reported receiving Psychiatric Rehabilitation services.</a:t>
            </a:r>
            <a:r>
              <a:rPr lang="en-US" sz="1200" b="1" dirty="0">
                <a:solidFill>
                  <a:srgbClr val="000000"/>
                </a:solidFill>
                <a:latin typeface="+mn-lt"/>
                <a:ea typeface="Times New Roman"/>
                <a:cs typeface="Times New Roman"/>
                <a:sym typeface="Times New Roman"/>
              </a:rPr>
              <a:t>*</a:t>
            </a:r>
            <a:endParaRPr sz="1200" b="1" dirty="0">
              <a:latin typeface="+mn-lt"/>
            </a:endParaRPr>
          </a:p>
          <a:p>
            <a:pPr marL="214313" indent="-214313">
              <a:lnSpc>
                <a:spcPct val="120000"/>
              </a:lnSpc>
              <a:buClr>
                <a:srgbClr val="C40E3E"/>
              </a:buClr>
              <a:buSzPts val="1400"/>
              <a:buFont typeface="Noto Sans Symbols"/>
              <a:buChar char="⮚"/>
            </a:pPr>
            <a:r>
              <a:rPr lang="en-US" sz="1200" dirty="0">
                <a:solidFill>
                  <a:srgbClr val="000000"/>
                </a:solidFill>
                <a:latin typeface="+mn-lt"/>
                <a:ea typeface="Times New Roman"/>
                <a:cs typeface="Times New Roman"/>
                <a:sym typeface="Times New Roman"/>
              </a:rPr>
              <a:t>Two-thirds of adult recipients of SUD services reported that they participated in self-help or support groups, while less than one-third of those who received MH services reported participation. </a:t>
            </a:r>
            <a:endParaRPr sz="1200" dirty="0">
              <a:latin typeface="+mn-lt"/>
            </a:endParaRPr>
          </a:p>
        </p:txBody>
      </p:sp>
      <p:sp>
        <p:nvSpPr>
          <p:cNvPr id="9" name="Google Shape;299;p33">
            <a:extLst>
              <a:ext uri="{FF2B5EF4-FFF2-40B4-BE49-F238E27FC236}">
                <a16:creationId xmlns="" xmlns:a16="http://schemas.microsoft.com/office/drawing/2014/main" id="{BE8FEBC6-1FEB-4F4E-9F38-C30462D3E480}"/>
              </a:ext>
            </a:extLst>
          </p:cNvPr>
          <p:cNvSpPr txBox="1"/>
          <p:nvPr/>
        </p:nvSpPr>
        <p:spPr>
          <a:xfrm>
            <a:off x="577712" y="5157537"/>
            <a:ext cx="7937638" cy="273825"/>
          </a:xfrm>
          <a:prstGeom prst="rect">
            <a:avLst/>
          </a:prstGeom>
          <a:noFill/>
          <a:ln>
            <a:noFill/>
          </a:ln>
        </p:spPr>
        <p:txBody>
          <a:bodyPr spcFirstLastPara="1" wrap="square" lIns="68569" tIns="68569" rIns="68569" bIns="68569" anchor="t" anchorCtr="0">
            <a:noAutofit/>
          </a:bodyPr>
          <a:lstStyle/>
          <a:p>
            <a:r>
              <a:rPr lang="en-US" sz="900" b="1" i="1" dirty="0">
                <a:ea typeface="Times New Roman"/>
                <a:cs typeface="Times New Roman"/>
                <a:sym typeface="Times New Roman"/>
              </a:rPr>
              <a:t>* </a:t>
            </a:r>
            <a:r>
              <a:rPr lang="en-US" sz="900" i="1" dirty="0">
                <a:ea typeface="Times New Roman"/>
                <a:cs typeface="Times New Roman"/>
                <a:sym typeface="Times New Roman"/>
              </a:rPr>
              <a:t>Psychiatric rehabilitation includes educational and support services that assist adults with chronic mental health issues in developing independent living skills to better function in the community. </a:t>
            </a:r>
            <a:endParaRPr sz="900" i="1" dirty="0">
              <a:ea typeface="Times New Roman"/>
              <a:cs typeface="Times New Roman"/>
              <a:sym typeface="Times New Roman"/>
            </a:endParaRPr>
          </a:p>
        </p:txBody>
      </p:sp>
      <p:graphicFrame>
        <p:nvGraphicFramePr>
          <p:cNvPr id="10" name="Chart 9">
            <a:extLst>
              <a:ext uri="{FF2B5EF4-FFF2-40B4-BE49-F238E27FC236}">
                <a16:creationId xmlns="" xmlns:a16="http://schemas.microsoft.com/office/drawing/2014/main" id="{81FA32BE-E218-42C7-A6A4-11CC241ADD51}"/>
              </a:ext>
            </a:extLst>
          </p:cNvPr>
          <p:cNvGraphicFramePr/>
          <p:nvPr>
            <p:extLst>
              <p:ext uri="{D42A27DB-BD31-4B8C-83A1-F6EECF244321}">
                <p14:modId xmlns:p14="http://schemas.microsoft.com/office/powerpoint/2010/main" val="381030510"/>
              </p:ext>
            </p:extLst>
          </p:nvPr>
        </p:nvGraphicFramePr>
        <p:xfrm>
          <a:off x="743156" y="2539491"/>
          <a:ext cx="7886700" cy="237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21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Child Behavioral Health Service Utilization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21</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310;p34">
            <a:extLst>
              <a:ext uri="{FF2B5EF4-FFF2-40B4-BE49-F238E27FC236}">
                <a16:creationId xmlns="" xmlns:a16="http://schemas.microsoft.com/office/drawing/2014/main" id="{787D6E51-B7F8-4D26-A72C-9BB8CD9E2A5E}"/>
              </a:ext>
            </a:extLst>
          </p:cNvPr>
          <p:cNvSpPr txBox="1">
            <a:spLocks noGrp="1"/>
          </p:cNvSpPr>
          <p:nvPr>
            <p:ph idx="1"/>
          </p:nvPr>
        </p:nvSpPr>
        <p:spPr>
          <a:xfrm>
            <a:off x="628650" y="1477962"/>
            <a:ext cx="7886700" cy="4351338"/>
          </a:xfrm>
          <a:prstGeom prst="rect">
            <a:avLst/>
          </a:prstGeom>
          <a:noFill/>
          <a:ln>
            <a:noFill/>
          </a:ln>
        </p:spPr>
        <p:txBody>
          <a:bodyPr spcFirstLastPara="1" wrap="square" lIns="68569" tIns="34275" rIns="68569" bIns="34275" anchor="t" anchorCtr="0">
            <a:noAutofit/>
          </a:bodyPr>
          <a:lstStyle/>
          <a:p>
            <a:pPr marL="212598" indent="-212598">
              <a:lnSpc>
                <a:spcPct val="121428"/>
              </a:lnSpc>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Nearly two-thirds (64%) of child caregivers reported that their child saw a pediatrician or other professional for emotional/behavioral problems. </a:t>
            </a:r>
            <a:endParaRPr sz="1200" dirty="0">
              <a:latin typeface="+mn-lt"/>
            </a:endParaRPr>
          </a:p>
          <a:p>
            <a:pPr marL="214313" indent="-214313">
              <a:lnSpc>
                <a:spcPct val="121428"/>
              </a:lnSpc>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More than half (54%) of all caregivers reported their child participated in psychiatric family support services, while 31% reported their child participated in self-help groups.</a:t>
            </a:r>
            <a:endParaRPr sz="1200" dirty="0">
              <a:latin typeface="+mn-lt"/>
            </a:endParaRPr>
          </a:p>
        </p:txBody>
      </p:sp>
      <p:graphicFrame>
        <p:nvGraphicFramePr>
          <p:cNvPr id="8" name="Google Shape;311;p34">
            <a:extLst>
              <a:ext uri="{FF2B5EF4-FFF2-40B4-BE49-F238E27FC236}">
                <a16:creationId xmlns="" xmlns:a16="http://schemas.microsoft.com/office/drawing/2014/main" id="{0CB51AA3-409B-4D9A-98C7-7D6B53DF0130}"/>
              </a:ext>
            </a:extLst>
          </p:cNvPr>
          <p:cNvGraphicFramePr/>
          <p:nvPr>
            <p:extLst>
              <p:ext uri="{D42A27DB-BD31-4B8C-83A1-F6EECF244321}">
                <p14:modId xmlns:p14="http://schemas.microsoft.com/office/powerpoint/2010/main" val="1030496912"/>
              </p:ext>
            </p:extLst>
          </p:nvPr>
        </p:nvGraphicFramePr>
        <p:xfrm>
          <a:off x="126407" y="4704026"/>
          <a:ext cx="7800023" cy="647213"/>
        </p:xfrm>
        <a:graphic>
          <a:graphicData uri="http://schemas.openxmlformats.org/drawingml/2006/table">
            <a:tbl>
              <a:tblPr>
                <a:noFill/>
              </a:tblPr>
              <a:tblGrid>
                <a:gridCol w="753189">
                  <a:extLst>
                    <a:ext uri="{9D8B030D-6E8A-4147-A177-3AD203B41FA5}">
                      <a16:colId xmlns="" xmlns:a16="http://schemas.microsoft.com/office/drawing/2014/main" val="20000"/>
                    </a:ext>
                  </a:extLst>
                </a:gridCol>
                <a:gridCol w="1541448">
                  <a:extLst>
                    <a:ext uri="{9D8B030D-6E8A-4147-A177-3AD203B41FA5}">
                      <a16:colId xmlns="" xmlns:a16="http://schemas.microsoft.com/office/drawing/2014/main" val="20001"/>
                    </a:ext>
                  </a:extLst>
                </a:gridCol>
                <a:gridCol w="1981978">
                  <a:extLst>
                    <a:ext uri="{9D8B030D-6E8A-4147-A177-3AD203B41FA5}">
                      <a16:colId xmlns="" xmlns:a16="http://schemas.microsoft.com/office/drawing/2014/main" val="20002"/>
                    </a:ext>
                  </a:extLst>
                </a:gridCol>
                <a:gridCol w="2030544">
                  <a:extLst>
                    <a:ext uri="{9D8B030D-6E8A-4147-A177-3AD203B41FA5}">
                      <a16:colId xmlns="" xmlns:a16="http://schemas.microsoft.com/office/drawing/2014/main" val="20003"/>
                    </a:ext>
                  </a:extLst>
                </a:gridCol>
                <a:gridCol w="1492864">
                  <a:extLst>
                    <a:ext uri="{9D8B030D-6E8A-4147-A177-3AD203B41FA5}">
                      <a16:colId xmlns="" xmlns:a16="http://schemas.microsoft.com/office/drawing/2014/main" val="20004"/>
                    </a:ext>
                  </a:extLst>
                </a:gridCol>
              </a:tblGrid>
              <a:tr h="184650">
                <a:tc>
                  <a:txBody>
                    <a:bodyPr/>
                    <a:lstStyle/>
                    <a:p>
                      <a:pPr marL="0" marR="0" lvl="0" indent="0" algn="ctr" rtl="0">
                        <a:spcBef>
                          <a:spcPts val="0"/>
                        </a:spcBef>
                        <a:spcAft>
                          <a:spcPts val="0"/>
                        </a:spcAft>
                        <a:buNone/>
                      </a:pPr>
                      <a:endParaRPr sz="500" b="0" i="1" u="none" strike="noStrike" cap="none">
                        <a:solidFill>
                          <a:srgbClr val="000000"/>
                        </a:solidFill>
                        <a:latin typeface="Times New Roman"/>
                        <a:ea typeface="Times New Roman"/>
                        <a:cs typeface="Times New Roman"/>
                        <a:sym typeface="Times New Roman"/>
                      </a:endParaRPr>
                    </a:p>
                  </a:txBody>
                  <a:tcPr marL="5363" marR="5363" marT="5363"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dirty="0">
                          <a:solidFill>
                            <a:srgbClr val="000000"/>
                          </a:solidFill>
                          <a:latin typeface="+mn-lt"/>
                          <a:ea typeface="Times New Roman"/>
                          <a:cs typeface="Times New Roman"/>
                          <a:sym typeface="Times New Roman"/>
                        </a:rPr>
                        <a:t>n=504</a:t>
                      </a:r>
                      <a:endParaRPr sz="800" i="0" dirty="0">
                        <a:latin typeface="+mn-lt"/>
                      </a:endParaRPr>
                    </a:p>
                  </a:txBody>
                  <a:tcPr marL="5363" marR="5363" marT="5363"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dirty="0">
                          <a:solidFill>
                            <a:srgbClr val="000000"/>
                          </a:solidFill>
                          <a:latin typeface="+mn-lt"/>
                          <a:ea typeface="Times New Roman"/>
                          <a:cs typeface="Times New Roman"/>
                          <a:sym typeface="Times New Roman"/>
                        </a:rPr>
                        <a:t>          n=538</a:t>
                      </a:r>
                      <a:endParaRPr sz="800" i="0" dirty="0">
                        <a:latin typeface="+mn-lt"/>
                      </a:endParaRPr>
                    </a:p>
                  </a:txBody>
                  <a:tcPr marL="5363" marR="5363" marT="5363"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dirty="0">
                          <a:solidFill>
                            <a:srgbClr val="000000"/>
                          </a:solidFill>
                          <a:latin typeface="+mn-lt"/>
                          <a:ea typeface="Times New Roman"/>
                          <a:cs typeface="Times New Roman"/>
                          <a:sym typeface="Times New Roman"/>
                        </a:rPr>
                        <a:t>n=513</a:t>
                      </a:r>
                      <a:endParaRPr sz="800" i="0" dirty="0">
                        <a:latin typeface="+mn-lt"/>
                      </a:endParaRPr>
                    </a:p>
                  </a:txBody>
                  <a:tcPr marL="5363" marR="5363" marT="5363"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u="none" strike="noStrike" cap="none" dirty="0">
                          <a:solidFill>
                            <a:srgbClr val="000000"/>
                          </a:solidFill>
                          <a:latin typeface="+mn-lt"/>
                          <a:ea typeface="Times New Roman"/>
                          <a:cs typeface="Times New Roman"/>
                          <a:sym typeface="Times New Roman"/>
                        </a:rPr>
                        <a:t>n=533</a:t>
                      </a:r>
                      <a:endParaRPr sz="800" i="0" dirty="0">
                        <a:latin typeface="+mn-lt"/>
                      </a:endParaRPr>
                    </a:p>
                  </a:txBody>
                  <a:tcPr marL="5363" marR="5363" marT="5363"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416843">
                <a:tc>
                  <a:txBody>
                    <a:bodyPr/>
                    <a:lstStyle/>
                    <a:p>
                      <a:pPr marL="0" marR="0" lvl="0" indent="0" algn="l" rtl="0">
                        <a:spcBef>
                          <a:spcPts val="0"/>
                        </a:spcBef>
                        <a:spcAft>
                          <a:spcPts val="0"/>
                        </a:spcAft>
                        <a:buNone/>
                      </a:pPr>
                      <a:endParaRPr sz="6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6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600" b="0" i="0" u="none" strike="noStrike" cap="none">
                        <a:solidFill>
                          <a:srgbClr val="000000"/>
                        </a:solidFill>
                        <a:latin typeface="Times New Roman"/>
                        <a:ea typeface="Times New Roman"/>
                        <a:cs typeface="Times New Roman"/>
                        <a:sym typeface="Times New Roman"/>
                      </a:endParaRPr>
                    </a:p>
                  </a:txBody>
                  <a:tcPr marL="5363" marR="5363" marT="5363"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Psychiatric Family </a:t>
                      </a:r>
                      <a:endParaRPr sz="1000" i="0" dirty="0">
                        <a:latin typeface="+mn-lt"/>
                      </a:endParaRPr>
                    </a:p>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Support Services </a:t>
                      </a:r>
                      <a:endParaRPr sz="1000" i="0" dirty="0">
                        <a:latin typeface="+mn-lt"/>
                      </a:endParaRPr>
                    </a:p>
                  </a:txBody>
                  <a:tcPr marL="5363" marR="5363" marT="5363"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        Saw Pediatrician or Professional </a:t>
                      </a:r>
                      <a:endParaRPr sz="1000" i="0" dirty="0">
                        <a:latin typeface="+mn-lt"/>
                      </a:endParaRPr>
                    </a:p>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        for Emotional/Behavioral Problem </a:t>
                      </a:r>
                      <a:endParaRPr sz="1000" i="0" dirty="0">
                        <a:latin typeface="+mn-lt"/>
                      </a:endParaRPr>
                    </a:p>
                  </a:txBody>
                  <a:tcPr marL="5363" marR="5363" marT="5363"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Child Participated in Mental Health </a:t>
                      </a:r>
                      <a:endParaRPr sz="1000" i="0" dirty="0">
                        <a:latin typeface="+mn-lt"/>
                      </a:endParaRPr>
                    </a:p>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Support/ Self-Help Group </a:t>
                      </a:r>
                      <a:endParaRPr sz="1000" i="0" dirty="0">
                        <a:latin typeface="+mn-lt"/>
                      </a:endParaRPr>
                    </a:p>
                  </a:txBody>
                  <a:tcPr marL="5363" marR="5363" marT="5363"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Caregiver Participated in </a:t>
                      </a:r>
                      <a:endParaRPr sz="1000" i="0" dirty="0">
                        <a:latin typeface="+mn-lt"/>
                      </a:endParaRPr>
                    </a:p>
                    <a:p>
                      <a:pPr marL="0" marR="0" lvl="0" indent="0" algn="ctr" rtl="0">
                        <a:spcBef>
                          <a:spcPts val="0"/>
                        </a:spcBef>
                        <a:spcAft>
                          <a:spcPts val="0"/>
                        </a:spcAft>
                        <a:buNone/>
                      </a:pPr>
                      <a:r>
                        <a:rPr lang="en-US" sz="1000" b="1" i="0" u="none" strike="noStrike" cap="none" dirty="0">
                          <a:solidFill>
                            <a:srgbClr val="000000"/>
                          </a:solidFill>
                          <a:latin typeface="+mn-lt"/>
                          <a:ea typeface="Times New Roman"/>
                          <a:cs typeface="Times New Roman"/>
                          <a:sym typeface="Times New Roman"/>
                        </a:rPr>
                        <a:t>Peer Support or Self-Help Group </a:t>
                      </a:r>
                      <a:endParaRPr sz="1000" i="0" dirty="0">
                        <a:latin typeface="+mn-lt"/>
                      </a:endParaRPr>
                    </a:p>
                  </a:txBody>
                  <a:tcPr marL="5363" marR="5363" marT="5363"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9" name="Chart 8">
            <a:extLst>
              <a:ext uri="{FF2B5EF4-FFF2-40B4-BE49-F238E27FC236}">
                <a16:creationId xmlns="" xmlns:a16="http://schemas.microsoft.com/office/drawing/2014/main" id="{5303B275-0130-4376-B4EB-8EB457B17551}"/>
              </a:ext>
            </a:extLst>
          </p:cNvPr>
          <p:cNvGraphicFramePr/>
          <p:nvPr>
            <p:extLst>
              <p:ext uri="{D42A27DB-BD31-4B8C-83A1-F6EECF244321}">
                <p14:modId xmlns:p14="http://schemas.microsoft.com/office/powerpoint/2010/main" val="229724559"/>
              </p:ext>
            </p:extLst>
          </p:nvPr>
        </p:nvGraphicFramePr>
        <p:xfrm>
          <a:off x="628650" y="2786110"/>
          <a:ext cx="7572380" cy="1917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094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MH/SUD Physical Health Services and Care Coordination</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22</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320;p35">
            <a:extLst>
              <a:ext uri="{FF2B5EF4-FFF2-40B4-BE49-F238E27FC236}">
                <a16:creationId xmlns="" xmlns:a16="http://schemas.microsoft.com/office/drawing/2014/main" id="{38FCF895-4101-4FB9-9814-2EC1E8B8930B}"/>
              </a:ext>
            </a:extLst>
          </p:cNvPr>
          <p:cNvSpPr txBox="1">
            <a:spLocks noGrp="1"/>
          </p:cNvSpPr>
          <p:nvPr>
            <p:ph idx="1"/>
          </p:nvPr>
        </p:nvSpPr>
        <p:spPr>
          <a:xfrm>
            <a:off x="628650" y="1590348"/>
            <a:ext cx="7886700" cy="3784600"/>
          </a:xfrm>
          <a:prstGeom prst="rect">
            <a:avLst/>
          </a:prstGeom>
          <a:solidFill>
            <a:schemeClr val="lt1"/>
          </a:solidFill>
          <a:ln>
            <a:noFill/>
          </a:ln>
        </p:spPr>
        <p:txBody>
          <a:bodyPr spcFirstLastPara="1" wrap="square" lIns="68569" tIns="34275" rIns="68569" bIns="34275" anchor="t" anchorCtr="0">
            <a:noAutofit/>
          </a:bodyPr>
          <a:lstStyle/>
          <a:p>
            <a:pPr marL="171450" indent="-171450">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Most adults (94% MH, 89.3% SUD) reported having a primary care provider.</a:t>
            </a:r>
            <a:endParaRPr sz="1200" dirty="0">
              <a:latin typeface="+mn-lt"/>
            </a:endParaRPr>
          </a:p>
          <a:p>
            <a:pPr marL="171450" indent="-171450">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Adult recipients of MH services (89.5%) were more likely to report they saw a medical professional for a check-up or illness in the past 12-months compared to adult recipients of SUD services (79.1%).</a:t>
            </a:r>
            <a:endParaRPr sz="1200" dirty="0">
              <a:latin typeface="+mn-lt"/>
            </a:endParaRPr>
          </a:p>
          <a:p>
            <a:pPr marL="171450" indent="-171450">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Nearly one-third of all adult recipients of MH or SUD services reported that their primary care provider (PCP) and MH or SUD provider have spoken with each other about their treatment.  </a:t>
            </a:r>
            <a:endParaRPr sz="1200" dirty="0">
              <a:solidFill>
                <a:schemeClr val="dk1"/>
              </a:solidFill>
              <a:latin typeface="+mn-lt"/>
              <a:ea typeface="Times New Roman"/>
              <a:cs typeface="Times New Roman"/>
              <a:sym typeface="Times New Roman"/>
            </a:endParaRPr>
          </a:p>
        </p:txBody>
      </p:sp>
      <p:graphicFrame>
        <p:nvGraphicFramePr>
          <p:cNvPr id="8" name="Chart 7">
            <a:extLst>
              <a:ext uri="{FF2B5EF4-FFF2-40B4-BE49-F238E27FC236}">
                <a16:creationId xmlns="" xmlns:a16="http://schemas.microsoft.com/office/drawing/2014/main" id="{5303B275-0130-4376-B4EB-8EB457B17551}"/>
              </a:ext>
            </a:extLst>
          </p:cNvPr>
          <p:cNvGraphicFramePr/>
          <p:nvPr>
            <p:extLst>
              <p:ext uri="{D42A27DB-BD31-4B8C-83A1-F6EECF244321}">
                <p14:modId xmlns:p14="http://schemas.microsoft.com/office/powerpoint/2010/main" val="2352800666"/>
              </p:ext>
            </p:extLst>
          </p:nvPr>
        </p:nvGraphicFramePr>
        <p:xfrm>
          <a:off x="750093" y="2992582"/>
          <a:ext cx="7886700" cy="23823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504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mn-lt"/>
              </a:rPr>
              <a:t>Child </a:t>
            </a:r>
            <a:r>
              <a:rPr lang="en-US" sz="3000" dirty="0">
                <a:latin typeface="+mn-lt"/>
                <a:ea typeface="Georgia"/>
                <a:cs typeface="Georgia"/>
                <a:sym typeface="Georgia"/>
              </a:rPr>
              <a:t>Physical Health Services and Care Coordination</a:t>
            </a:r>
            <a:endParaRPr lang="en-US" sz="3000" dirty="0">
              <a:latin typeface="+mn-lt"/>
            </a:endParaRPr>
          </a:p>
        </p:txBody>
      </p:sp>
      <p:sp>
        <p:nvSpPr>
          <p:cNvPr id="4" name="Slide Number Placeholder 3"/>
          <p:cNvSpPr>
            <a:spLocks noGrp="1"/>
          </p:cNvSpPr>
          <p:nvPr>
            <p:ph type="sldNum" sz="quarter" idx="12"/>
          </p:nvPr>
        </p:nvSpPr>
        <p:spPr/>
        <p:txBody>
          <a:bodyPr/>
          <a:lstStyle/>
          <a:p>
            <a:fld id="{EB4BE1A8-99A0-BE4B-B404-CE990ED5FA0C}" type="slidenum">
              <a:rPr lang="en-US" smtClean="0"/>
              <a:pPr/>
              <a:t>23</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332;p36">
            <a:extLst>
              <a:ext uri="{FF2B5EF4-FFF2-40B4-BE49-F238E27FC236}">
                <a16:creationId xmlns="" xmlns:a16="http://schemas.microsoft.com/office/drawing/2014/main" id="{B279FB87-F000-4971-B849-252075F33B53}"/>
              </a:ext>
            </a:extLst>
          </p:cNvPr>
          <p:cNvSpPr txBox="1">
            <a:spLocks noGrp="1"/>
          </p:cNvSpPr>
          <p:nvPr>
            <p:ph idx="1"/>
          </p:nvPr>
        </p:nvSpPr>
        <p:spPr>
          <a:xfrm>
            <a:off x="628650" y="1433514"/>
            <a:ext cx="7886700" cy="4486274"/>
          </a:xfrm>
          <a:prstGeom prst="rect">
            <a:avLst/>
          </a:prstGeom>
          <a:noFill/>
          <a:ln>
            <a:noFill/>
          </a:ln>
        </p:spPr>
        <p:txBody>
          <a:bodyPr spcFirstLastPara="1" wrap="square" lIns="68569" tIns="34275" rIns="68569" bIns="34275" anchor="t" anchorCtr="0">
            <a:noAutofit/>
          </a:bodyPr>
          <a:lstStyle/>
          <a:p>
            <a:pPr marL="212598" indent="-212598">
              <a:lnSpc>
                <a:spcPct val="121428"/>
              </a:lnSpc>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Most child caregivers (95.7%) reported that their child has a primary care provider and three quarters (76%) reported that their child saw a medical professional for a check-up or illness in the past 12-months.</a:t>
            </a:r>
            <a:endParaRPr sz="1200" dirty="0">
              <a:solidFill>
                <a:schemeClr val="dk1"/>
              </a:solidFill>
              <a:latin typeface="+mn-lt"/>
              <a:ea typeface="Times New Roman"/>
              <a:cs typeface="Times New Roman"/>
              <a:sym typeface="Times New Roman"/>
            </a:endParaRPr>
          </a:p>
          <a:p>
            <a:pPr marL="214313" indent="-214313">
              <a:lnSpc>
                <a:spcPct val="121428"/>
              </a:lnSpc>
              <a:buClr>
                <a:srgbClr val="C40E3E"/>
              </a:buClr>
              <a:buSzPts val="1400"/>
              <a:buFont typeface="Noto Sans Symbols"/>
              <a:buChar char="⮚"/>
            </a:pPr>
            <a:r>
              <a:rPr lang="en-US" sz="1200" dirty="0">
                <a:solidFill>
                  <a:schemeClr val="dk1"/>
                </a:solidFill>
                <a:latin typeface="+mn-lt"/>
                <a:ea typeface="Times New Roman"/>
                <a:cs typeface="Times New Roman"/>
                <a:sym typeface="Times New Roman"/>
              </a:rPr>
              <a:t>Nearly one-third of child caregivers reported that their child’s primary care provider and mental health provides have communicated about their child’s treatment. </a:t>
            </a:r>
            <a:endParaRPr sz="1200" dirty="0">
              <a:latin typeface="+mn-lt"/>
            </a:endParaRPr>
          </a:p>
        </p:txBody>
      </p:sp>
      <p:graphicFrame>
        <p:nvGraphicFramePr>
          <p:cNvPr id="8" name="Google Shape;330;p36">
            <a:extLst>
              <a:ext uri="{FF2B5EF4-FFF2-40B4-BE49-F238E27FC236}">
                <a16:creationId xmlns="" xmlns:a16="http://schemas.microsoft.com/office/drawing/2014/main" id="{D221F217-0BDB-434C-8D2C-CACFC3264C4F}"/>
              </a:ext>
            </a:extLst>
          </p:cNvPr>
          <p:cNvGraphicFramePr/>
          <p:nvPr>
            <p:extLst>
              <p:ext uri="{D42A27DB-BD31-4B8C-83A1-F6EECF244321}">
                <p14:modId xmlns:p14="http://schemas.microsoft.com/office/powerpoint/2010/main" val="2960800319"/>
              </p:ext>
            </p:extLst>
          </p:nvPr>
        </p:nvGraphicFramePr>
        <p:xfrm>
          <a:off x="790015" y="4888690"/>
          <a:ext cx="7784012" cy="501968"/>
        </p:xfrm>
        <a:graphic>
          <a:graphicData uri="http://schemas.openxmlformats.org/drawingml/2006/table">
            <a:tbl>
              <a:tblPr>
                <a:noFill/>
              </a:tblPr>
              <a:tblGrid>
                <a:gridCol w="221943">
                  <a:extLst>
                    <a:ext uri="{9D8B030D-6E8A-4147-A177-3AD203B41FA5}">
                      <a16:colId xmlns="" xmlns:a16="http://schemas.microsoft.com/office/drawing/2014/main" val="20000"/>
                    </a:ext>
                  </a:extLst>
                </a:gridCol>
                <a:gridCol w="2172084">
                  <a:extLst>
                    <a:ext uri="{9D8B030D-6E8A-4147-A177-3AD203B41FA5}">
                      <a16:colId xmlns="" xmlns:a16="http://schemas.microsoft.com/office/drawing/2014/main" val="20001"/>
                    </a:ext>
                  </a:extLst>
                </a:gridCol>
                <a:gridCol w="2473762">
                  <a:extLst>
                    <a:ext uri="{9D8B030D-6E8A-4147-A177-3AD203B41FA5}">
                      <a16:colId xmlns="" xmlns:a16="http://schemas.microsoft.com/office/drawing/2014/main" val="20002"/>
                    </a:ext>
                  </a:extLst>
                </a:gridCol>
                <a:gridCol w="2916223">
                  <a:extLst>
                    <a:ext uri="{9D8B030D-6E8A-4147-A177-3AD203B41FA5}">
                      <a16:colId xmlns="" xmlns:a16="http://schemas.microsoft.com/office/drawing/2014/main" val="20003"/>
                    </a:ext>
                  </a:extLst>
                </a:gridCol>
              </a:tblGrid>
              <a:tr h="200838">
                <a:tc>
                  <a:txBody>
                    <a:bodyPr/>
                    <a:lstStyle/>
                    <a:p>
                      <a:pPr marL="0" marR="0" lvl="0" indent="0" algn="l" rtl="0">
                        <a:spcBef>
                          <a:spcPts val="0"/>
                        </a:spcBef>
                        <a:spcAft>
                          <a:spcPts val="0"/>
                        </a:spcAft>
                        <a:buNone/>
                      </a:pPr>
                      <a:endParaRPr sz="1400">
                        <a:latin typeface="+mn-lt"/>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dirty="0">
                          <a:latin typeface="+mn-lt"/>
                          <a:ea typeface="Times New Roman"/>
                          <a:cs typeface="Times New Roman"/>
                          <a:sym typeface="Times New Roman"/>
                        </a:rPr>
                        <a:t>n=</a:t>
                      </a:r>
                      <a:r>
                        <a:rPr lang="en-US" sz="800" b="1" i="0" u="none" strike="noStrike" dirty="0">
                          <a:solidFill>
                            <a:srgbClr val="000000"/>
                          </a:solidFill>
                          <a:latin typeface="+mn-lt"/>
                          <a:ea typeface="Times New Roman"/>
                          <a:cs typeface="Times New Roman"/>
                          <a:sym typeface="Times New Roman"/>
                        </a:rPr>
                        <a:t>517</a:t>
                      </a:r>
                      <a:endParaRPr sz="8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dirty="0">
                          <a:latin typeface="+mn-lt"/>
                          <a:ea typeface="Times New Roman"/>
                          <a:cs typeface="Times New Roman"/>
                          <a:sym typeface="Times New Roman"/>
                        </a:rPr>
                        <a:t>n=</a:t>
                      </a:r>
                      <a:r>
                        <a:rPr lang="en-US" sz="800" b="1" i="0" u="none" strike="noStrike" dirty="0">
                          <a:solidFill>
                            <a:srgbClr val="000000"/>
                          </a:solidFill>
                          <a:latin typeface="+mn-lt"/>
                          <a:ea typeface="Times New Roman"/>
                          <a:cs typeface="Times New Roman"/>
                          <a:sym typeface="Times New Roman"/>
                        </a:rPr>
                        <a:t>538</a:t>
                      </a:r>
                      <a:endParaRPr sz="8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800" b="1" i="0" dirty="0">
                          <a:latin typeface="+mn-lt"/>
                          <a:ea typeface="Times New Roman"/>
                          <a:cs typeface="Times New Roman"/>
                          <a:sym typeface="Times New Roman"/>
                        </a:rPr>
                        <a:t>n=</a:t>
                      </a:r>
                      <a:r>
                        <a:rPr lang="en-US" sz="800" b="1" i="0" u="none" strike="noStrike" dirty="0">
                          <a:solidFill>
                            <a:srgbClr val="000000"/>
                          </a:solidFill>
                          <a:latin typeface="+mn-lt"/>
                          <a:ea typeface="Times New Roman"/>
                          <a:cs typeface="Times New Roman"/>
                          <a:sym typeface="Times New Roman"/>
                        </a:rPr>
                        <a:t>509</a:t>
                      </a:r>
                      <a:endParaRPr sz="8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256362">
                <a:tc>
                  <a:txBody>
                    <a:bodyPr/>
                    <a:lstStyle/>
                    <a:p>
                      <a:pPr marL="0" marR="0" lvl="0" indent="0" algn="l" rtl="0">
                        <a:spcBef>
                          <a:spcPts val="0"/>
                        </a:spcBef>
                        <a:spcAft>
                          <a:spcPts val="0"/>
                        </a:spcAft>
                        <a:buNone/>
                      </a:pPr>
                      <a:endParaRPr sz="700" b="0" i="1" u="none" strike="noStrike">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dirty="0">
                          <a:solidFill>
                            <a:srgbClr val="000000"/>
                          </a:solidFill>
                          <a:latin typeface="+mn-lt"/>
                          <a:ea typeface="Times New Roman"/>
                          <a:cs typeface="Times New Roman"/>
                          <a:sym typeface="Times New Roman"/>
                        </a:rPr>
                        <a:t>Has a Primary Care Provider (PCP)</a:t>
                      </a:r>
                      <a:endParaRPr sz="9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dirty="0">
                          <a:solidFill>
                            <a:srgbClr val="000000"/>
                          </a:solidFill>
                          <a:latin typeface="+mn-lt"/>
                          <a:ea typeface="Times New Roman"/>
                          <a:cs typeface="Times New Roman"/>
                          <a:sym typeface="Times New Roman"/>
                        </a:rPr>
                        <a:t>Saw a Medical Professional </a:t>
                      </a:r>
                      <a:endParaRPr sz="1400" b="1" dirty="0">
                        <a:latin typeface="+mn-lt"/>
                      </a:endParaRPr>
                    </a:p>
                    <a:p>
                      <a:pPr marL="0" marR="0" lvl="0" indent="0" algn="ctr" rtl="0">
                        <a:spcBef>
                          <a:spcPts val="0"/>
                        </a:spcBef>
                        <a:spcAft>
                          <a:spcPts val="0"/>
                        </a:spcAft>
                        <a:buNone/>
                      </a:pPr>
                      <a:r>
                        <a:rPr lang="en-US" sz="900" b="1" i="0" u="none" strike="noStrike" dirty="0">
                          <a:solidFill>
                            <a:srgbClr val="000000"/>
                          </a:solidFill>
                          <a:latin typeface="+mn-lt"/>
                          <a:ea typeface="Times New Roman"/>
                          <a:cs typeface="Times New Roman"/>
                          <a:sym typeface="Times New Roman"/>
                        </a:rPr>
                        <a:t>for check-up or illness</a:t>
                      </a:r>
                      <a:endParaRPr sz="9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900" b="1" i="0" u="none" strike="noStrike" dirty="0">
                          <a:solidFill>
                            <a:srgbClr val="000000"/>
                          </a:solidFill>
                          <a:latin typeface="+mn-lt"/>
                          <a:ea typeface="Times New Roman"/>
                          <a:cs typeface="Times New Roman"/>
                          <a:sym typeface="Times New Roman"/>
                        </a:rPr>
                        <a:t>PCP and Mental Health or Substance </a:t>
                      </a:r>
                      <a:endParaRPr sz="1400" b="1" dirty="0">
                        <a:latin typeface="+mn-lt"/>
                      </a:endParaRPr>
                    </a:p>
                    <a:p>
                      <a:pPr marL="0" marR="0" lvl="0" indent="0" algn="ctr" rtl="0">
                        <a:spcBef>
                          <a:spcPts val="0"/>
                        </a:spcBef>
                        <a:spcAft>
                          <a:spcPts val="0"/>
                        </a:spcAft>
                        <a:buNone/>
                      </a:pPr>
                      <a:r>
                        <a:rPr lang="en-US" sz="900" b="1" i="0" u="none" strike="noStrike" dirty="0">
                          <a:solidFill>
                            <a:srgbClr val="000000"/>
                          </a:solidFill>
                          <a:latin typeface="+mn-lt"/>
                          <a:ea typeface="Times New Roman"/>
                          <a:cs typeface="Times New Roman"/>
                          <a:sym typeface="Times New Roman"/>
                        </a:rPr>
                        <a:t>Use Provider spoke about your child’s treatment</a:t>
                      </a:r>
                      <a:endParaRPr sz="900" b="1" i="0" u="none" strike="noStrike" dirty="0">
                        <a:solidFill>
                          <a:srgbClr val="000000"/>
                        </a:solidFill>
                        <a:latin typeface="+mn-lt"/>
                        <a:ea typeface="Times New Roman"/>
                        <a:cs typeface="Times New Roman"/>
                        <a:sym typeface="Times New Roman"/>
                      </a:endParaRPr>
                    </a:p>
                  </a:txBody>
                  <a:tcPr marL="7144" marR="7144" marT="7144"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9" name="Chart 8">
            <a:extLst>
              <a:ext uri="{FF2B5EF4-FFF2-40B4-BE49-F238E27FC236}">
                <a16:creationId xmlns="" xmlns:a16="http://schemas.microsoft.com/office/drawing/2014/main" id="{5303B275-0130-4376-B4EB-8EB457B17551}"/>
              </a:ext>
            </a:extLst>
          </p:cNvPr>
          <p:cNvGraphicFramePr/>
          <p:nvPr>
            <p:extLst>
              <p:ext uri="{D42A27DB-BD31-4B8C-83A1-F6EECF244321}">
                <p14:modId xmlns:p14="http://schemas.microsoft.com/office/powerpoint/2010/main" val="3760633059"/>
              </p:ext>
            </p:extLst>
          </p:nvPr>
        </p:nvGraphicFramePr>
        <p:xfrm>
          <a:off x="628650" y="2862899"/>
          <a:ext cx="7886700" cy="20240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76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 Experiences of Care by Domain and Gender</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24</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8" name="Google Shape;339;p37">
            <a:extLst>
              <a:ext uri="{FF2B5EF4-FFF2-40B4-BE49-F238E27FC236}">
                <a16:creationId xmlns="" xmlns:a16="http://schemas.microsoft.com/office/drawing/2014/main" id="{2D67B756-272A-4E63-9AB5-854C0A6D4F7C}"/>
              </a:ext>
            </a:extLst>
          </p:cNvPr>
          <p:cNvSpPr txBox="1"/>
          <p:nvPr/>
        </p:nvSpPr>
        <p:spPr>
          <a:xfrm>
            <a:off x="628650" y="1531739"/>
            <a:ext cx="7770050" cy="842891"/>
          </a:xfrm>
          <a:prstGeom prst="rect">
            <a:avLst/>
          </a:prstGeom>
          <a:solidFill>
            <a:schemeClr val="lt1"/>
          </a:solidFill>
          <a:ln>
            <a:noFill/>
          </a:ln>
        </p:spPr>
        <p:txBody>
          <a:bodyPr spcFirstLastPara="1" wrap="square" lIns="68569" tIns="34275" rIns="68569" bIns="34275" anchor="ctr" anchorCtr="0">
            <a:noAutofit/>
          </a:bodyPr>
          <a:lstStyle/>
          <a:p>
            <a:pPr>
              <a:buClr>
                <a:srgbClr val="7F7F7F"/>
              </a:buClr>
              <a:buSzPts val="1200"/>
            </a:pPr>
            <a:endParaRPr sz="900" i="1" dirty="0">
              <a:solidFill>
                <a:srgbClr val="525252"/>
              </a:solidFill>
              <a:latin typeface="Times New Roman"/>
              <a:ea typeface="Times New Roman"/>
              <a:cs typeface="Times New Roman"/>
              <a:sym typeface="Times New Roman"/>
            </a:endParaRPr>
          </a:p>
          <a:p>
            <a:pPr marL="214313" indent="-214313">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MH services, males were more likely than females to report positive experiences relating to service outcomes. </a:t>
            </a:r>
          </a:p>
          <a:p>
            <a:pPr>
              <a:buClr>
                <a:srgbClr val="993333"/>
              </a:buClr>
              <a:buSzPts val="1400"/>
            </a:pPr>
            <a:endParaRPr sz="1200" dirty="0"/>
          </a:p>
          <a:p>
            <a:pPr marL="214313" indent="-214313">
              <a:buClr>
                <a:srgbClr val="C40E3E"/>
              </a:buClr>
              <a:buSzPts val="1400"/>
              <a:buFont typeface="Noto Sans Symbols"/>
              <a:buChar char="⮚"/>
            </a:pPr>
            <a:r>
              <a:rPr lang="en-US" sz="1200" dirty="0">
                <a:solidFill>
                  <a:schemeClr val="dk1"/>
                </a:solidFill>
                <a:ea typeface="Times New Roman"/>
                <a:cs typeface="Times New Roman"/>
                <a:sym typeface="Times New Roman"/>
              </a:rPr>
              <a:t>There were no significant gender differences in adult MH recipient experiences of care across all other domains. </a:t>
            </a:r>
            <a:endParaRPr sz="1200" dirty="0"/>
          </a:p>
          <a:p>
            <a:pPr>
              <a:spcBef>
                <a:spcPts val="750"/>
              </a:spcBef>
              <a:buClr>
                <a:srgbClr val="7F7F7F"/>
              </a:buClr>
              <a:buSzPts val="1400"/>
            </a:pPr>
            <a:endParaRPr sz="1050" i="1" dirty="0">
              <a:solidFill>
                <a:schemeClr val="dk1"/>
              </a:solidFill>
              <a:latin typeface="Times New Roman"/>
              <a:ea typeface="Times New Roman"/>
              <a:cs typeface="Times New Roman"/>
              <a:sym typeface="Times New Roman"/>
            </a:endParaRPr>
          </a:p>
        </p:txBody>
      </p:sp>
      <p:sp>
        <p:nvSpPr>
          <p:cNvPr id="10" name="Google Shape;344;p37">
            <a:extLst>
              <a:ext uri="{FF2B5EF4-FFF2-40B4-BE49-F238E27FC236}">
                <a16:creationId xmlns="" xmlns:a16="http://schemas.microsoft.com/office/drawing/2014/main" id="{D4E23DE8-AE77-4803-A482-B3033B625A14}"/>
              </a:ext>
            </a:extLst>
          </p:cNvPr>
          <p:cNvSpPr txBox="1"/>
          <p:nvPr/>
        </p:nvSpPr>
        <p:spPr>
          <a:xfrm>
            <a:off x="658400" y="4928358"/>
            <a:ext cx="7827200"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*Asterisk indicates % is significantly higher than corresponding sub-group.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11" name="Chart 10">
            <a:extLst>
              <a:ext uri="{FF2B5EF4-FFF2-40B4-BE49-F238E27FC236}">
                <a16:creationId xmlns="" xmlns:a16="http://schemas.microsoft.com/office/drawing/2014/main" id="{25BAEFF8-A666-4AAC-8FBB-A664A1EF7877}"/>
              </a:ext>
            </a:extLst>
          </p:cNvPr>
          <p:cNvGraphicFramePr/>
          <p:nvPr>
            <p:extLst>
              <p:ext uri="{D42A27DB-BD31-4B8C-83A1-F6EECF244321}">
                <p14:modId xmlns:p14="http://schemas.microsoft.com/office/powerpoint/2010/main" val="2108198113"/>
              </p:ext>
            </p:extLst>
          </p:nvPr>
        </p:nvGraphicFramePr>
        <p:xfrm>
          <a:off x="628650" y="2442844"/>
          <a:ext cx="7886700" cy="24861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8E814A78-D65E-46F5-947B-E17F96036273}"/>
              </a:ext>
            </a:extLst>
          </p:cNvPr>
          <p:cNvSpPr txBox="1"/>
          <p:nvPr/>
        </p:nvSpPr>
        <p:spPr>
          <a:xfrm>
            <a:off x="5921595" y="2740177"/>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380643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SUD Experiences of Care by Domain and Gender</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25</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7" name="Google Shape;354;p38">
            <a:extLst>
              <a:ext uri="{FF2B5EF4-FFF2-40B4-BE49-F238E27FC236}">
                <a16:creationId xmlns="" xmlns:a16="http://schemas.microsoft.com/office/drawing/2014/main" id="{B82B36E4-6FF9-4C57-AA1D-6565A7ABEA26}"/>
              </a:ext>
            </a:extLst>
          </p:cNvPr>
          <p:cNvSpPr txBox="1"/>
          <p:nvPr/>
        </p:nvSpPr>
        <p:spPr>
          <a:xfrm>
            <a:off x="628649" y="1557339"/>
            <a:ext cx="6960682" cy="342900"/>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050" dirty="0">
                <a:solidFill>
                  <a:schemeClr val="dk1"/>
                </a:solidFill>
                <a:ea typeface="Times New Roman"/>
                <a:cs typeface="Times New Roman"/>
                <a:sym typeface="Times New Roman"/>
              </a:rPr>
              <a:t>There were no significant gender differences in Adult SUD recipient experiences across all domains. </a:t>
            </a:r>
            <a:endParaRPr sz="1050" dirty="0">
              <a:solidFill>
                <a:schemeClr val="dk1"/>
              </a:solidFill>
              <a:ea typeface="Times New Roman"/>
              <a:cs typeface="Times New Roman"/>
              <a:sym typeface="Times New Roman"/>
            </a:endParaRPr>
          </a:p>
        </p:txBody>
      </p:sp>
      <p:sp>
        <p:nvSpPr>
          <p:cNvPr id="9" name="Google Shape;355;p38">
            <a:extLst>
              <a:ext uri="{FF2B5EF4-FFF2-40B4-BE49-F238E27FC236}">
                <a16:creationId xmlns="" xmlns:a16="http://schemas.microsoft.com/office/drawing/2014/main" id="{363F5A97-37D2-4204-A594-F4A99D805AED}"/>
              </a:ext>
            </a:extLst>
          </p:cNvPr>
          <p:cNvSpPr txBox="1"/>
          <p:nvPr/>
        </p:nvSpPr>
        <p:spPr>
          <a:xfrm>
            <a:off x="628649" y="4615723"/>
            <a:ext cx="7851913"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Note: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10" name="Chart 9">
            <a:extLst>
              <a:ext uri="{FF2B5EF4-FFF2-40B4-BE49-F238E27FC236}">
                <a16:creationId xmlns="" xmlns:a16="http://schemas.microsoft.com/office/drawing/2014/main" id="{8D32398D-3420-40E6-B5D7-F75C5B539750}"/>
              </a:ext>
            </a:extLst>
          </p:cNvPr>
          <p:cNvGraphicFramePr/>
          <p:nvPr>
            <p:extLst>
              <p:ext uri="{D42A27DB-BD31-4B8C-83A1-F6EECF244321}">
                <p14:modId xmlns:p14="http://schemas.microsoft.com/office/powerpoint/2010/main" val="2586993775"/>
              </p:ext>
            </p:extLst>
          </p:nvPr>
        </p:nvGraphicFramePr>
        <p:xfrm>
          <a:off x="628650" y="2115107"/>
          <a:ext cx="7886700" cy="2486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90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Child MH Experiences of Care by Domain and Gender</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26</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7" name="Google Shape;365;p39">
            <a:extLst>
              <a:ext uri="{FF2B5EF4-FFF2-40B4-BE49-F238E27FC236}">
                <a16:creationId xmlns="" xmlns:a16="http://schemas.microsoft.com/office/drawing/2014/main" id="{0E5DA1C9-6594-4828-B97F-425A0D72C342}"/>
              </a:ext>
            </a:extLst>
          </p:cNvPr>
          <p:cNvSpPr txBox="1"/>
          <p:nvPr/>
        </p:nvSpPr>
        <p:spPr>
          <a:xfrm>
            <a:off x="628650" y="1576605"/>
            <a:ext cx="7610603" cy="681945"/>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Among caregivers of child recipients of  mental health services, those with female children reported more positive experiences with participation in treatment than those with male children. </a:t>
            </a:r>
            <a:endParaRPr sz="1200" dirty="0"/>
          </a:p>
          <a:p>
            <a:pPr marL="145733" indent="-14573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There were no significant gender differences in caregiver experiences across all other domains. </a:t>
            </a:r>
            <a:endParaRPr sz="1200" dirty="0">
              <a:solidFill>
                <a:schemeClr val="dk1"/>
              </a:solidFill>
              <a:ea typeface="Times New Roman"/>
              <a:cs typeface="Times New Roman"/>
              <a:sym typeface="Times New Roman"/>
            </a:endParaRPr>
          </a:p>
        </p:txBody>
      </p:sp>
      <p:sp>
        <p:nvSpPr>
          <p:cNvPr id="9" name="Google Shape;366;p39">
            <a:extLst>
              <a:ext uri="{FF2B5EF4-FFF2-40B4-BE49-F238E27FC236}">
                <a16:creationId xmlns="" xmlns:a16="http://schemas.microsoft.com/office/drawing/2014/main" id="{F5BDB33D-F5F9-4515-9427-B5778EF0AB04}"/>
              </a:ext>
            </a:extLst>
          </p:cNvPr>
          <p:cNvSpPr txBox="1"/>
          <p:nvPr/>
        </p:nvSpPr>
        <p:spPr>
          <a:xfrm>
            <a:off x="725222" y="4840941"/>
            <a:ext cx="7553806" cy="484748"/>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*Asterisk indicates % is significantly higher than corresponding sub-group.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11" name="Chart 10">
            <a:extLst>
              <a:ext uri="{FF2B5EF4-FFF2-40B4-BE49-F238E27FC236}">
                <a16:creationId xmlns="" xmlns:a16="http://schemas.microsoft.com/office/drawing/2014/main" id="{8AB92E7D-EEFA-4D66-A698-21EEAA387C42}"/>
              </a:ext>
            </a:extLst>
          </p:cNvPr>
          <p:cNvGraphicFramePr/>
          <p:nvPr>
            <p:extLst>
              <p:ext uri="{D42A27DB-BD31-4B8C-83A1-F6EECF244321}">
                <p14:modId xmlns:p14="http://schemas.microsoft.com/office/powerpoint/2010/main" val="92133181"/>
              </p:ext>
            </p:extLst>
          </p:nvPr>
        </p:nvGraphicFramePr>
        <p:xfrm>
          <a:off x="628650" y="2308004"/>
          <a:ext cx="7886700" cy="2532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136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 Experiences of Care by Domain and Employment</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27</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7" name="Google Shape;376;p40">
            <a:extLst>
              <a:ext uri="{FF2B5EF4-FFF2-40B4-BE49-F238E27FC236}">
                <a16:creationId xmlns="" xmlns:a16="http://schemas.microsoft.com/office/drawing/2014/main" id="{FB72DF9E-81CD-4CAD-BB26-CB9CCE6F2364}"/>
              </a:ext>
            </a:extLst>
          </p:cNvPr>
          <p:cNvSpPr txBox="1"/>
          <p:nvPr/>
        </p:nvSpPr>
        <p:spPr>
          <a:xfrm>
            <a:off x="628650" y="1619050"/>
            <a:ext cx="7547627" cy="371887"/>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MH services, those who were employed reported more positive experiences of care in outcomes, social connectedness and functioning compared to those who were unemployed.  </a:t>
            </a:r>
            <a:endParaRPr sz="1200" dirty="0">
              <a:solidFill>
                <a:schemeClr val="dk1"/>
              </a:solidFill>
              <a:ea typeface="Times New Roman"/>
              <a:cs typeface="Times New Roman"/>
              <a:sym typeface="Times New Roman"/>
            </a:endParaRPr>
          </a:p>
        </p:txBody>
      </p:sp>
      <p:sp>
        <p:nvSpPr>
          <p:cNvPr id="9" name="Google Shape;377;p40">
            <a:extLst>
              <a:ext uri="{FF2B5EF4-FFF2-40B4-BE49-F238E27FC236}">
                <a16:creationId xmlns="" xmlns:a16="http://schemas.microsoft.com/office/drawing/2014/main" id="{A8195F11-B0DF-4197-807E-C2954984C5BA}"/>
              </a:ext>
            </a:extLst>
          </p:cNvPr>
          <p:cNvSpPr txBox="1"/>
          <p:nvPr/>
        </p:nvSpPr>
        <p:spPr>
          <a:xfrm>
            <a:off x="827336" y="4663619"/>
            <a:ext cx="7609781" cy="484748"/>
          </a:xfrm>
          <a:prstGeom prst="rect">
            <a:avLst/>
          </a:prstGeom>
          <a:noFill/>
          <a:ln>
            <a:noFill/>
          </a:ln>
        </p:spPr>
        <p:txBody>
          <a:bodyPr spcFirstLastPara="1" wrap="square" lIns="68569" tIns="34275" rIns="68569" bIns="34275" anchor="t" anchorCtr="0">
            <a:noAutofit/>
          </a:bodyPr>
          <a:lstStyle/>
          <a:p>
            <a:pPr algn="just"/>
            <a:r>
              <a:rPr lang="en-US" sz="900" i="1" dirty="0">
                <a:solidFill>
                  <a:schemeClr val="dk1"/>
                </a:solidFill>
                <a:ea typeface="Times New Roman"/>
                <a:cs typeface="Times New Roman"/>
                <a:sym typeface="Times New Roman"/>
              </a:rPr>
              <a:t>Note: Graph excludes respondents who identified their employment status as disabled or other.</a:t>
            </a:r>
            <a:endParaRPr sz="900" i="1" dirty="0">
              <a:solidFill>
                <a:schemeClr val="dk1"/>
              </a:solidFill>
              <a:ea typeface="Times New Roman"/>
              <a:cs typeface="Times New Roman"/>
              <a:sym typeface="Times New Roman"/>
            </a:endParaRPr>
          </a:p>
          <a:p>
            <a:pPr algn="just"/>
            <a:r>
              <a:rPr lang="en-US" sz="900" i="1" dirty="0">
                <a:solidFill>
                  <a:schemeClr val="dk1"/>
                </a:solidFill>
                <a:ea typeface="Times New Roman"/>
                <a:cs typeface="Times New Roman"/>
                <a:sym typeface="Times New Roman"/>
              </a:rPr>
              <a:t>*Asterisk indicates % is significantly higher than corresponding sub-group.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 </a:t>
            </a:r>
            <a:endParaRPr sz="1350" dirty="0"/>
          </a:p>
        </p:txBody>
      </p:sp>
      <p:graphicFrame>
        <p:nvGraphicFramePr>
          <p:cNvPr id="10" name="Chart 9">
            <a:extLst>
              <a:ext uri="{FF2B5EF4-FFF2-40B4-BE49-F238E27FC236}">
                <a16:creationId xmlns="" xmlns:a16="http://schemas.microsoft.com/office/drawing/2014/main" id="{4F92B234-97D6-4D6D-808C-A2E83CF61FBF}"/>
              </a:ext>
            </a:extLst>
          </p:cNvPr>
          <p:cNvGraphicFramePr/>
          <p:nvPr>
            <p:extLst>
              <p:ext uri="{D42A27DB-BD31-4B8C-83A1-F6EECF244321}">
                <p14:modId xmlns:p14="http://schemas.microsoft.com/office/powerpoint/2010/main" val="2156599654"/>
              </p:ext>
            </p:extLst>
          </p:nvPr>
        </p:nvGraphicFramePr>
        <p:xfrm>
          <a:off x="628650" y="2185943"/>
          <a:ext cx="7886700" cy="24861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45CCB9DF-3B46-42CB-860C-21E1CDE157D5}"/>
              </a:ext>
            </a:extLst>
          </p:cNvPr>
          <p:cNvSpPr txBox="1"/>
          <p:nvPr/>
        </p:nvSpPr>
        <p:spPr>
          <a:xfrm>
            <a:off x="7828633" y="2538162"/>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112487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SUD Experiences of Care by Domain and Employment</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28</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388;p41">
            <a:extLst>
              <a:ext uri="{FF2B5EF4-FFF2-40B4-BE49-F238E27FC236}">
                <a16:creationId xmlns="" xmlns:a16="http://schemas.microsoft.com/office/drawing/2014/main" id="{380AE19D-1766-431F-B114-6475AF8FC8F8}"/>
              </a:ext>
            </a:extLst>
          </p:cNvPr>
          <p:cNvSpPr txBox="1"/>
          <p:nvPr/>
        </p:nvSpPr>
        <p:spPr>
          <a:xfrm>
            <a:off x="628651" y="1766652"/>
            <a:ext cx="7028644" cy="244871"/>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0000"/>
              </a:lnSpc>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SUD services, those who were employed reported more positive experiences of care in participation in treatment planning, quality and appropriateness of services, outcomes, social connectedness and functioning compared to those who were unemployed.  </a:t>
            </a:r>
            <a:endParaRPr sz="1200" dirty="0"/>
          </a:p>
        </p:txBody>
      </p:sp>
      <p:sp>
        <p:nvSpPr>
          <p:cNvPr id="8" name="Google Shape;387;p41">
            <a:extLst>
              <a:ext uri="{FF2B5EF4-FFF2-40B4-BE49-F238E27FC236}">
                <a16:creationId xmlns="" xmlns:a16="http://schemas.microsoft.com/office/drawing/2014/main" id="{2B3C2943-EF11-4C4B-9DD0-8B12AF20770A}"/>
              </a:ext>
            </a:extLst>
          </p:cNvPr>
          <p:cNvSpPr txBox="1"/>
          <p:nvPr/>
        </p:nvSpPr>
        <p:spPr>
          <a:xfrm>
            <a:off x="830588" y="4867501"/>
            <a:ext cx="7886699" cy="484748"/>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a:cs typeface="Times"/>
                <a:sym typeface="Times"/>
              </a:rPr>
              <a:t>Note: </a:t>
            </a:r>
            <a:r>
              <a:rPr lang="en-US" sz="900" i="1" dirty="0">
                <a:solidFill>
                  <a:schemeClr val="dk1"/>
                </a:solidFill>
                <a:ea typeface="Times New Roman"/>
                <a:cs typeface="Times New Roman"/>
                <a:sym typeface="Times New Roman"/>
              </a:rPr>
              <a:t>Graph excludes respondents who identified their employment status as disabled or other.</a:t>
            </a:r>
          </a:p>
          <a:p>
            <a:r>
              <a:rPr lang="en-US" sz="900" i="1" dirty="0">
                <a:solidFill>
                  <a:schemeClr val="dk1"/>
                </a:solidFill>
                <a:ea typeface="Times New Roman"/>
                <a:cs typeface="Times New Roman"/>
                <a:sym typeface="Times New Roman"/>
              </a:rPr>
              <a:t>*Asterisk indicates % is significantly higher than corresponding sub-group.</a:t>
            </a:r>
            <a:r>
              <a:rPr lang="en-US" sz="900" i="1" dirty="0">
                <a:solidFill>
                  <a:schemeClr val="dk1"/>
                </a:solidFill>
                <a:ea typeface="Times New Roman"/>
                <a:cs typeface="Times"/>
                <a:sym typeface="Times"/>
              </a:rPr>
              <a:t> </a:t>
            </a:r>
            <a:r>
              <a:rPr lang="en-US" sz="900" i="1" dirty="0">
                <a:solidFill>
                  <a:schemeClr val="dk1"/>
                </a:solidFill>
                <a:ea typeface="Times"/>
                <a:cs typeface="Times"/>
                <a:sym typeface="Times"/>
              </a:rPr>
              <a:t>Percentages are based on calculations for number of positive responses in each domain. </a:t>
            </a:r>
            <a:r>
              <a:rPr lang="en-US" sz="900" i="1" dirty="0">
                <a:solidFill>
                  <a:schemeClr val="dk1"/>
                </a:solidFill>
                <a:ea typeface="Times New Roman"/>
                <a:cs typeface="Times New Roman"/>
                <a:sym typeface="Times New Roman"/>
              </a:rPr>
              <a:t>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 </a:t>
            </a:r>
            <a:endParaRPr sz="1350" dirty="0"/>
          </a:p>
        </p:txBody>
      </p:sp>
      <p:graphicFrame>
        <p:nvGraphicFramePr>
          <p:cNvPr id="9" name="Chart 8">
            <a:extLst>
              <a:ext uri="{FF2B5EF4-FFF2-40B4-BE49-F238E27FC236}">
                <a16:creationId xmlns="" xmlns:a16="http://schemas.microsoft.com/office/drawing/2014/main" id="{D9E3AC91-EB8F-4814-85D7-9F837BF9FDFD}"/>
              </a:ext>
            </a:extLst>
          </p:cNvPr>
          <p:cNvGraphicFramePr/>
          <p:nvPr>
            <p:extLst>
              <p:ext uri="{D42A27DB-BD31-4B8C-83A1-F6EECF244321}">
                <p14:modId xmlns:p14="http://schemas.microsoft.com/office/powerpoint/2010/main" val="1140207877"/>
              </p:ext>
            </p:extLst>
          </p:nvPr>
        </p:nvGraphicFramePr>
        <p:xfrm>
          <a:off x="628650" y="2381388"/>
          <a:ext cx="7886700" cy="24861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68D5C797-1557-4C50-847E-0C3CB54BB09B}"/>
              </a:ext>
            </a:extLst>
          </p:cNvPr>
          <p:cNvSpPr txBox="1"/>
          <p:nvPr/>
        </p:nvSpPr>
        <p:spPr>
          <a:xfrm>
            <a:off x="7833522" y="2470820"/>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265800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 Experiences of Care by Domain and Mental Health Quality of Life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29</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7" name="Google Shape;398;p42">
            <a:extLst>
              <a:ext uri="{FF2B5EF4-FFF2-40B4-BE49-F238E27FC236}">
                <a16:creationId xmlns="" xmlns:a16="http://schemas.microsoft.com/office/drawing/2014/main" id="{73AE9C08-F5F5-4E25-B98E-B2A43487B765}"/>
              </a:ext>
            </a:extLst>
          </p:cNvPr>
          <p:cNvSpPr txBox="1"/>
          <p:nvPr/>
        </p:nvSpPr>
        <p:spPr>
          <a:xfrm>
            <a:off x="628650" y="1624182"/>
            <a:ext cx="7463843" cy="285947"/>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mental health services, those who reported fewer days of poor mental health, reported more positive care experiences across all domains. </a:t>
            </a:r>
            <a:endParaRPr sz="1200" dirty="0">
              <a:solidFill>
                <a:schemeClr val="dk1"/>
              </a:solidFill>
              <a:ea typeface="Times New Roman"/>
              <a:cs typeface="Times New Roman"/>
              <a:sym typeface="Times New Roman"/>
            </a:endParaRPr>
          </a:p>
        </p:txBody>
      </p:sp>
      <p:sp>
        <p:nvSpPr>
          <p:cNvPr id="9" name="Google Shape;399;p42">
            <a:extLst>
              <a:ext uri="{FF2B5EF4-FFF2-40B4-BE49-F238E27FC236}">
                <a16:creationId xmlns="" xmlns:a16="http://schemas.microsoft.com/office/drawing/2014/main" id="{EEE3ABE9-2506-4287-96BF-449191800898}"/>
              </a:ext>
            </a:extLst>
          </p:cNvPr>
          <p:cNvSpPr txBox="1"/>
          <p:nvPr/>
        </p:nvSpPr>
        <p:spPr>
          <a:xfrm>
            <a:off x="725850" y="4821382"/>
            <a:ext cx="7886700"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*Asterisk indicates % is significantly higher than corresponding sub-group. </a:t>
            </a:r>
            <a:r>
              <a:rPr lang="en-US" sz="900" i="1" dirty="0">
                <a:solidFill>
                  <a:schemeClr val="dk1"/>
                </a:solidFill>
                <a:ea typeface="Times"/>
                <a:cs typeface="Times"/>
                <a:sym typeface="Times"/>
              </a:rPr>
              <a:t>Percentages are based on calculations for number of positive responses in each domain. </a:t>
            </a:r>
            <a:r>
              <a:rPr lang="en-US" sz="900" i="1" dirty="0">
                <a:solidFill>
                  <a:schemeClr val="dk1"/>
                </a:solidFill>
                <a:ea typeface="Times New Roman"/>
                <a:cs typeface="Times New Roman"/>
                <a:sym typeface="Times New Roman"/>
              </a:rPr>
              <a:t>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10" name="Chart 9">
            <a:extLst>
              <a:ext uri="{FF2B5EF4-FFF2-40B4-BE49-F238E27FC236}">
                <a16:creationId xmlns="" xmlns:a16="http://schemas.microsoft.com/office/drawing/2014/main" id="{7C270B24-B462-49BA-B6DE-246EC296DEA4}"/>
              </a:ext>
            </a:extLst>
          </p:cNvPr>
          <p:cNvGraphicFramePr/>
          <p:nvPr>
            <p:extLst>
              <p:ext uri="{D42A27DB-BD31-4B8C-83A1-F6EECF244321}">
                <p14:modId xmlns:p14="http://schemas.microsoft.com/office/powerpoint/2010/main" val="3852462894"/>
              </p:ext>
            </p:extLst>
          </p:nvPr>
        </p:nvGraphicFramePr>
        <p:xfrm>
          <a:off x="628650" y="2185943"/>
          <a:ext cx="7886700" cy="26354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5358439E-1BD6-4DAA-B017-EBA8313BD42E}"/>
              </a:ext>
            </a:extLst>
          </p:cNvPr>
          <p:cNvSpPr txBox="1"/>
          <p:nvPr/>
        </p:nvSpPr>
        <p:spPr>
          <a:xfrm>
            <a:off x="2131969" y="2279450"/>
            <a:ext cx="97797"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 xmlns:a16="http://schemas.microsoft.com/office/drawing/2014/main" id="{500F612F-6784-40BA-831C-47E94FF04159}"/>
              </a:ext>
            </a:extLst>
          </p:cNvPr>
          <p:cNvSpPr txBox="1"/>
          <p:nvPr/>
        </p:nvSpPr>
        <p:spPr>
          <a:xfrm>
            <a:off x="4024337" y="2185943"/>
            <a:ext cx="97797" cy="246221"/>
          </a:xfrm>
          <a:prstGeom prst="rect">
            <a:avLst/>
          </a:prstGeom>
          <a:noFill/>
        </p:spPr>
        <p:txBody>
          <a:bodyPr wrap="square" rtlCol="0">
            <a:spAutoFit/>
          </a:bodyPr>
          <a:lstStyle/>
          <a:p>
            <a:r>
              <a:rPr lang="en-US" sz="1000" dirty="0"/>
              <a:t>*</a:t>
            </a:r>
          </a:p>
        </p:txBody>
      </p:sp>
      <p:sp>
        <p:nvSpPr>
          <p:cNvPr id="15" name="TextBox 14">
            <a:extLst>
              <a:ext uri="{FF2B5EF4-FFF2-40B4-BE49-F238E27FC236}">
                <a16:creationId xmlns="" xmlns:a16="http://schemas.microsoft.com/office/drawing/2014/main" id="{8163159F-F63F-4BB2-893B-16E43C5B6F42}"/>
              </a:ext>
            </a:extLst>
          </p:cNvPr>
          <p:cNvSpPr txBox="1"/>
          <p:nvPr/>
        </p:nvSpPr>
        <p:spPr>
          <a:xfrm>
            <a:off x="6875116" y="2279450"/>
            <a:ext cx="97797" cy="246221"/>
          </a:xfrm>
          <a:prstGeom prst="rect">
            <a:avLst/>
          </a:prstGeom>
          <a:noFill/>
        </p:spPr>
        <p:txBody>
          <a:bodyPr wrap="square" rtlCol="0">
            <a:spAutoFit/>
          </a:bodyPr>
          <a:lstStyle/>
          <a:p>
            <a:r>
              <a:rPr lang="en-US" sz="1000" dirty="0"/>
              <a:t>*</a:t>
            </a:r>
          </a:p>
        </p:txBody>
      </p:sp>
      <p:sp>
        <p:nvSpPr>
          <p:cNvPr id="16" name="TextBox 15">
            <a:extLst>
              <a:ext uri="{FF2B5EF4-FFF2-40B4-BE49-F238E27FC236}">
                <a16:creationId xmlns="" xmlns:a16="http://schemas.microsoft.com/office/drawing/2014/main" id="{0C0C259E-43FC-4403-A150-78F6208B5CF4}"/>
              </a:ext>
            </a:extLst>
          </p:cNvPr>
          <p:cNvSpPr txBox="1"/>
          <p:nvPr/>
        </p:nvSpPr>
        <p:spPr>
          <a:xfrm>
            <a:off x="7823748" y="2402560"/>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16953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331CA56-EF68-B342-86C8-69860FDD6878}"/>
              </a:ext>
            </a:extLst>
          </p:cNvPr>
          <p:cNvSpPr>
            <a:spLocks noGrp="1"/>
          </p:cNvSpPr>
          <p:nvPr>
            <p:ph type="body" sz="quarter" idx="14"/>
          </p:nvPr>
        </p:nvSpPr>
        <p:spPr/>
        <p:txBody>
          <a:bodyPr>
            <a:normAutofit/>
          </a:bodyPr>
          <a:lstStyle/>
          <a:p>
            <a:r>
              <a:rPr lang="en-US" dirty="0"/>
              <a:t>Survey Background</a:t>
            </a:r>
          </a:p>
        </p:txBody>
      </p:sp>
    </p:spTree>
    <p:extLst>
      <p:ext uri="{BB962C8B-B14F-4D97-AF65-F5344CB8AC3E}">
        <p14:creationId xmlns:p14="http://schemas.microsoft.com/office/powerpoint/2010/main" val="994656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SUD Experiences of Care by Domain and Mental Health Quality of Life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30</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7" name="Google Shape;398;p42">
            <a:extLst>
              <a:ext uri="{FF2B5EF4-FFF2-40B4-BE49-F238E27FC236}">
                <a16:creationId xmlns="" xmlns:a16="http://schemas.microsoft.com/office/drawing/2014/main" id="{73AE9C08-F5F5-4E25-B98E-B2A43487B765}"/>
              </a:ext>
            </a:extLst>
          </p:cNvPr>
          <p:cNvSpPr txBox="1"/>
          <p:nvPr/>
        </p:nvSpPr>
        <p:spPr>
          <a:xfrm>
            <a:off x="628650" y="1624182"/>
            <a:ext cx="7463843" cy="285947"/>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SUD services, those who reported fewer days of poor mental health, reported more positive care experiences across all domains. </a:t>
            </a:r>
            <a:endParaRPr sz="1200" dirty="0">
              <a:solidFill>
                <a:schemeClr val="dk1"/>
              </a:solidFill>
              <a:ea typeface="Times New Roman"/>
              <a:cs typeface="Times New Roman"/>
              <a:sym typeface="Times New Roman"/>
            </a:endParaRPr>
          </a:p>
        </p:txBody>
      </p:sp>
      <p:sp>
        <p:nvSpPr>
          <p:cNvPr id="9" name="Google Shape;399;p42">
            <a:extLst>
              <a:ext uri="{FF2B5EF4-FFF2-40B4-BE49-F238E27FC236}">
                <a16:creationId xmlns="" xmlns:a16="http://schemas.microsoft.com/office/drawing/2014/main" id="{EEE3ABE9-2506-4287-96BF-449191800898}"/>
              </a:ext>
            </a:extLst>
          </p:cNvPr>
          <p:cNvSpPr txBox="1"/>
          <p:nvPr/>
        </p:nvSpPr>
        <p:spPr>
          <a:xfrm>
            <a:off x="725850" y="4821382"/>
            <a:ext cx="7886700" cy="346249"/>
          </a:xfrm>
          <a:prstGeom prst="rect">
            <a:avLst/>
          </a:prstGeom>
          <a:noFill/>
          <a:ln>
            <a:noFill/>
          </a:ln>
        </p:spPr>
        <p:txBody>
          <a:bodyPr spcFirstLastPara="1" wrap="square" lIns="68569" tIns="34275" rIns="68569" bIns="34275" anchor="t" anchorCtr="0">
            <a:noAutofit/>
          </a:bodyPr>
          <a:lstStyle/>
          <a:p>
            <a:r>
              <a:rPr lang="en-US" sz="900" i="1" dirty="0">
                <a:solidFill>
                  <a:schemeClr val="dk1"/>
                </a:solidFill>
                <a:ea typeface="Times New Roman"/>
                <a:cs typeface="Times New Roman"/>
                <a:sym typeface="Times New Roman"/>
              </a:rPr>
              <a:t>*Asterisk indicates % is significantly higher than corresponding sub-group. </a:t>
            </a:r>
            <a:r>
              <a:rPr lang="en-US" sz="900" i="1" dirty="0">
                <a:solidFill>
                  <a:schemeClr val="dk1"/>
                </a:solidFill>
                <a:ea typeface="Times"/>
                <a:cs typeface="Times"/>
                <a:sym typeface="Times"/>
              </a:rPr>
              <a:t>Percentages are based on calculations for number of positive responses in each domain. </a:t>
            </a:r>
            <a:r>
              <a:rPr lang="en-US" sz="900" i="1" dirty="0">
                <a:solidFill>
                  <a:schemeClr val="dk1"/>
                </a:solidFill>
                <a:ea typeface="Times New Roman"/>
                <a:cs typeface="Times New Roman"/>
                <a:sym typeface="Times New Roman"/>
              </a:rPr>
              <a:t>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10" name="Chart 9">
            <a:extLst>
              <a:ext uri="{FF2B5EF4-FFF2-40B4-BE49-F238E27FC236}">
                <a16:creationId xmlns="" xmlns:a16="http://schemas.microsoft.com/office/drawing/2014/main" id="{7C270B24-B462-49BA-B6DE-246EC296DEA4}"/>
              </a:ext>
            </a:extLst>
          </p:cNvPr>
          <p:cNvGraphicFramePr/>
          <p:nvPr>
            <p:extLst>
              <p:ext uri="{D42A27DB-BD31-4B8C-83A1-F6EECF244321}">
                <p14:modId xmlns:p14="http://schemas.microsoft.com/office/powerpoint/2010/main" val="2013454198"/>
              </p:ext>
            </p:extLst>
          </p:nvPr>
        </p:nvGraphicFramePr>
        <p:xfrm>
          <a:off x="628650" y="2185943"/>
          <a:ext cx="7886700" cy="26354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 xmlns:a16="http://schemas.microsoft.com/office/drawing/2014/main" id="{5358439E-1BD6-4DAA-B017-EBA8313BD42E}"/>
              </a:ext>
            </a:extLst>
          </p:cNvPr>
          <p:cNvSpPr txBox="1"/>
          <p:nvPr/>
        </p:nvSpPr>
        <p:spPr>
          <a:xfrm>
            <a:off x="2131969" y="2329464"/>
            <a:ext cx="97797" cy="246221"/>
          </a:xfrm>
          <a:prstGeom prst="rect">
            <a:avLst/>
          </a:prstGeom>
          <a:noFill/>
        </p:spPr>
        <p:txBody>
          <a:bodyPr wrap="square" rtlCol="0">
            <a:spAutoFit/>
          </a:bodyPr>
          <a:lstStyle/>
          <a:p>
            <a:r>
              <a:rPr lang="en-US" sz="1000" dirty="0"/>
              <a:t>*</a:t>
            </a:r>
          </a:p>
        </p:txBody>
      </p:sp>
      <p:sp>
        <p:nvSpPr>
          <p:cNvPr id="13" name="TextBox 12">
            <a:extLst>
              <a:ext uri="{FF2B5EF4-FFF2-40B4-BE49-F238E27FC236}">
                <a16:creationId xmlns="" xmlns:a16="http://schemas.microsoft.com/office/drawing/2014/main" id="{500F612F-6784-40BA-831C-47E94FF04159}"/>
              </a:ext>
            </a:extLst>
          </p:cNvPr>
          <p:cNvSpPr txBox="1"/>
          <p:nvPr/>
        </p:nvSpPr>
        <p:spPr>
          <a:xfrm>
            <a:off x="4024337" y="2185943"/>
            <a:ext cx="97797" cy="246221"/>
          </a:xfrm>
          <a:prstGeom prst="rect">
            <a:avLst/>
          </a:prstGeom>
          <a:noFill/>
        </p:spPr>
        <p:txBody>
          <a:bodyPr wrap="square" rtlCol="0">
            <a:spAutoFit/>
          </a:bodyPr>
          <a:lstStyle/>
          <a:p>
            <a:r>
              <a:rPr lang="en-US" sz="1000" dirty="0"/>
              <a:t>*</a:t>
            </a:r>
          </a:p>
        </p:txBody>
      </p:sp>
      <p:sp>
        <p:nvSpPr>
          <p:cNvPr id="14" name="TextBox 13">
            <a:extLst>
              <a:ext uri="{FF2B5EF4-FFF2-40B4-BE49-F238E27FC236}">
                <a16:creationId xmlns="" xmlns:a16="http://schemas.microsoft.com/office/drawing/2014/main" id="{737DD7C6-6371-458E-BECE-A99271A4C4CE}"/>
              </a:ext>
            </a:extLst>
          </p:cNvPr>
          <p:cNvSpPr txBox="1"/>
          <p:nvPr/>
        </p:nvSpPr>
        <p:spPr>
          <a:xfrm>
            <a:off x="4972969" y="2255849"/>
            <a:ext cx="97797" cy="246221"/>
          </a:xfrm>
          <a:prstGeom prst="rect">
            <a:avLst/>
          </a:prstGeom>
          <a:noFill/>
        </p:spPr>
        <p:txBody>
          <a:bodyPr wrap="square" rtlCol="0">
            <a:spAutoFit/>
          </a:bodyPr>
          <a:lstStyle/>
          <a:p>
            <a:r>
              <a:rPr lang="en-US" sz="1000" dirty="0"/>
              <a:t>*</a:t>
            </a:r>
          </a:p>
        </p:txBody>
      </p:sp>
      <p:sp>
        <p:nvSpPr>
          <p:cNvPr id="15" name="TextBox 14">
            <a:extLst>
              <a:ext uri="{FF2B5EF4-FFF2-40B4-BE49-F238E27FC236}">
                <a16:creationId xmlns="" xmlns:a16="http://schemas.microsoft.com/office/drawing/2014/main" id="{8163159F-F63F-4BB2-893B-16E43C5B6F42}"/>
              </a:ext>
            </a:extLst>
          </p:cNvPr>
          <p:cNvSpPr txBox="1"/>
          <p:nvPr/>
        </p:nvSpPr>
        <p:spPr>
          <a:xfrm>
            <a:off x="6875116" y="2255848"/>
            <a:ext cx="97797" cy="246221"/>
          </a:xfrm>
          <a:prstGeom prst="rect">
            <a:avLst/>
          </a:prstGeom>
          <a:noFill/>
        </p:spPr>
        <p:txBody>
          <a:bodyPr wrap="square" rtlCol="0">
            <a:spAutoFit/>
          </a:bodyPr>
          <a:lstStyle/>
          <a:p>
            <a:r>
              <a:rPr lang="en-US" sz="1000" dirty="0"/>
              <a:t>*</a:t>
            </a:r>
          </a:p>
        </p:txBody>
      </p:sp>
      <p:sp>
        <p:nvSpPr>
          <p:cNvPr id="16" name="TextBox 15">
            <a:extLst>
              <a:ext uri="{FF2B5EF4-FFF2-40B4-BE49-F238E27FC236}">
                <a16:creationId xmlns="" xmlns:a16="http://schemas.microsoft.com/office/drawing/2014/main" id="{0C0C259E-43FC-4403-A150-78F6208B5CF4}"/>
              </a:ext>
            </a:extLst>
          </p:cNvPr>
          <p:cNvSpPr txBox="1"/>
          <p:nvPr/>
        </p:nvSpPr>
        <p:spPr>
          <a:xfrm>
            <a:off x="7823748" y="2329464"/>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406916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MH Experiences of Care by Domain and Physical Health Quality of Life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31</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420;p44">
            <a:extLst>
              <a:ext uri="{FF2B5EF4-FFF2-40B4-BE49-F238E27FC236}">
                <a16:creationId xmlns="" xmlns:a16="http://schemas.microsoft.com/office/drawing/2014/main" id="{229C9EAF-28BB-4E48-9C36-774F4E5E1D56}"/>
              </a:ext>
            </a:extLst>
          </p:cNvPr>
          <p:cNvSpPr txBox="1"/>
          <p:nvPr/>
        </p:nvSpPr>
        <p:spPr>
          <a:xfrm>
            <a:off x="628650" y="1521621"/>
            <a:ext cx="7851912" cy="513418"/>
          </a:xfrm>
          <a:prstGeom prst="rect">
            <a:avLst/>
          </a:prstGeom>
          <a:solidFill>
            <a:schemeClr val="lt1"/>
          </a:solidFill>
          <a:ln>
            <a:noFill/>
          </a:ln>
        </p:spPr>
        <p:txBody>
          <a:bodyPr spcFirstLastPara="1" wrap="square" lIns="68569" tIns="34275" rIns="68569" bIns="34275" anchor="ctr" anchorCtr="0">
            <a:noAutofit/>
          </a:bodyPr>
          <a:lstStyle/>
          <a:p>
            <a:pPr marL="214313" indent="-214313">
              <a:lnSpc>
                <a:spcPct val="127142"/>
              </a:lnSpc>
              <a:buClr>
                <a:srgbClr val="C40E3E"/>
              </a:buClr>
              <a:buSzPts val="1400"/>
              <a:buFont typeface="Noto Sans Symbols"/>
              <a:buChar char="⮚"/>
            </a:pPr>
            <a:r>
              <a:rPr lang="en-US" sz="1200" dirty="0">
                <a:solidFill>
                  <a:schemeClr val="dk1"/>
                </a:solidFill>
                <a:ea typeface="Times New Roman"/>
                <a:cs typeface="Times New Roman"/>
                <a:sym typeface="Times New Roman"/>
              </a:rPr>
              <a:t>Among adult recipients of MH services, those individuals who reported fewer days of poor physical health reported more positive experiences related to improved outcomes, social connectedness and functioning as a result of services.  </a:t>
            </a:r>
            <a:endParaRPr sz="1200" dirty="0">
              <a:solidFill>
                <a:schemeClr val="dk1"/>
              </a:solidFill>
              <a:ea typeface="Times New Roman"/>
              <a:cs typeface="Times New Roman"/>
              <a:sym typeface="Times New Roman"/>
            </a:endParaRPr>
          </a:p>
        </p:txBody>
      </p:sp>
      <p:sp>
        <p:nvSpPr>
          <p:cNvPr id="8" name="Google Shape;421;p44">
            <a:extLst>
              <a:ext uri="{FF2B5EF4-FFF2-40B4-BE49-F238E27FC236}">
                <a16:creationId xmlns="" xmlns:a16="http://schemas.microsoft.com/office/drawing/2014/main" id="{C1B5F3A8-EFCC-4DBD-8E4A-684572593384}"/>
              </a:ext>
            </a:extLst>
          </p:cNvPr>
          <p:cNvSpPr txBox="1"/>
          <p:nvPr/>
        </p:nvSpPr>
        <p:spPr>
          <a:xfrm>
            <a:off x="727005" y="4721016"/>
            <a:ext cx="7411703" cy="484748"/>
          </a:xfrm>
          <a:prstGeom prst="rect">
            <a:avLst/>
          </a:prstGeom>
          <a:noFill/>
          <a:ln>
            <a:noFill/>
          </a:ln>
        </p:spPr>
        <p:txBody>
          <a:bodyPr spcFirstLastPara="1" wrap="square" lIns="68569" tIns="34275" rIns="68569" bIns="34275" anchor="t" anchorCtr="0">
            <a:noAutofit/>
          </a:bodyPr>
          <a:lstStyle/>
          <a:p>
            <a:r>
              <a:rPr lang="en-US" sz="900" b="1" i="1" dirty="0">
                <a:solidFill>
                  <a:schemeClr val="dk1"/>
                </a:solidFill>
                <a:ea typeface="Times New Roman"/>
                <a:cs typeface="Times New Roman"/>
                <a:sym typeface="Times New Roman"/>
              </a:rPr>
              <a:t>*</a:t>
            </a:r>
            <a:r>
              <a:rPr lang="en-US" sz="900" i="1" dirty="0">
                <a:solidFill>
                  <a:schemeClr val="dk1"/>
                </a:solidFill>
                <a:ea typeface="Times New Roman"/>
                <a:cs typeface="Times New Roman"/>
                <a:sym typeface="Times New Roman"/>
              </a:rPr>
              <a:t>Asterisk indicates % is significantly higher than corresponding sub-group.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9" name="Chart 8">
            <a:extLst>
              <a:ext uri="{FF2B5EF4-FFF2-40B4-BE49-F238E27FC236}">
                <a16:creationId xmlns="" xmlns:a16="http://schemas.microsoft.com/office/drawing/2014/main" id="{9D057BAF-52B3-488F-B761-50DE6FB1EFED}"/>
              </a:ext>
            </a:extLst>
          </p:cNvPr>
          <p:cNvGraphicFramePr/>
          <p:nvPr>
            <p:extLst>
              <p:ext uri="{D42A27DB-BD31-4B8C-83A1-F6EECF244321}">
                <p14:modId xmlns:p14="http://schemas.microsoft.com/office/powerpoint/2010/main" val="72279080"/>
              </p:ext>
            </p:extLst>
          </p:nvPr>
        </p:nvGraphicFramePr>
        <p:xfrm>
          <a:off x="628650" y="2085577"/>
          <a:ext cx="7886700" cy="26354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0FE97078-5BCC-4DC0-BC0E-A88C37C8EE54}"/>
              </a:ext>
            </a:extLst>
          </p:cNvPr>
          <p:cNvSpPr txBox="1"/>
          <p:nvPr/>
        </p:nvSpPr>
        <p:spPr>
          <a:xfrm>
            <a:off x="6884893" y="2221854"/>
            <a:ext cx="97797" cy="246221"/>
          </a:xfrm>
          <a:prstGeom prst="rect">
            <a:avLst/>
          </a:prstGeom>
          <a:noFill/>
        </p:spPr>
        <p:txBody>
          <a:bodyPr wrap="square" rtlCol="0">
            <a:spAutoFit/>
          </a:bodyPr>
          <a:lstStyle/>
          <a:p>
            <a:r>
              <a:rPr lang="en-US" sz="1000" dirty="0"/>
              <a:t>*</a:t>
            </a:r>
          </a:p>
        </p:txBody>
      </p:sp>
      <p:sp>
        <p:nvSpPr>
          <p:cNvPr id="11" name="TextBox 10">
            <a:extLst>
              <a:ext uri="{FF2B5EF4-FFF2-40B4-BE49-F238E27FC236}">
                <a16:creationId xmlns="" xmlns:a16="http://schemas.microsoft.com/office/drawing/2014/main" id="{B3E06B48-498E-4E8F-ACA8-4477FAFCBE7E}"/>
              </a:ext>
            </a:extLst>
          </p:cNvPr>
          <p:cNvSpPr txBox="1"/>
          <p:nvPr/>
        </p:nvSpPr>
        <p:spPr>
          <a:xfrm>
            <a:off x="7818853" y="2344964"/>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3217321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Adult SUD Experiences of Care by Domain and Physical Health Quality of Life</a:t>
            </a:r>
          </a:p>
        </p:txBody>
      </p:sp>
      <p:sp>
        <p:nvSpPr>
          <p:cNvPr id="4" name="Slide Number Placeholder 3"/>
          <p:cNvSpPr>
            <a:spLocks noGrp="1"/>
          </p:cNvSpPr>
          <p:nvPr>
            <p:ph type="sldNum" sz="quarter" idx="12"/>
          </p:nvPr>
        </p:nvSpPr>
        <p:spPr/>
        <p:txBody>
          <a:bodyPr/>
          <a:lstStyle/>
          <a:p>
            <a:fld id="{EB4BE1A8-99A0-BE4B-B404-CE990ED5FA0C}" type="slidenum">
              <a:rPr lang="en-US" smtClean="0"/>
              <a:pPr/>
              <a:t>32</a:t>
            </a:fld>
            <a:endParaRPr lang="en-US" dirty="0"/>
          </a:p>
        </p:txBody>
      </p:sp>
      <p:sp>
        <p:nvSpPr>
          <p:cNvPr id="5" name="Text Placeholder 4"/>
          <p:cNvSpPr>
            <a:spLocks noGrp="1"/>
          </p:cNvSpPr>
          <p:nvPr>
            <p:ph type="body" sz="quarter" idx="13"/>
          </p:nvPr>
        </p:nvSpPr>
        <p:spPr/>
        <p:txBody>
          <a:bodyPr/>
          <a:lstStyle/>
          <a:p>
            <a:r>
              <a:rPr lang="en-US" dirty="0"/>
              <a:t>Survey Results</a:t>
            </a:r>
          </a:p>
          <a:p>
            <a:endParaRPr lang="en-US" dirty="0"/>
          </a:p>
        </p:txBody>
      </p:sp>
      <p:sp>
        <p:nvSpPr>
          <p:cNvPr id="6" name="Google Shape;431;p45">
            <a:extLst>
              <a:ext uri="{FF2B5EF4-FFF2-40B4-BE49-F238E27FC236}">
                <a16:creationId xmlns="" xmlns:a16="http://schemas.microsoft.com/office/drawing/2014/main" id="{D18EB3B3-B049-4753-880E-2D42427E354C}"/>
              </a:ext>
            </a:extLst>
          </p:cNvPr>
          <p:cNvSpPr txBox="1"/>
          <p:nvPr/>
        </p:nvSpPr>
        <p:spPr>
          <a:xfrm>
            <a:off x="628650" y="1608780"/>
            <a:ext cx="7665017" cy="392415"/>
          </a:xfrm>
          <a:prstGeom prst="rect">
            <a:avLst/>
          </a:prstGeom>
          <a:solidFill>
            <a:schemeClr val="lt1"/>
          </a:solidFill>
          <a:ln>
            <a:noFill/>
          </a:ln>
        </p:spPr>
        <p:txBody>
          <a:bodyPr spcFirstLastPara="1" wrap="square" lIns="68569" tIns="34275" rIns="68569" bIns="34275" anchor="ctr" anchorCtr="0">
            <a:noAutofit/>
          </a:bodyPr>
          <a:lstStyle/>
          <a:p>
            <a:pPr marL="214313" indent="-214313">
              <a:buClr>
                <a:srgbClr val="C40E3E"/>
              </a:buClr>
              <a:buSzPts val="1400"/>
              <a:buFont typeface="Noto Sans Symbols"/>
              <a:buChar char="⮚"/>
            </a:pPr>
            <a:r>
              <a:rPr lang="en-US" sz="1200" dirty="0">
                <a:solidFill>
                  <a:schemeClr val="dk1"/>
                </a:solidFill>
                <a:ea typeface="Times New Roman"/>
                <a:cs typeface="Times New Roman"/>
                <a:sym typeface="Times New Roman"/>
              </a:rPr>
              <a:t>For adult recipients of SUD services, individuals who reported fewer days of poor physical health, reported more positive care experiences related to the quality of services provided, cultural sensitivity of providers, outcomes, social connectedness and functioning.  </a:t>
            </a:r>
            <a:endParaRPr sz="1200" dirty="0">
              <a:solidFill>
                <a:schemeClr val="dk1"/>
              </a:solidFill>
              <a:ea typeface="Times New Roman"/>
              <a:cs typeface="Times New Roman"/>
              <a:sym typeface="Times New Roman"/>
            </a:endParaRPr>
          </a:p>
        </p:txBody>
      </p:sp>
      <p:sp>
        <p:nvSpPr>
          <p:cNvPr id="8" name="Google Shape;432;p45">
            <a:extLst>
              <a:ext uri="{FF2B5EF4-FFF2-40B4-BE49-F238E27FC236}">
                <a16:creationId xmlns="" xmlns:a16="http://schemas.microsoft.com/office/drawing/2014/main" id="{11F6BB54-23AC-42AD-9B6F-97E39AEB0587}"/>
              </a:ext>
            </a:extLst>
          </p:cNvPr>
          <p:cNvSpPr txBox="1"/>
          <p:nvPr/>
        </p:nvSpPr>
        <p:spPr>
          <a:xfrm>
            <a:off x="779392" y="4790976"/>
            <a:ext cx="7694513" cy="346249"/>
          </a:xfrm>
          <a:prstGeom prst="rect">
            <a:avLst/>
          </a:prstGeom>
          <a:noFill/>
          <a:ln>
            <a:noFill/>
          </a:ln>
        </p:spPr>
        <p:txBody>
          <a:bodyPr spcFirstLastPara="1" wrap="square" lIns="68569" tIns="34275" rIns="68569" bIns="34275" anchor="t" anchorCtr="0">
            <a:noAutofit/>
          </a:bodyPr>
          <a:lstStyle/>
          <a:p>
            <a:pPr algn="just"/>
            <a:r>
              <a:rPr lang="en-US" sz="900" i="1" dirty="0">
                <a:solidFill>
                  <a:schemeClr val="dk1"/>
                </a:solidFill>
                <a:ea typeface="Times New Roman"/>
                <a:cs typeface="Times New Roman"/>
                <a:sym typeface="Times New Roman"/>
              </a:rPr>
              <a:t>*Asterisk indicates % is significantly higher than corresponding sub-group. Percentages are based on calculations for number of positive responses in each domain. Definition of domains and calculation methodology can be found at </a:t>
            </a:r>
            <a:r>
              <a:rPr lang="en-US" sz="900" i="1" u="sng" dirty="0">
                <a:solidFill>
                  <a:schemeClr val="hlink"/>
                </a:solidFill>
                <a:ea typeface="Times New Roman"/>
                <a:cs typeface="Times New Roman"/>
                <a:sym typeface="Times New Roman"/>
                <a:hlinkClick r:id="rId2"/>
              </a:rPr>
              <a:t>http://www.nri-inc.org/media/1322/2017-urs-table-instructions.pdf</a:t>
            </a:r>
            <a:r>
              <a:rPr lang="en-US" sz="900" i="1" dirty="0">
                <a:solidFill>
                  <a:schemeClr val="dk1"/>
                </a:solidFill>
                <a:ea typeface="Times New Roman"/>
                <a:cs typeface="Times New Roman"/>
                <a:sym typeface="Times New Roman"/>
              </a:rPr>
              <a:t>, pages 20-22 and 24-28.</a:t>
            </a:r>
            <a:endParaRPr sz="1350" dirty="0"/>
          </a:p>
        </p:txBody>
      </p:sp>
      <p:graphicFrame>
        <p:nvGraphicFramePr>
          <p:cNvPr id="9" name="Chart 8">
            <a:extLst>
              <a:ext uri="{FF2B5EF4-FFF2-40B4-BE49-F238E27FC236}">
                <a16:creationId xmlns="" xmlns:a16="http://schemas.microsoft.com/office/drawing/2014/main" id="{869671E2-50A0-4196-B238-1466A1BB4B46}"/>
              </a:ext>
            </a:extLst>
          </p:cNvPr>
          <p:cNvGraphicFramePr/>
          <p:nvPr>
            <p:extLst>
              <p:ext uri="{D42A27DB-BD31-4B8C-83A1-F6EECF244321}">
                <p14:modId xmlns:p14="http://schemas.microsoft.com/office/powerpoint/2010/main" val="1786240099"/>
              </p:ext>
            </p:extLst>
          </p:nvPr>
        </p:nvGraphicFramePr>
        <p:xfrm>
          <a:off x="628650" y="2134363"/>
          <a:ext cx="7886700" cy="26354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0CDA7C06-F47D-4318-90D0-CA70A8A8B1CC}"/>
              </a:ext>
            </a:extLst>
          </p:cNvPr>
          <p:cNvSpPr txBox="1"/>
          <p:nvPr/>
        </p:nvSpPr>
        <p:spPr>
          <a:xfrm>
            <a:off x="4972967" y="2240447"/>
            <a:ext cx="97797" cy="246221"/>
          </a:xfrm>
          <a:prstGeom prst="rect">
            <a:avLst/>
          </a:prstGeom>
          <a:noFill/>
        </p:spPr>
        <p:txBody>
          <a:bodyPr wrap="square" rtlCol="0">
            <a:spAutoFit/>
          </a:bodyPr>
          <a:lstStyle/>
          <a:p>
            <a:r>
              <a:rPr lang="en-US" sz="1000" dirty="0"/>
              <a:t>*</a:t>
            </a:r>
          </a:p>
        </p:txBody>
      </p:sp>
    </p:spTree>
    <p:extLst>
      <p:ext uri="{BB962C8B-B14F-4D97-AF65-F5344CB8AC3E}">
        <p14:creationId xmlns:p14="http://schemas.microsoft.com/office/powerpoint/2010/main" val="293185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Conclusions</a:t>
            </a:r>
          </a:p>
        </p:txBody>
      </p:sp>
    </p:spTree>
    <p:extLst>
      <p:ext uri="{BB962C8B-B14F-4D97-AF65-F5344CB8AC3E}">
        <p14:creationId xmlns:p14="http://schemas.microsoft.com/office/powerpoint/2010/main" val="2594437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Summary of Results for Adult MH/SUD Population </a:t>
            </a:r>
          </a:p>
        </p:txBody>
      </p:sp>
      <p:sp>
        <p:nvSpPr>
          <p:cNvPr id="3" name="Content Placeholder 2"/>
          <p:cNvSpPr>
            <a:spLocks noGrp="1"/>
          </p:cNvSpPr>
          <p:nvPr>
            <p:ph idx="1"/>
          </p:nvPr>
        </p:nvSpPr>
        <p:spPr>
          <a:xfrm>
            <a:off x="628650" y="1716089"/>
            <a:ext cx="7886700" cy="4351338"/>
          </a:xfrm>
        </p:spPr>
        <p:txBody>
          <a:bodyPr>
            <a:noAutofit/>
          </a:bodyPr>
          <a:lstStyle/>
          <a:p>
            <a:pPr marL="845820" lvl="0" indent="-273050">
              <a:lnSpc>
                <a:spcPct val="104999"/>
              </a:lnSpc>
              <a:buClr>
                <a:srgbClr val="C40E3E"/>
              </a:buClr>
              <a:buSzPts val="1400"/>
              <a:buFont typeface="Noto Sans Symbols"/>
              <a:buChar char="⮚"/>
            </a:pPr>
            <a:r>
              <a:rPr lang="en-US" sz="1300" dirty="0">
                <a:solidFill>
                  <a:srgbClr val="000000"/>
                </a:solidFill>
                <a:latin typeface="+mn-lt"/>
                <a:ea typeface="Times New Roman"/>
                <a:cs typeface="Times New Roman"/>
                <a:sym typeface="Times New Roman"/>
              </a:rPr>
              <a:t>Adult recipients of outpatient behavioral health services generally reported being satisfied with the services that they received.</a:t>
            </a:r>
            <a:endParaRPr lang="en-US" sz="1300" b="1" dirty="0">
              <a:solidFill>
                <a:srgbClr val="000000"/>
              </a:solidFill>
              <a:latin typeface="+mn-lt"/>
              <a:ea typeface="Times New Roman"/>
              <a:cs typeface="Times New Roman"/>
              <a:sym typeface="Times New Roman"/>
            </a:endParaRPr>
          </a:p>
          <a:p>
            <a:pPr marL="845820" lvl="0" indent="-273050">
              <a:lnSpc>
                <a:spcPct val="104999"/>
              </a:lnSpc>
              <a:buClr>
                <a:srgbClr val="C40E3E"/>
              </a:buClr>
              <a:buSzPts val="1400"/>
              <a:buFont typeface="Noto Sans Symbols"/>
              <a:buChar char="⮚"/>
            </a:pPr>
            <a:r>
              <a:rPr lang="en-US" sz="1300" dirty="0">
                <a:solidFill>
                  <a:srgbClr val="000000"/>
                </a:solidFill>
                <a:latin typeface="+mn-lt"/>
                <a:ea typeface="Times New Roman"/>
                <a:cs typeface="Times New Roman"/>
                <a:sym typeface="Times New Roman"/>
              </a:rPr>
              <a:t>Adults were most likely to report positive experiences in the areas of cultural sensitivity of providers and quality and appropriateness of services, and least likely to report positive experiences regarding improvement in outcomes and functioning as a result of services.</a:t>
            </a:r>
            <a:endParaRPr lang="en-US" sz="1300" dirty="0">
              <a:latin typeface="+mn-lt"/>
            </a:endParaRPr>
          </a:p>
          <a:p>
            <a:pPr marL="845820" lvl="0" indent="-273050">
              <a:lnSpc>
                <a:spcPct val="104999"/>
              </a:lnSpc>
              <a:buClr>
                <a:srgbClr val="C40E3E"/>
              </a:buClr>
              <a:buSzPts val="1400"/>
              <a:buFont typeface="Noto Sans Symbols"/>
              <a:buChar char="⮚"/>
            </a:pPr>
            <a:r>
              <a:rPr lang="en-US" sz="1300" dirty="0">
                <a:solidFill>
                  <a:srgbClr val="000000"/>
                </a:solidFill>
                <a:latin typeface="+mn-lt"/>
                <a:ea typeface="Times New Roman"/>
                <a:cs typeface="Times New Roman"/>
                <a:sym typeface="Times New Roman"/>
              </a:rPr>
              <a:t>Those adults who experienced fewer (&lt;14) “poor mental health days” and/or “poor physical health days” in a month reported more positive experiences related to services and outcomes than those experiencing 14 or more days of poor mental or physical health.</a:t>
            </a:r>
            <a:endParaRPr lang="en-US" sz="1300" dirty="0">
              <a:latin typeface="+mn-lt"/>
            </a:endParaRPr>
          </a:p>
          <a:p>
            <a:pPr marL="845820" lvl="0" indent="-273050">
              <a:lnSpc>
                <a:spcPct val="104999"/>
              </a:lnSpc>
              <a:buClr>
                <a:srgbClr val="C40E3E"/>
              </a:buClr>
              <a:buSzPts val="1400"/>
              <a:buFont typeface="Noto Sans Symbols"/>
              <a:buChar char="⮚"/>
            </a:pPr>
            <a:r>
              <a:rPr lang="en-US" sz="1300" dirty="0">
                <a:solidFill>
                  <a:srgbClr val="000000"/>
                </a:solidFill>
                <a:latin typeface="+mn-lt"/>
                <a:ea typeface="Times New Roman"/>
                <a:cs typeface="Times New Roman"/>
                <a:sym typeface="Times New Roman"/>
              </a:rPr>
              <a:t>More than one-third of adult MH/SUD participants reported being in poor physical health 14 or more days in the past month. </a:t>
            </a:r>
            <a:endParaRPr lang="en-US" sz="1300" dirty="0">
              <a:latin typeface="+mn-lt"/>
            </a:endParaRPr>
          </a:p>
          <a:p>
            <a:pPr marL="845820" lvl="0" indent="-273050">
              <a:lnSpc>
                <a:spcPct val="105000"/>
              </a:lnSpc>
              <a:buClr>
                <a:srgbClr val="C40E3E"/>
              </a:buClr>
              <a:buSzPts val="1400"/>
              <a:buFont typeface="Noto Sans Symbols"/>
              <a:buChar char="⮚"/>
            </a:pPr>
            <a:r>
              <a:rPr lang="en-US" sz="1300" dirty="0">
                <a:solidFill>
                  <a:srgbClr val="000000"/>
                </a:solidFill>
                <a:latin typeface="+mn-lt"/>
                <a:ea typeface="Times New Roman"/>
                <a:cs typeface="Times New Roman"/>
                <a:sym typeface="Times New Roman"/>
              </a:rPr>
              <a:t>Adults with 14 or more days of poor physical health were less likely to report satisfaction across all domains, but particularly with perceived outcomes, such as getting along with family and friends, handling daily problems and doing better at work, and improvement in functioning as a result of services received.</a:t>
            </a:r>
            <a:endParaRPr lang="en-US" sz="1300" dirty="0">
              <a:latin typeface="+mn-lt"/>
              <a:ea typeface="Times New Roman"/>
              <a:cs typeface="Times New Roman"/>
              <a:sym typeface="Times New Roman"/>
            </a:endParaRPr>
          </a:p>
          <a:p>
            <a:pPr marL="845820" lvl="0" indent="-273050">
              <a:lnSpc>
                <a:spcPct val="105000"/>
              </a:lnSpc>
              <a:buClr>
                <a:srgbClr val="C40E3E"/>
              </a:buClr>
              <a:buSzPts val="1400"/>
              <a:buFont typeface="Noto Sans Symbols"/>
              <a:buChar char="⮚"/>
            </a:pPr>
            <a:r>
              <a:rPr lang="en-US" sz="1300" dirty="0">
                <a:latin typeface="+mn-lt"/>
                <a:ea typeface="Times New Roman"/>
                <a:cs typeface="Times New Roman"/>
                <a:sym typeface="Times New Roman"/>
              </a:rPr>
              <a:t>The majority of adults report having a PCP and seeing a medical provider for a check-up or illness in the past 12-months, however less one-third report that their PCP and mental health providers have communicated about their treatment.</a:t>
            </a:r>
          </a:p>
          <a:p>
            <a:pPr marL="0" indent="0">
              <a:buNone/>
            </a:pPr>
            <a:endParaRPr lang="en-US" sz="1300" dirty="0">
              <a:latin typeface="+mn-lt"/>
            </a:endParaRPr>
          </a:p>
        </p:txBody>
      </p:sp>
      <p:sp>
        <p:nvSpPr>
          <p:cNvPr id="4" name="Slide Number Placeholder 3"/>
          <p:cNvSpPr>
            <a:spLocks noGrp="1"/>
          </p:cNvSpPr>
          <p:nvPr>
            <p:ph type="sldNum" sz="quarter" idx="12"/>
          </p:nvPr>
        </p:nvSpPr>
        <p:spPr/>
        <p:txBody>
          <a:bodyPr/>
          <a:lstStyle/>
          <a:p>
            <a:fld id="{EB4BE1A8-99A0-BE4B-B404-CE990ED5FA0C}" type="slidenum">
              <a:rPr lang="en-US" smtClean="0"/>
              <a:pPr/>
              <a:t>34</a:t>
            </a:fld>
            <a:endParaRPr lang="en-US" dirty="0"/>
          </a:p>
        </p:txBody>
      </p:sp>
      <p:sp>
        <p:nvSpPr>
          <p:cNvPr id="5" name="Text Placeholder 4"/>
          <p:cNvSpPr>
            <a:spLocks noGrp="1"/>
          </p:cNvSpPr>
          <p:nvPr>
            <p:ph type="body" sz="quarter" idx="13"/>
          </p:nvPr>
        </p:nvSpPr>
        <p:spPr/>
        <p:txBody>
          <a:bodyPr/>
          <a:lstStyle/>
          <a:p>
            <a:r>
              <a:rPr lang="en-US" dirty="0"/>
              <a:t>Conclusions</a:t>
            </a:r>
          </a:p>
        </p:txBody>
      </p:sp>
    </p:spTree>
    <p:extLst>
      <p:ext uri="{BB962C8B-B14F-4D97-AF65-F5344CB8AC3E}">
        <p14:creationId xmlns:p14="http://schemas.microsoft.com/office/powerpoint/2010/main" val="181698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Summary of Results for Child MH Population</a:t>
            </a:r>
          </a:p>
        </p:txBody>
      </p:sp>
      <p:sp>
        <p:nvSpPr>
          <p:cNvPr id="3" name="Content Placeholder 2"/>
          <p:cNvSpPr>
            <a:spLocks noGrp="1"/>
          </p:cNvSpPr>
          <p:nvPr>
            <p:ph idx="1"/>
          </p:nvPr>
        </p:nvSpPr>
        <p:spPr/>
        <p:txBody>
          <a:bodyPr>
            <a:normAutofit/>
          </a:bodyPr>
          <a:lstStyle/>
          <a:p>
            <a:pPr marL="754380" lvl="0" indent="-285750">
              <a:buClr>
                <a:srgbClr val="C40E3E"/>
              </a:buClr>
              <a:buSzPts val="1600"/>
              <a:buFont typeface="Noto Sans Symbols"/>
              <a:buChar char="⮚"/>
            </a:pPr>
            <a:r>
              <a:rPr lang="en-US" sz="1600" dirty="0">
                <a:solidFill>
                  <a:schemeClr val="dk1"/>
                </a:solidFill>
                <a:latin typeface="+mn-lt"/>
                <a:ea typeface="Times"/>
                <a:cs typeface="Times"/>
                <a:sym typeface="Times"/>
              </a:rPr>
              <a:t>Child caregivers report being generally satisfied with the outpatient services that their child received.</a:t>
            </a:r>
            <a:endParaRPr lang="en-US" sz="1600" b="1" dirty="0">
              <a:solidFill>
                <a:schemeClr val="dk1"/>
              </a:solidFill>
              <a:latin typeface="+mn-lt"/>
              <a:ea typeface="Times"/>
              <a:cs typeface="Times"/>
              <a:sym typeface="Times"/>
            </a:endParaRPr>
          </a:p>
          <a:p>
            <a:pPr marL="754380" lvl="0" indent="-285750">
              <a:buClr>
                <a:srgbClr val="C40E3E"/>
              </a:buClr>
              <a:buSzPts val="1600"/>
              <a:buFont typeface="Noto Sans Symbols"/>
              <a:buChar char="⮚"/>
            </a:pPr>
            <a:r>
              <a:rPr lang="en-US" sz="1600" dirty="0">
                <a:solidFill>
                  <a:schemeClr val="dk1"/>
                </a:solidFill>
                <a:latin typeface="+mn-lt"/>
                <a:ea typeface="Times New Roman"/>
                <a:cs typeface="Times New Roman"/>
                <a:sym typeface="Times New Roman"/>
              </a:rPr>
              <a:t>Caregivers were most likely to report positive experiences with the cultural sensitivity of  providers, participation and engagement in their child’s treatment, and in their social connectedness to family, friends and community, and </a:t>
            </a:r>
            <a:r>
              <a:rPr lang="en-US" sz="1600" dirty="0">
                <a:solidFill>
                  <a:schemeClr val="dk1"/>
                </a:solidFill>
                <a:latin typeface="+mn-lt"/>
                <a:ea typeface="Times"/>
                <a:cs typeface="Times"/>
                <a:sym typeface="Times"/>
              </a:rPr>
              <a:t>least likely to report positive experiences with outcomes and functioning as a result of services.</a:t>
            </a:r>
          </a:p>
          <a:p>
            <a:pPr marL="754380" lvl="0" indent="-285750">
              <a:buClr>
                <a:srgbClr val="C40E3E"/>
              </a:buClr>
              <a:buSzPts val="1600"/>
              <a:buFont typeface="Noto Sans Symbols"/>
              <a:buChar char="⮚"/>
            </a:pPr>
            <a:r>
              <a:rPr lang="en-US" sz="1600" dirty="0">
                <a:solidFill>
                  <a:schemeClr val="dk1"/>
                </a:solidFill>
                <a:latin typeface="+mn-lt"/>
                <a:ea typeface="Times"/>
                <a:cs typeface="Times"/>
                <a:sym typeface="Times"/>
              </a:rPr>
              <a:t>The </a:t>
            </a:r>
            <a:r>
              <a:rPr lang="en-US" sz="1600" dirty="0">
                <a:solidFill>
                  <a:schemeClr val="dk1"/>
                </a:solidFill>
                <a:latin typeface="+mn-lt"/>
              </a:rPr>
              <a:t>majority of caregivers report that their child has a PCP and has seen a medical provider for a check-up or illness in the past 12-months, however less one-third report that their child’s PCP and mental health provider have communicated about their child’s treatment.</a:t>
            </a:r>
          </a:p>
          <a:p>
            <a:pPr lvl="0" indent="0">
              <a:buNone/>
            </a:pPr>
            <a:endParaRPr lang="en-US" sz="1600" dirty="0">
              <a:solidFill>
                <a:schemeClr val="dk1"/>
              </a:solidFill>
              <a:latin typeface="Times"/>
              <a:ea typeface="Times"/>
              <a:cs typeface="Times"/>
              <a:sym typeface="Times"/>
            </a:endParaRPr>
          </a:p>
          <a:p>
            <a:pPr marL="914400" lvl="0" indent="-182880">
              <a:lnSpc>
                <a:spcPct val="100000"/>
              </a:lnSpc>
              <a:buClr>
                <a:srgbClr val="262626"/>
              </a:buClr>
              <a:buSzPts val="1400"/>
              <a:buNone/>
            </a:pPr>
            <a:endParaRPr lang="en-US" sz="1600" dirty="0">
              <a:solidFill>
                <a:schemeClr val="dk1"/>
              </a:solidFill>
              <a:latin typeface="Times New Roman"/>
              <a:ea typeface="Times New Roman"/>
              <a:cs typeface="Times New Roman"/>
              <a:sym typeface="Times New Roman"/>
            </a:endParaRPr>
          </a:p>
          <a:p>
            <a:pPr marL="0" indent="0">
              <a:buNone/>
            </a:pPr>
            <a:endParaRPr lang="en-US" sz="16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35</a:t>
            </a:fld>
            <a:endParaRPr lang="en-US" dirty="0"/>
          </a:p>
        </p:txBody>
      </p:sp>
      <p:sp>
        <p:nvSpPr>
          <p:cNvPr id="5" name="Text Placeholder 4"/>
          <p:cNvSpPr>
            <a:spLocks noGrp="1"/>
          </p:cNvSpPr>
          <p:nvPr>
            <p:ph type="body" sz="quarter" idx="13"/>
          </p:nvPr>
        </p:nvSpPr>
        <p:spPr/>
        <p:txBody>
          <a:bodyPr/>
          <a:lstStyle/>
          <a:p>
            <a:r>
              <a:rPr lang="en-US" dirty="0"/>
              <a:t>Conclusions</a:t>
            </a:r>
          </a:p>
        </p:txBody>
      </p:sp>
    </p:spTree>
    <p:extLst>
      <p:ext uri="{BB962C8B-B14F-4D97-AF65-F5344CB8AC3E}">
        <p14:creationId xmlns:p14="http://schemas.microsoft.com/office/powerpoint/2010/main" val="407251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28650" y="1825625"/>
            <a:ext cx="7886700" cy="3722688"/>
          </a:xfrm>
        </p:spPr>
        <p:txBody>
          <a:bodyPr>
            <a:normAutofit/>
          </a:bodyPr>
          <a:lstStyle/>
          <a:p>
            <a:pPr marL="516890" lvl="0" indent="-285750">
              <a:lnSpc>
                <a:spcPct val="100000"/>
              </a:lnSpc>
              <a:spcBef>
                <a:spcPts val="0"/>
              </a:spcBef>
              <a:buClr>
                <a:srgbClr val="C40E3E"/>
              </a:buClr>
              <a:buSzPts val="1400"/>
              <a:buFont typeface="Noto Sans Symbols"/>
              <a:buChar char="⮚"/>
            </a:pPr>
            <a:r>
              <a:rPr lang="en-US" sz="1500" dirty="0">
                <a:solidFill>
                  <a:schemeClr val="dk1"/>
                </a:solidFill>
                <a:latin typeface="+mn-lt"/>
                <a:ea typeface="Times New Roman"/>
                <a:cs typeface="Times New Roman"/>
                <a:sym typeface="Times New Roman"/>
              </a:rPr>
              <a:t>The Maryland Department of Health (MDH) launched Maryland’s Public Mental Health System (PMHS) in July 1997 as part of the state’s Medicaid 1115 waiver reform initiative. The 1115 waiver created a system whereby specialty mental health (MH) services are delivered through a “carve-out” arrangement that manages public mental health funds under a single payer system. </a:t>
            </a:r>
          </a:p>
          <a:p>
            <a:pPr marL="231140" lvl="0" indent="0">
              <a:lnSpc>
                <a:spcPct val="100000"/>
              </a:lnSpc>
              <a:spcBef>
                <a:spcPts val="0"/>
              </a:spcBef>
              <a:buClr>
                <a:srgbClr val="993333"/>
              </a:buClr>
              <a:buSzPts val="1400"/>
              <a:buNone/>
            </a:pPr>
            <a:endParaRPr lang="en-US" sz="1500" dirty="0">
              <a:solidFill>
                <a:schemeClr val="dk1"/>
              </a:solidFill>
              <a:latin typeface="+mn-lt"/>
              <a:ea typeface="Times New Roman"/>
              <a:cs typeface="Times New Roman"/>
              <a:sym typeface="Times New Roman"/>
            </a:endParaRPr>
          </a:p>
          <a:p>
            <a:pPr marL="516890" lvl="0" indent="-285750">
              <a:lnSpc>
                <a:spcPct val="100000"/>
              </a:lnSpc>
              <a:buClr>
                <a:srgbClr val="C40E3E"/>
              </a:buClr>
              <a:buSzPts val="1600"/>
              <a:buFont typeface="Noto Sans Symbols"/>
              <a:buChar char="⮚"/>
            </a:pPr>
            <a:r>
              <a:rPr lang="en-US" sz="1500" dirty="0">
                <a:solidFill>
                  <a:schemeClr val="dk1"/>
                </a:solidFill>
                <a:latin typeface="+mn-lt"/>
                <a:ea typeface="Times New Roman"/>
                <a:cs typeface="Times New Roman"/>
                <a:sym typeface="Times New Roman"/>
              </a:rPr>
              <a:t>Since the creation of the “carve-out,” two additional major changes to the public system have occurred. </a:t>
            </a:r>
            <a:endParaRPr lang="en-US" sz="1500" dirty="0">
              <a:latin typeface="+mn-lt"/>
            </a:endParaRPr>
          </a:p>
          <a:p>
            <a:pPr marL="1005839" lvl="1" indent="-317498">
              <a:lnSpc>
                <a:spcPct val="100000"/>
              </a:lnSpc>
              <a:spcBef>
                <a:spcPts val="0"/>
              </a:spcBef>
              <a:buClr>
                <a:srgbClr val="C40E3E"/>
              </a:buClr>
              <a:buSzPts val="1400"/>
              <a:buFont typeface="Times New Roman"/>
              <a:buChar char="●"/>
            </a:pPr>
            <a:r>
              <a:rPr lang="en-US" sz="1500" dirty="0">
                <a:solidFill>
                  <a:schemeClr val="dk1"/>
                </a:solidFill>
                <a:latin typeface="+mn-lt"/>
                <a:ea typeface="Times New Roman"/>
                <a:cs typeface="Times New Roman"/>
                <a:sym typeface="Times New Roman"/>
              </a:rPr>
              <a:t>The first was the formal merger of the Mental Hygiene Administration (MHA) with the Alcohol and Drug Abuse Administration (ADAA) in July 2014, creating an integrated Behavioral Health Administration (BHA). </a:t>
            </a:r>
            <a:endParaRPr lang="en-US" sz="1500" dirty="0">
              <a:latin typeface="+mn-lt"/>
            </a:endParaRPr>
          </a:p>
          <a:p>
            <a:pPr marL="1005839" lvl="1" indent="-317498">
              <a:lnSpc>
                <a:spcPct val="100000"/>
              </a:lnSpc>
              <a:spcBef>
                <a:spcPts val="0"/>
              </a:spcBef>
              <a:buClr>
                <a:srgbClr val="C40E3E"/>
              </a:buClr>
              <a:buSzPts val="1400"/>
              <a:buFont typeface="Times New Roman"/>
              <a:buChar char="●"/>
            </a:pPr>
            <a:r>
              <a:rPr lang="en-US" sz="1500" dirty="0">
                <a:solidFill>
                  <a:schemeClr val="dk1"/>
                </a:solidFill>
                <a:latin typeface="+mn-lt"/>
                <a:ea typeface="Times New Roman"/>
                <a:cs typeface="Times New Roman"/>
                <a:sym typeface="Times New Roman"/>
              </a:rPr>
              <a:t>The second major change was the shift of substance use disorder (SUD) services from a managed care system to the “carve-out” system in January 2015, which is now referred to as the Public Behavioral Health System (PBHS). </a:t>
            </a:r>
            <a:endParaRPr lang="en-US" sz="1500" dirty="0">
              <a:latin typeface="+mn-lt"/>
            </a:endParaRPr>
          </a:p>
          <a:p>
            <a:endParaRPr lang="en-US" sz="1400" dirty="0">
              <a:latin typeface="+mn-lt"/>
            </a:endParaRP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5" name="Text Placeholder 4"/>
          <p:cNvSpPr>
            <a:spLocks noGrp="1"/>
          </p:cNvSpPr>
          <p:nvPr>
            <p:ph type="body" sz="quarter" idx="13"/>
          </p:nvPr>
        </p:nvSpPr>
        <p:spPr/>
        <p:txBody>
          <a:bodyPr/>
          <a:lstStyle/>
          <a:p>
            <a:r>
              <a:rPr lang="en-US" dirty="0"/>
              <a:t>Survey Background</a:t>
            </a:r>
          </a:p>
        </p:txBody>
      </p:sp>
    </p:spTree>
    <p:extLst>
      <p:ext uri="{BB962C8B-B14F-4D97-AF65-F5344CB8AC3E}">
        <p14:creationId xmlns:p14="http://schemas.microsoft.com/office/powerpoint/2010/main" val="17954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(continued)</a:t>
            </a:r>
          </a:p>
        </p:txBody>
      </p:sp>
      <p:sp>
        <p:nvSpPr>
          <p:cNvPr id="3" name="Content Placeholder 2"/>
          <p:cNvSpPr>
            <a:spLocks noGrp="1"/>
          </p:cNvSpPr>
          <p:nvPr>
            <p:ph idx="1"/>
          </p:nvPr>
        </p:nvSpPr>
        <p:spPr>
          <a:xfrm>
            <a:off x="628650" y="1825625"/>
            <a:ext cx="7886700" cy="3736975"/>
          </a:xfrm>
        </p:spPr>
        <p:txBody>
          <a:bodyPr>
            <a:normAutofit fontScale="55000" lnSpcReduction="20000"/>
          </a:bodyPr>
          <a:lstStyle/>
          <a:p>
            <a:pPr marL="882650" lvl="0" indent="-285750">
              <a:lnSpc>
                <a:spcPct val="95000"/>
              </a:lnSpc>
              <a:spcBef>
                <a:spcPts val="0"/>
              </a:spcBef>
              <a:buClr>
                <a:srgbClr val="C40E3E"/>
              </a:buClr>
              <a:buSzPts val="1400"/>
              <a:buFont typeface="Noto Sans Symbols"/>
              <a:buChar char="⮚"/>
            </a:pPr>
            <a:r>
              <a:rPr lang="en-US" dirty="0">
                <a:latin typeface="+mn-lt"/>
              </a:rPr>
              <a:t>The PBHS continues to serve Medicaid recipients and a subset of uninsured individuals eligible for public behavioral health services due to severity of illness and financial need. As a result of the </a:t>
            </a:r>
            <a:r>
              <a:rPr lang="en-US" dirty="0">
                <a:solidFill>
                  <a:srgbClr val="000000"/>
                </a:solidFill>
                <a:latin typeface="+mn-lt"/>
              </a:rPr>
              <a:t>aforementioned </a:t>
            </a:r>
            <a:r>
              <a:rPr lang="en-US" dirty="0">
                <a:latin typeface="+mn-lt"/>
              </a:rPr>
              <a:t>changes, individuals treated primarily for a substance use disorder have also been included in this survey, starting with the 2016 Consumer Perception of Care (CPOC) survey.</a:t>
            </a:r>
            <a:endParaRPr lang="en-US" dirty="0">
              <a:solidFill>
                <a:schemeClr val="dk1"/>
              </a:solidFill>
              <a:latin typeface="+mn-lt"/>
              <a:ea typeface="Times New Roman"/>
              <a:cs typeface="Times New Roman"/>
              <a:sym typeface="Times New Roman"/>
            </a:endParaRPr>
          </a:p>
          <a:p>
            <a:pPr marL="882650" lvl="0" indent="-285750">
              <a:lnSpc>
                <a:spcPct val="120000"/>
              </a:lnSpc>
              <a:buClr>
                <a:srgbClr val="C40E3E"/>
              </a:buClr>
              <a:buSzPts val="1400"/>
              <a:buFont typeface="Noto Sans Symbols"/>
              <a:buChar char="⮚"/>
            </a:pPr>
            <a:r>
              <a:rPr lang="en-US" dirty="0">
                <a:solidFill>
                  <a:schemeClr val="dk1"/>
                </a:solidFill>
                <a:latin typeface="+mn-lt"/>
                <a:ea typeface="Times New Roman"/>
                <a:cs typeface="Times New Roman"/>
                <a:sym typeface="Times New Roman"/>
              </a:rPr>
              <a:t>Medicaid currently contracts with Beacon Health Options (Beacon) to provide administrative services, including evaluation activities, for the PBHS. One of the evaluation activities is the administration of consumer surveys to assess perception of care, including satisfaction with and outcomes of behavioral health services provided by the PBHS. </a:t>
            </a:r>
          </a:p>
          <a:p>
            <a:pPr marL="882650" indent="-285750">
              <a:lnSpc>
                <a:spcPct val="95000"/>
              </a:lnSpc>
              <a:buClr>
                <a:srgbClr val="C40E3E"/>
              </a:buClr>
              <a:buSzPts val="1400"/>
              <a:buFont typeface="Noto Sans Symbols"/>
              <a:buChar char="⮚"/>
            </a:pPr>
            <a:r>
              <a:rPr lang="en-US" dirty="0">
                <a:solidFill>
                  <a:srgbClr val="000000"/>
                </a:solidFill>
                <a:ea typeface="Times New Roman"/>
                <a:cs typeface="Times New Roman"/>
                <a:sym typeface="Times New Roman"/>
              </a:rPr>
              <a:t>In 2018, Beacon subcontracted with Morpace, Inc., an independent market research firm, to conduct data collection </a:t>
            </a:r>
            <a:r>
              <a:rPr lang="en-US" dirty="0">
                <a:solidFill>
                  <a:srgbClr val="000000"/>
                </a:solidFill>
              </a:rPr>
              <a:t>for this survey</a:t>
            </a:r>
            <a:r>
              <a:rPr lang="en-US" dirty="0">
                <a:solidFill>
                  <a:srgbClr val="000000"/>
                </a:solidFill>
                <a:ea typeface="Times New Roman"/>
                <a:cs typeface="Times New Roman"/>
                <a:sym typeface="Times New Roman"/>
              </a:rPr>
              <a:t> using mail, online, and phone methods, to analyze this  surve</a:t>
            </a:r>
            <a:r>
              <a:rPr lang="en-US" dirty="0">
                <a:solidFill>
                  <a:srgbClr val="000000"/>
                </a:solidFill>
              </a:rPr>
              <a:t>y’s </a:t>
            </a:r>
            <a:r>
              <a:rPr lang="en-US" dirty="0">
                <a:solidFill>
                  <a:srgbClr val="000000"/>
                </a:solidFill>
                <a:ea typeface="Times New Roman"/>
                <a:cs typeface="Times New Roman"/>
                <a:sym typeface="Times New Roman"/>
              </a:rPr>
              <a:t>data and to document the findings. </a:t>
            </a:r>
            <a:endParaRPr lang="en-US" dirty="0">
              <a:solidFill>
                <a:srgbClr val="000000"/>
              </a:solidFill>
            </a:endParaRPr>
          </a:p>
          <a:p>
            <a:pPr marL="882650" indent="-285750">
              <a:lnSpc>
                <a:spcPct val="95000"/>
              </a:lnSpc>
              <a:buClr>
                <a:srgbClr val="C40E3E"/>
              </a:buClr>
              <a:buSzPts val="1400"/>
              <a:buFont typeface="Noto Sans Symbols"/>
              <a:buChar char="⮚"/>
            </a:pPr>
            <a:r>
              <a:rPr lang="en-US" dirty="0">
                <a:solidFill>
                  <a:srgbClr val="000000"/>
                </a:solidFill>
                <a:ea typeface="Times New Roman"/>
                <a:cs typeface="Times New Roman"/>
                <a:sym typeface="Times New Roman"/>
              </a:rPr>
              <a:t>This </a:t>
            </a:r>
            <a:r>
              <a:rPr lang="en-US" dirty="0">
                <a:solidFill>
                  <a:srgbClr val="000000"/>
                </a:solidFill>
              </a:rPr>
              <a:t>report</a:t>
            </a:r>
            <a:r>
              <a:rPr lang="en-US" dirty="0">
                <a:solidFill>
                  <a:srgbClr val="000000"/>
                </a:solidFill>
                <a:ea typeface="Times New Roman"/>
                <a:cs typeface="Times New Roman"/>
                <a:sym typeface="Times New Roman"/>
              </a:rPr>
              <a:t> summarizes the findings of the 2018 Consumer Perception of Care Survey, which is the eighteenth systematic, statewide </a:t>
            </a:r>
            <a:r>
              <a:rPr lang="en-US" dirty="0">
                <a:solidFill>
                  <a:srgbClr val="000000"/>
                </a:solidFill>
              </a:rPr>
              <a:t>Co</a:t>
            </a:r>
            <a:r>
              <a:rPr lang="en-US" dirty="0">
                <a:solidFill>
                  <a:srgbClr val="000000"/>
                </a:solidFill>
                <a:ea typeface="Times New Roman"/>
                <a:cs typeface="Times New Roman"/>
                <a:sym typeface="Times New Roman"/>
              </a:rPr>
              <a:t>nsumer </a:t>
            </a:r>
            <a:r>
              <a:rPr lang="en-US" dirty="0">
                <a:solidFill>
                  <a:srgbClr val="000000"/>
                </a:solidFill>
              </a:rPr>
              <a:t>P</a:t>
            </a:r>
            <a:r>
              <a:rPr lang="en-US" dirty="0">
                <a:solidFill>
                  <a:srgbClr val="000000"/>
                </a:solidFill>
                <a:ea typeface="Times New Roman"/>
                <a:cs typeface="Times New Roman"/>
                <a:sym typeface="Times New Roman"/>
              </a:rPr>
              <a:t>erception of </a:t>
            </a:r>
            <a:r>
              <a:rPr lang="en-US" dirty="0">
                <a:solidFill>
                  <a:srgbClr val="000000"/>
                </a:solidFill>
              </a:rPr>
              <a:t>C</a:t>
            </a:r>
            <a:r>
              <a:rPr lang="en-US" dirty="0">
                <a:solidFill>
                  <a:srgbClr val="000000"/>
                </a:solidFill>
                <a:ea typeface="Times New Roman"/>
                <a:cs typeface="Times New Roman"/>
                <a:sym typeface="Times New Roman"/>
              </a:rPr>
              <a:t>ar</a:t>
            </a:r>
            <a:r>
              <a:rPr lang="en-US" dirty="0">
                <a:solidFill>
                  <a:srgbClr val="000000"/>
                </a:solidFill>
              </a:rPr>
              <a:t>e</a:t>
            </a:r>
            <a:r>
              <a:rPr lang="en-US" dirty="0">
                <a:solidFill>
                  <a:srgbClr val="000000"/>
                </a:solidFill>
                <a:ea typeface="Times New Roman"/>
                <a:cs typeface="Times New Roman"/>
                <a:sym typeface="Times New Roman"/>
              </a:rPr>
              <a:t> </a:t>
            </a:r>
            <a:r>
              <a:rPr lang="en-US" dirty="0">
                <a:solidFill>
                  <a:srgbClr val="000000"/>
                </a:solidFill>
              </a:rPr>
              <a:t>S</a:t>
            </a:r>
            <a:r>
              <a:rPr lang="en-US" dirty="0">
                <a:solidFill>
                  <a:srgbClr val="000000"/>
                </a:solidFill>
                <a:ea typeface="Times New Roman"/>
                <a:cs typeface="Times New Roman"/>
                <a:sym typeface="Times New Roman"/>
              </a:rPr>
              <a:t>urvey since the inception of the Public Mental Health System (PMHS), now the Public Behavioral Health System (PBHS). </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EB4BE1A8-99A0-BE4B-B404-CE990ED5FA0C}" type="slidenum">
              <a:rPr lang="en-US" smtClean="0"/>
              <a:pPr/>
              <a:t>5</a:t>
            </a:fld>
            <a:endParaRPr lang="en-US" dirty="0"/>
          </a:p>
        </p:txBody>
      </p:sp>
      <p:sp>
        <p:nvSpPr>
          <p:cNvPr id="5" name="Text Placeholder 4"/>
          <p:cNvSpPr>
            <a:spLocks noGrp="1"/>
          </p:cNvSpPr>
          <p:nvPr>
            <p:ph type="body" sz="quarter" idx="13"/>
          </p:nvPr>
        </p:nvSpPr>
        <p:spPr/>
        <p:txBody>
          <a:bodyPr/>
          <a:lstStyle/>
          <a:p>
            <a:r>
              <a:rPr lang="en-US" dirty="0"/>
              <a:t>Survey Background</a:t>
            </a:r>
          </a:p>
        </p:txBody>
      </p:sp>
    </p:spTree>
    <p:extLst>
      <p:ext uri="{BB962C8B-B14F-4D97-AF65-F5344CB8AC3E}">
        <p14:creationId xmlns:p14="http://schemas.microsoft.com/office/powerpoint/2010/main" val="46616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a:t>Survey Methodology</a:t>
            </a:r>
          </a:p>
        </p:txBody>
      </p:sp>
    </p:spTree>
    <p:extLst>
      <p:ext uri="{BB962C8B-B14F-4D97-AF65-F5344CB8AC3E}">
        <p14:creationId xmlns:p14="http://schemas.microsoft.com/office/powerpoint/2010/main" val="11370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Population</a:t>
            </a:r>
          </a:p>
        </p:txBody>
      </p:sp>
      <p:sp>
        <p:nvSpPr>
          <p:cNvPr id="3" name="Content Placeholder 2"/>
          <p:cNvSpPr>
            <a:spLocks noGrp="1"/>
          </p:cNvSpPr>
          <p:nvPr>
            <p:ph idx="1"/>
          </p:nvPr>
        </p:nvSpPr>
        <p:spPr/>
        <p:txBody>
          <a:bodyPr>
            <a:normAutofit/>
          </a:bodyPr>
          <a:lstStyle/>
          <a:p>
            <a:pPr marL="171450" indent="-17145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The eligible population includes individuals for whom Public Behavioral Health System claims were received for outpatient behavioral health services rendered between January and December 2017. </a:t>
            </a:r>
          </a:p>
          <a:p>
            <a:pPr marL="0" indent="0">
              <a:lnSpc>
                <a:spcPct val="100000"/>
              </a:lnSpc>
              <a:spcBef>
                <a:spcPts val="0"/>
              </a:spcBef>
              <a:buClr>
                <a:srgbClr val="C40E3E"/>
              </a:buClr>
              <a:buSzPts val="1400"/>
              <a:buNone/>
            </a:pPr>
            <a:endParaRPr lang="en-US" sz="1800" dirty="0">
              <a:solidFill>
                <a:srgbClr val="000000"/>
              </a:solidFill>
              <a:latin typeface="+mn-lt"/>
              <a:ea typeface="Times New Roman"/>
              <a:cs typeface="Times New Roman"/>
              <a:sym typeface="Times New Roman"/>
            </a:endParaRPr>
          </a:p>
          <a:p>
            <a:pPr marL="171450" indent="-171450">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The sample was stratified by age group and region of residence and individuals were randomly selected from these groups for inclusion in the survey sample (see next slide). The sample included: </a:t>
            </a:r>
          </a:p>
          <a:p>
            <a:pPr marL="0" indent="0">
              <a:lnSpc>
                <a:spcPct val="100000"/>
              </a:lnSpc>
              <a:spcBef>
                <a:spcPts val="900"/>
              </a:spcBef>
              <a:buClr>
                <a:srgbClr val="C40E3E"/>
              </a:buClr>
              <a:buSzPts val="1400"/>
              <a:buNone/>
            </a:pPr>
            <a:endParaRPr lang="en-US" sz="1900" dirty="0">
              <a:solidFill>
                <a:srgbClr val="000000"/>
              </a:solidFill>
              <a:latin typeface="+mn-lt"/>
              <a:ea typeface="Times New Roman"/>
              <a:cs typeface="Times New Roman"/>
              <a:sym typeface="Times New Roman"/>
            </a:endParaRPr>
          </a:p>
          <a:p>
            <a:pPr marL="0" indent="0">
              <a:lnSpc>
                <a:spcPct val="100000"/>
              </a:lnSpc>
              <a:spcBef>
                <a:spcPts val="900"/>
              </a:spcBef>
              <a:buClr>
                <a:srgbClr val="C40E3E"/>
              </a:buClr>
              <a:buSzPts val="1400"/>
              <a:buNone/>
            </a:pPr>
            <a:endParaRPr lang="en-US" sz="1900" dirty="0">
              <a:solidFill>
                <a:srgbClr val="000000"/>
              </a:solidFill>
              <a:latin typeface="+mn-lt"/>
              <a:ea typeface="Times New Roman"/>
              <a:cs typeface="Times New Roman"/>
              <a:sym typeface="Times New Roman"/>
            </a:endParaRPr>
          </a:p>
          <a:p>
            <a:pPr marL="240030" indent="-171450">
              <a:lnSpc>
                <a:spcPct val="100000"/>
              </a:lnSpc>
              <a:spcBef>
                <a:spcPts val="0"/>
              </a:spcBef>
              <a:buClr>
                <a:srgbClr val="C40E3E"/>
              </a:buClr>
              <a:buSzPts val="1400"/>
              <a:buNone/>
            </a:pPr>
            <a:endParaRPr lang="en-US" sz="1900" dirty="0">
              <a:solidFill>
                <a:srgbClr val="000000"/>
              </a:solidFill>
              <a:latin typeface="+mn-lt"/>
              <a:ea typeface="Times New Roman"/>
              <a:cs typeface="Times New Roman"/>
              <a:sym typeface="Times New Roman"/>
            </a:endParaRPr>
          </a:p>
          <a:p>
            <a:pPr marL="216218" indent="-214313">
              <a:lnSpc>
                <a:spcPct val="100000"/>
              </a:lnSpc>
              <a:spcBef>
                <a:spcPts val="0"/>
              </a:spcBef>
              <a:buClr>
                <a:srgbClr val="C40E3E"/>
              </a:buClr>
              <a:buSzPts val="1400"/>
              <a:buFont typeface="Noto Sans Symbols"/>
              <a:buChar char="⮚"/>
            </a:pPr>
            <a:r>
              <a:rPr lang="en-US" sz="1800" dirty="0">
                <a:solidFill>
                  <a:srgbClr val="000000"/>
                </a:solidFill>
                <a:latin typeface="+mn-lt"/>
                <a:ea typeface="Times New Roman"/>
                <a:cs typeface="Times New Roman"/>
                <a:sym typeface="Times New Roman"/>
              </a:rPr>
              <a:t>Individuals 16 years of age or older at the time of service responded to the adult survey on their own behalf, while parents or caregivers responded to the child survey on behalf of children and adolescents under the age of 16. </a:t>
            </a:r>
            <a:endParaRPr lang="en-US" sz="1800" dirty="0">
              <a:latin typeface="+mn-lt"/>
            </a:endParaRPr>
          </a:p>
          <a:p>
            <a:pPr marL="171450" indent="-3810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7</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
        <p:nvSpPr>
          <p:cNvPr id="6" name="Google Shape;139;p20"/>
          <p:cNvSpPr txBox="1"/>
          <p:nvPr/>
        </p:nvSpPr>
        <p:spPr>
          <a:xfrm>
            <a:off x="4042125" y="4269100"/>
            <a:ext cx="1059750" cy="254025"/>
          </a:xfrm>
          <a:prstGeom prst="rect">
            <a:avLst/>
          </a:prstGeom>
          <a:noFill/>
          <a:ln>
            <a:noFill/>
          </a:ln>
        </p:spPr>
        <p:txBody>
          <a:bodyPr spcFirstLastPara="1" wrap="square" lIns="68569" tIns="34275" rIns="68569" bIns="34275" anchor="t" anchorCtr="0">
            <a:noAutofit/>
          </a:bodyPr>
          <a:lstStyle/>
          <a:p>
            <a:pPr algn="ctr">
              <a:buClr>
                <a:srgbClr val="000000"/>
              </a:buClr>
              <a:buSzPts val="1600"/>
            </a:pPr>
            <a:r>
              <a:rPr lang="en-US" i="1" dirty="0">
                <a:solidFill>
                  <a:srgbClr val="000000"/>
                </a:solidFill>
                <a:ea typeface="Times New Roman"/>
                <a:cs typeface="Times New Roman" panose="02020603050405020304" pitchFamily="18" charset="0"/>
                <a:sym typeface="Times New Roman"/>
              </a:rPr>
              <a:t>and</a:t>
            </a:r>
            <a:endParaRPr i="1" dirty="0">
              <a:solidFill>
                <a:srgbClr val="000000"/>
              </a:solidFill>
              <a:ea typeface="Calibri"/>
              <a:cs typeface="Times New Roman" panose="02020603050405020304" pitchFamily="18" charset="0"/>
              <a:sym typeface="Calibri"/>
            </a:endParaRPr>
          </a:p>
        </p:txBody>
      </p:sp>
      <p:sp>
        <p:nvSpPr>
          <p:cNvPr id="7" name="Google Shape;138;p20"/>
          <p:cNvSpPr txBox="1"/>
          <p:nvPr/>
        </p:nvSpPr>
        <p:spPr>
          <a:xfrm>
            <a:off x="1011409" y="3988622"/>
            <a:ext cx="2657475" cy="814982"/>
          </a:xfrm>
          <a:prstGeom prst="rect">
            <a:avLst/>
          </a:prstGeom>
          <a:noFill/>
          <a:ln w="28575" cap="flat" cmpd="sng">
            <a:solidFill>
              <a:srgbClr val="C40E3E"/>
            </a:solidFill>
            <a:prstDash val="solid"/>
            <a:round/>
            <a:headEnd type="none" w="sm" len="sm"/>
            <a:tailEnd type="none" w="sm" len="sm"/>
          </a:ln>
        </p:spPr>
        <p:txBody>
          <a:bodyPr spcFirstLastPara="1" wrap="square" lIns="68569" tIns="34275" rIns="68569" bIns="34275" anchor="t" anchorCtr="0">
            <a:noAutofit/>
          </a:bodyPr>
          <a:lstStyle/>
          <a:p>
            <a:pPr>
              <a:buClr>
                <a:schemeClr val="dk1"/>
              </a:buClr>
              <a:buSzPts val="1800"/>
            </a:pPr>
            <a:endParaRPr sz="1350">
              <a:solidFill>
                <a:srgbClr val="000000"/>
              </a:solidFill>
              <a:latin typeface="Calibri"/>
              <a:ea typeface="Calibri"/>
              <a:cs typeface="Calibri"/>
              <a:sym typeface="Calibri"/>
            </a:endParaRPr>
          </a:p>
        </p:txBody>
      </p:sp>
      <p:sp>
        <p:nvSpPr>
          <p:cNvPr id="8" name="Google Shape;137;p20"/>
          <p:cNvSpPr txBox="1"/>
          <p:nvPr/>
        </p:nvSpPr>
        <p:spPr>
          <a:xfrm>
            <a:off x="5297836" y="3992065"/>
            <a:ext cx="2654046" cy="809244"/>
          </a:xfrm>
          <a:prstGeom prst="rect">
            <a:avLst/>
          </a:prstGeom>
          <a:noFill/>
          <a:ln w="28575" cap="flat" cmpd="sng">
            <a:solidFill>
              <a:srgbClr val="C40E3E"/>
            </a:solidFill>
            <a:prstDash val="solid"/>
            <a:round/>
            <a:headEnd type="none" w="sm" len="sm"/>
            <a:tailEnd type="none" w="sm" len="sm"/>
          </a:ln>
        </p:spPr>
        <p:txBody>
          <a:bodyPr spcFirstLastPara="1" wrap="square" lIns="68569" tIns="34275" rIns="68569" bIns="34275" anchor="t" anchorCtr="0">
            <a:noAutofit/>
          </a:bodyPr>
          <a:lstStyle/>
          <a:p>
            <a:pPr marL="0" lvl="2" algn="ctr">
              <a:buClr>
                <a:srgbClr val="000000"/>
              </a:buClr>
              <a:buSzPts val="1600"/>
            </a:pPr>
            <a:endParaRPr sz="1200" b="1" u="sng" dirty="0">
              <a:solidFill>
                <a:srgbClr val="000000"/>
              </a:solidFill>
              <a:latin typeface="Times New Roman"/>
              <a:ea typeface="Times New Roman"/>
              <a:cs typeface="Times New Roman"/>
              <a:sym typeface="Times New Roman"/>
            </a:endParaRPr>
          </a:p>
          <a:p>
            <a:pPr marL="0" lvl="2" algn="ctr">
              <a:buClr>
                <a:srgbClr val="000000"/>
              </a:buClr>
              <a:buSzPts val="1400"/>
            </a:pPr>
            <a:r>
              <a:rPr lang="en-US" sz="1050" b="1" u="sng" dirty="0">
                <a:solidFill>
                  <a:srgbClr val="000000"/>
                </a:solidFill>
                <a:ea typeface="Times New Roman"/>
                <a:cs typeface="Times New Roman" panose="02020603050405020304" pitchFamily="18" charset="0"/>
                <a:sym typeface="Times New Roman"/>
              </a:rPr>
              <a:t>Child</a:t>
            </a:r>
            <a:r>
              <a:rPr lang="en-US" sz="1050" dirty="0">
                <a:solidFill>
                  <a:srgbClr val="000000"/>
                </a:solidFill>
                <a:ea typeface="Times New Roman"/>
                <a:cs typeface="Times New Roman" panose="02020603050405020304" pitchFamily="18" charset="0"/>
                <a:sym typeface="Times New Roman"/>
              </a:rPr>
              <a:t> recipients of outpatient Mental Health treatment services</a:t>
            </a:r>
            <a:endParaRPr sz="1050" dirty="0">
              <a:solidFill>
                <a:srgbClr val="000000"/>
              </a:solidFill>
              <a:ea typeface="Times New Roman"/>
              <a:cs typeface="Times New Roman" panose="02020603050405020304" pitchFamily="18" charset="0"/>
              <a:sym typeface="Times New Roman"/>
            </a:endParaRPr>
          </a:p>
          <a:p>
            <a:pPr marL="0" lvl="2" algn="ctr">
              <a:spcBef>
                <a:spcPts val="900"/>
              </a:spcBef>
              <a:buClr>
                <a:srgbClr val="000000"/>
              </a:buClr>
              <a:buSzPts val="1600"/>
            </a:pPr>
            <a:endParaRPr sz="1200" dirty="0">
              <a:solidFill>
                <a:srgbClr val="000000"/>
              </a:solidFill>
              <a:latin typeface="Times New Roman"/>
              <a:ea typeface="Times New Roman"/>
              <a:cs typeface="Times New Roman"/>
              <a:sym typeface="Times New Roman"/>
            </a:endParaRPr>
          </a:p>
        </p:txBody>
      </p:sp>
      <p:sp>
        <p:nvSpPr>
          <p:cNvPr id="9" name="Google Shape;136;p20"/>
          <p:cNvSpPr txBox="1"/>
          <p:nvPr/>
        </p:nvSpPr>
        <p:spPr>
          <a:xfrm>
            <a:off x="943918" y="3915817"/>
            <a:ext cx="2792455" cy="960590"/>
          </a:xfrm>
          <a:prstGeom prst="rect">
            <a:avLst/>
          </a:prstGeom>
          <a:noFill/>
          <a:ln>
            <a:noFill/>
          </a:ln>
        </p:spPr>
        <p:txBody>
          <a:bodyPr spcFirstLastPara="1" wrap="square" lIns="68569" tIns="34275" rIns="68569" bIns="34275" anchor="t" anchorCtr="0">
            <a:noAutofit/>
          </a:bodyPr>
          <a:lstStyle/>
          <a:p>
            <a:pPr algn="ctr">
              <a:buClr>
                <a:srgbClr val="000000"/>
              </a:buClr>
              <a:buSzPts val="1400"/>
            </a:pPr>
            <a:endParaRPr sz="1050" b="1" u="sng" dirty="0">
              <a:solidFill>
                <a:srgbClr val="000000"/>
              </a:solidFill>
              <a:latin typeface="Times New Roman"/>
              <a:ea typeface="Times New Roman"/>
              <a:cs typeface="Times New Roman"/>
              <a:sym typeface="Times New Roman"/>
            </a:endParaRPr>
          </a:p>
          <a:p>
            <a:pPr algn="ctr">
              <a:buClr>
                <a:srgbClr val="000000"/>
              </a:buClr>
              <a:buSzPts val="1400"/>
            </a:pPr>
            <a:r>
              <a:rPr lang="en-US" sz="1050" b="1" u="sng" dirty="0">
                <a:solidFill>
                  <a:srgbClr val="000000"/>
                </a:solidFill>
                <a:ea typeface="Times New Roman"/>
                <a:cs typeface="Times New Roman" panose="02020603050405020304" pitchFamily="18" charset="0"/>
                <a:sym typeface="Times New Roman"/>
              </a:rPr>
              <a:t>Adult</a:t>
            </a:r>
            <a:r>
              <a:rPr lang="en-US" sz="1050" dirty="0">
                <a:solidFill>
                  <a:srgbClr val="000000"/>
                </a:solidFill>
                <a:ea typeface="Times New Roman"/>
                <a:cs typeface="Times New Roman" panose="02020603050405020304" pitchFamily="18" charset="0"/>
                <a:sym typeface="Times New Roman"/>
              </a:rPr>
              <a:t> recipients of outpatient Mental Health (MH) treatment services and/or outpatient Substance Use Disorder (SUD) treatment services</a:t>
            </a:r>
            <a:endParaRPr sz="1050" dirty="0">
              <a:solidFill>
                <a:srgbClr val="000000"/>
              </a:solidFill>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70890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Stratification</a:t>
            </a:r>
          </a:p>
        </p:txBody>
      </p:sp>
      <p:sp>
        <p:nvSpPr>
          <p:cNvPr id="3" name="Content Placeholder 2"/>
          <p:cNvSpPr>
            <a:spLocks noGrp="1"/>
          </p:cNvSpPr>
          <p:nvPr>
            <p:ph idx="1"/>
          </p:nvPr>
        </p:nvSpPr>
        <p:spPr>
          <a:xfrm>
            <a:off x="628650" y="1510138"/>
            <a:ext cx="7886700" cy="4351338"/>
          </a:xfrm>
        </p:spPr>
        <p:txBody>
          <a:bodyPr>
            <a:normAutofit/>
          </a:bodyPr>
          <a:lstStyle/>
          <a:p>
            <a:pPr indent="-238125">
              <a:lnSpc>
                <a:spcPct val="115000"/>
              </a:lnSpc>
              <a:spcBef>
                <a:spcPts val="0"/>
              </a:spcBef>
              <a:buClr>
                <a:srgbClr val="C40E3E"/>
              </a:buClr>
              <a:buSzPts val="1400"/>
              <a:buFont typeface="Noto Sans Symbols"/>
              <a:buChar char="⮚"/>
            </a:pPr>
            <a:r>
              <a:rPr lang="en-US" sz="1400" dirty="0">
                <a:solidFill>
                  <a:srgbClr val="000000"/>
                </a:solidFill>
                <a:latin typeface="+mn-lt"/>
                <a:ea typeface="Times New Roman"/>
                <a:cs typeface="Times New Roman"/>
                <a:sym typeface="Times New Roman"/>
              </a:rPr>
              <a:t>Survey samples were stratified by </a:t>
            </a:r>
            <a:r>
              <a:rPr lang="en-US" sz="1400" dirty="0">
                <a:solidFill>
                  <a:srgbClr val="000000"/>
                </a:solidFill>
                <a:latin typeface="+mn-lt"/>
              </a:rPr>
              <a:t>age of individuals and </a:t>
            </a:r>
            <a:r>
              <a:rPr lang="en-US" sz="1400" dirty="0">
                <a:solidFill>
                  <a:srgbClr val="000000"/>
                </a:solidFill>
                <a:latin typeface="+mn-lt"/>
                <a:ea typeface="Times New Roman"/>
                <a:cs typeface="Times New Roman"/>
                <a:sym typeface="Times New Roman"/>
              </a:rPr>
              <a:t>geographic region of residence based on service claims data. The regional breakdown of the survey sample and the final distribution of survey respondents are shown in the table below.</a:t>
            </a:r>
          </a:p>
          <a:p>
            <a:pPr indent="-238125">
              <a:lnSpc>
                <a:spcPct val="115000"/>
              </a:lnSpc>
              <a:spcBef>
                <a:spcPts val="0"/>
              </a:spcBef>
              <a:buClr>
                <a:srgbClr val="C40E3E"/>
              </a:buClr>
              <a:buSzPts val="1400"/>
              <a:buFont typeface="Noto Sans Symbols"/>
              <a:buChar char="⮚"/>
            </a:pPr>
            <a:r>
              <a:rPr lang="en-US" sz="1400" dirty="0">
                <a:solidFill>
                  <a:srgbClr val="000000"/>
                </a:solidFill>
                <a:latin typeface="+mn-lt"/>
                <a:ea typeface="Times New Roman"/>
                <a:cs typeface="Times New Roman"/>
                <a:sym typeface="Times New Roman"/>
              </a:rPr>
              <a:t>The geographic distribution of survey respondents closely aligned with the overall distribution of all PBHS outpatient service recipients.</a:t>
            </a:r>
            <a:endParaRPr lang="en-US" sz="1400" dirty="0">
              <a:latin typeface="+mn-lt"/>
            </a:endParaRPr>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8</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
        <p:nvSpPr>
          <p:cNvPr id="7" name="Rectangle 6"/>
          <p:cNvSpPr/>
          <p:nvPr/>
        </p:nvSpPr>
        <p:spPr>
          <a:xfrm>
            <a:off x="827336" y="4792590"/>
            <a:ext cx="7886700" cy="591700"/>
          </a:xfrm>
          <a:prstGeom prst="rect">
            <a:avLst/>
          </a:prstGeom>
        </p:spPr>
        <p:txBody>
          <a:bodyPr wrap="square">
            <a:spAutoFit/>
          </a:bodyPr>
          <a:lstStyle/>
          <a:p>
            <a:pPr>
              <a:lnSpc>
                <a:spcPct val="110000"/>
              </a:lnSpc>
              <a:buClr>
                <a:srgbClr val="000000"/>
              </a:buClr>
              <a:buSzPts val="1000"/>
            </a:pPr>
            <a:r>
              <a:rPr lang="en-US" sz="1000" i="1" dirty="0">
                <a:solidFill>
                  <a:srgbClr val="000000"/>
                </a:solidFill>
                <a:ea typeface="Times New Roman"/>
                <a:cs typeface="Times New Roman"/>
                <a:sym typeface="Times New Roman"/>
              </a:rPr>
              <a:t>Note: PBHS Outpatient Recipients:  Includes individuals for whom Public Behavioral Health System claims were received for outpatient behavioral health services rendered between January </a:t>
            </a:r>
            <a:r>
              <a:rPr lang="en-US" sz="1000" i="1" dirty="0">
                <a:solidFill>
                  <a:srgbClr val="000000"/>
                </a:solidFill>
              </a:rPr>
              <a:t>1, 2017</a:t>
            </a:r>
            <a:r>
              <a:rPr lang="en-US" sz="1000" i="1" dirty="0">
                <a:solidFill>
                  <a:srgbClr val="000000"/>
                </a:solidFill>
                <a:ea typeface="Times New Roman"/>
                <a:cs typeface="Times New Roman"/>
                <a:sym typeface="Times New Roman"/>
              </a:rPr>
              <a:t>-December 3</a:t>
            </a:r>
            <a:r>
              <a:rPr lang="en-US" sz="1000" i="1" dirty="0">
                <a:solidFill>
                  <a:srgbClr val="000000"/>
                </a:solidFill>
              </a:rPr>
              <a:t>1,</a:t>
            </a:r>
            <a:r>
              <a:rPr lang="en-US" sz="1000" i="1" dirty="0">
                <a:solidFill>
                  <a:srgbClr val="000000"/>
                </a:solidFill>
                <a:ea typeface="Times New Roman"/>
                <a:cs typeface="Times New Roman"/>
                <a:sym typeface="Times New Roman"/>
              </a:rPr>
              <a:t> 2017. *Sample selection: Sample was stratified by age and region of residence, and individuals were then randomly selected from among the eligible sample for inclusion in the survey outreach.</a:t>
            </a:r>
            <a:endParaRPr lang="en-US" sz="1000" dirty="0">
              <a:solidFill>
                <a:srgbClr val="000000"/>
              </a:solidFill>
              <a:ea typeface="Arial"/>
              <a:cs typeface="Arial"/>
              <a:sym typeface="Arial"/>
            </a:endParaRPr>
          </a:p>
        </p:txBody>
      </p:sp>
      <p:graphicFrame>
        <p:nvGraphicFramePr>
          <p:cNvPr id="8" name="Table 6">
            <a:extLst>
              <a:ext uri="{FF2B5EF4-FFF2-40B4-BE49-F238E27FC236}">
                <a16:creationId xmlns="" xmlns:a16="http://schemas.microsoft.com/office/drawing/2014/main" id="{07D1F413-34E0-4B89-A330-8DFB693889C6}"/>
              </a:ext>
            </a:extLst>
          </p:cNvPr>
          <p:cNvGraphicFramePr>
            <a:graphicFrameLocks/>
          </p:cNvGraphicFramePr>
          <p:nvPr>
            <p:extLst>
              <p:ext uri="{D42A27DB-BD31-4B8C-83A1-F6EECF244321}">
                <p14:modId xmlns:p14="http://schemas.microsoft.com/office/powerpoint/2010/main" val="3049881211"/>
              </p:ext>
            </p:extLst>
          </p:nvPr>
        </p:nvGraphicFramePr>
        <p:xfrm>
          <a:off x="827336" y="2841870"/>
          <a:ext cx="7886700" cy="1950720"/>
        </p:xfrm>
        <a:graphic>
          <a:graphicData uri="http://schemas.openxmlformats.org/drawingml/2006/table">
            <a:tbl>
              <a:tblPr firstRow="1" bandRow="1">
                <a:tableStyleId>{D7AC3CCA-C797-4891-BE02-D94E43425B78}</a:tableStyleId>
              </a:tblPr>
              <a:tblGrid>
                <a:gridCol w="923227">
                  <a:extLst>
                    <a:ext uri="{9D8B030D-6E8A-4147-A177-3AD203B41FA5}">
                      <a16:colId xmlns="" xmlns:a16="http://schemas.microsoft.com/office/drawing/2014/main" val="2101437920"/>
                    </a:ext>
                  </a:extLst>
                </a:gridCol>
                <a:gridCol w="654113">
                  <a:extLst>
                    <a:ext uri="{9D8B030D-6E8A-4147-A177-3AD203B41FA5}">
                      <a16:colId xmlns="" xmlns:a16="http://schemas.microsoft.com/office/drawing/2014/main" val="3614525653"/>
                    </a:ext>
                  </a:extLst>
                </a:gridCol>
                <a:gridCol w="788670">
                  <a:extLst>
                    <a:ext uri="{9D8B030D-6E8A-4147-A177-3AD203B41FA5}">
                      <a16:colId xmlns="" xmlns:a16="http://schemas.microsoft.com/office/drawing/2014/main" val="1085664320"/>
                    </a:ext>
                  </a:extLst>
                </a:gridCol>
                <a:gridCol w="788670">
                  <a:extLst>
                    <a:ext uri="{9D8B030D-6E8A-4147-A177-3AD203B41FA5}">
                      <a16:colId xmlns="" xmlns:a16="http://schemas.microsoft.com/office/drawing/2014/main" val="2250816986"/>
                    </a:ext>
                  </a:extLst>
                </a:gridCol>
                <a:gridCol w="788670">
                  <a:extLst>
                    <a:ext uri="{9D8B030D-6E8A-4147-A177-3AD203B41FA5}">
                      <a16:colId xmlns="" xmlns:a16="http://schemas.microsoft.com/office/drawing/2014/main" val="910744687"/>
                    </a:ext>
                  </a:extLst>
                </a:gridCol>
                <a:gridCol w="788670">
                  <a:extLst>
                    <a:ext uri="{9D8B030D-6E8A-4147-A177-3AD203B41FA5}">
                      <a16:colId xmlns="" xmlns:a16="http://schemas.microsoft.com/office/drawing/2014/main" val="2560654811"/>
                    </a:ext>
                  </a:extLst>
                </a:gridCol>
                <a:gridCol w="788670">
                  <a:extLst>
                    <a:ext uri="{9D8B030D-6E8A-4147-A177-3AD203B41FA5}">
                      <a16:colId xmlns="" xmlns:a16="http://schemas.microsoft.com/office/drawing/2014/main" val="1790464777"/>
                    </a:ext>
                  </a:extLst>
                </a:gridCol>
                <a:gridCol w="788670">
                  <a:extLst>
                    <a:ext uri="{9D8B030D-6E8A-4147-A177-3AD203B41FA5}">
                      <a16:colId xmlns="" xmlns:a16="http://schemas.microsoft.com/office/drawing/2014/main" val="699652465"/>
                    </a:ext>
                  </a:extLst>
                </a:gridCol>
                <a:gridCol w="788670">
                  <a:extLst>
                    <a:ext uri="{9D8B030D-6E8A-4147-A177-3AD203B41FA5}">
                      <a16:colId xmlns="" xmlns:a16="http://schemas.microsoft.com/office/drawing/2014/main" val="1573642217"/>
                    </a:ext>
                  </a:extLst>
                </a:gridCol>
                <a:gridCol w="788670">
                  <a:extLst>
                    <a:ext uri="{9D8B030D-6E8A-4147-A177-3AD203B41FA5}">
                      <a16:colId xmlns="" xmlns:a16="http://schemas.microsoft.com/office/drawing/2014/main" val="2623380408"/>
                    </a:ext>
                  </a:extLst>
                </a:gridCol>
              </a:tblGrid>
              <a:tr h="202131">
                <a:tc rowSpan="2">
                  <a:txBody>
                    <a:bodyPr/>
                    <a:lstStyle/>
                    <a:p>
                      <a:pPr algn="ctr"/>
                      <a:r>
                        <a:rPr lang="en-US" sz="1200" dirty="0"/>
                        <a:t>Regions</a:t>
                      </a:r>
                      <a:endParaRPr lang="en-US" sz="1200" dirty="0">
                        <a:solidFill>
                          <a:schemeClr val="tx1"/>
                        </a:solidFill>
                      </a:endParaRPr>
                    </a:p>
                  </a:txBody>
                  <a:tcPr anchor="b">
                    <a:solidFill>
                      <a:srgbClr val="FFC233"/>
                    </a:solidFill>
                  </a:tcPr>
                </a:tc>
                <a:tc gridSpan="3">
                  <a:txBody>
                    <a:bodyPr/>
                    <a:lstStyle/>
                    <a:p>
                      <a:pPr algn="ctr"/>
                      <a:r>
                        <a:rPr lang="en-US" sz="1200" dirty="0"/>
                        <a:t>Adult Mental Health</a:t>
                      </a:r>
                      <a:endParaRPr lang="en-US" sz="1200" dirty="0">
                        <a:solidFill>
                          <a:schemeClr val="tx1"/>
                        </a:solidFill>
                      </a:endParaRPr>
                    </a:p>
                  </a:txBody>
                  <a:tcPr anchor="b">
                    <a:solidFill>
                      <a:srgbClr val="FFC233"/>
                    </a:solidFill>
                  </a:tcPr>
                </a:tc>
                <a:tc hMerge="1">
                  <a:txBody>
                    <a:bodyPr/>
                    <a:lstStyle/>
                    <a:p>
                      <a:endParaRPr lang="en-US" sz="800" dirty="0"/>
                    </a:p>
                  </a:txBody>
                  <a:tcPr/>
                </a:tc>
                <a:tc hMerge="1">
                  <a:txBody>
                    <a:bodyPr/>
                    <a:lstStyle/>
                    <a:p>
                      <a:endParaRPr lang="en-US" sz="800" dirty="0"/>
                    </a:p>
                  </a:txBody>
                  <a:tcPr/>
                </a:tc>
                <a:tc gridSpan="3">
                  <a:txBody>
                    <a:bodyPr/>
                    <a:lstStyle/>
                    <a:p>
                      <a:pPr algn="ctr"/>
                      <a:r>
                        <a:rPr lang="en-US" sz="1200" dirty="0"/>
                        <a:t>Adult Substance Use Disorder</a:t>
                      </a:r>
                      <a:endParaRPr lang="en-US" sz="1200" dirty="0">
                        <a:solidFill>
                          <a:schemeClr val="tx1"/>
                        </a:solidFill>
                      </a:endParaRPr>
                    </a:p>
                  </a:txBody>
                  <a:tcPr anchor="b">
                    <a:solidFill>
                      <a:srgbClr val="FFC233"/>
                    </a:solidFill>
                  </a:tcPr>
                </a:tc>
                <a:tc hMerge="1">
                  <a:txBody>
                    <a:bodyPr/>
                    <a:lstStyle/>
                    <a:p>
                      <a:endParaRPr lang="en-US" sz="800" dirty="0"/>
                    </a:p>
                  </a:txBody>
                  <a:tcPr/>
                </a:tc>
                <a:tc hMerge="1">
                  <a:txBody>
                    <a:bodyPr/>
                    <a:lstStyle/>
                    <a:p>
                      <a:endParaRPr lang="en-US" sz="800" dirty="0"/>
                    </a:p>
                  </a:txBody>
                  <a:tcPr/>
                </a:tc>
                <a:tc gridSpan="3">
                  <a:txBody>
                    <a:bodyPr/>
                    <a:lstStyle/>
                    <a:p>
                      <a:pPr algn="ctr"/>
                      <a:r>
                        <a:rPr lang="en-US" sz="1200" dirty="0"/>
                        <a:t>Child Mental Health</a:t>
                      </a:r>
                      <a:endParaRPr lang="en-US" sz="1200" dirty="0">
                        <a:solidFill>
                          <a:schemeClr val="tx1"/>
                        </a:solidFill>
                      </a:endParaRPr>
                    </a:p>
                  </a:txBody>
                  <a:tcPr anchor="b">
                    <a:solidFill>
                      <a:srgbClr val="FFC233"/>
                    </a:solidFill>
                  </a:tcPr>
                </a:tc>
                <a:tc hMerge="1">
                  <a:txBody>
                    <a:bodyPr/>
                    <a:lstStyle/>
                    <a:p>
                      <a:endParaRPr lang="en-US" sz="800" dirty="0"/>
                    </a:p>
                  </a:txBody>
                  <a:tcPr/>
                </a:tc>
                <a:tc hMerge="1">
                  <a:txBody>
                    <a:bodyPr/>
                    <a:lstStyle/>
                    <a:p>
                      <a:endParaRPr lang="en-US" sz="800" dirty="0"/>
                    </a:p>
                  </a:txBody>
                  <a:tcPr/>
                </a:tc>
                <a:extLst>
                  <a:ext uri="{0D108BD9-81ED-4DB2-BD59-A6C34878D82A}">
                    <a16:rowId xmlns="" xmlns:a16="http://schemas.microsoft.com/office/drawing/2014/main" val="3868809735"/>
                  </a:ext>
                </a:extLst>
              </a:tr>
              <a:tr h="433137">
                <a:tc vMerge="1">
                  <a:txBody>
                    <a:bodyPr/>
                    <a:lstStyle/>
                    <a:p>
                      <a:endParaRPr lang="en-US" sz="800" dirty="0"/>
                    </a:p>
                  </a:txBody>
                  <a:tcPr/>
                </a:tc>
                <a:tc>
                  <a:txBody>
                    <a:bodyPr/>
                    <a:lstStyle/>
                    <a:p>
                      <a:pPr algn="ctr"/>
                      <a:r>
                        <a:rPr lang="en-US" sz="800" dirty="0"/>
                        <a:t>All PBHS Outpatient Recipients</a:t>
                      </a:r>
                      <a:endParaRPr lang="en-US" sz="800" b="1" dirty="0"/>
                    </a:p>
                  </a:txBody>
                  <a:tcPr anchor="b">
                    <a:solidFill>
                      <a:srgbClr val="FFC233"/>
                    </a:solidFill>
                  </a:tcPr>
                </a:tc>
                <a:tc>
                  <a:txBody>
                    <a:bodyPr/>
                    <a:lstStyle/>
                    <a:p>
                      <a:pPr algn="ctr"/>
                      <a:r>
                        <a:rPr lang="en-US" sz="800" dirty="0"/>
                        <a:t>Selected Sample (8,000)*</a:t>
                      </a:r>
                      <a:endParaRPr lang="en-US" sz="800" b="1" dirty="0"/>
                    </a:p>
                  </a:txBody>
                  <a:tcPr anchor="b">
                    <a:solidFill>
                      <a:srgbClr val="FFC233"/>
                    </a:solidFill>
                  </a:tcPr>
                </a:tc>
                <a:tc>
                  <a:txBody>
                    <a:bodyPr/>
                    <a:lstStyle/>
                    <a:p>
                      <a:pPr algn="ctr"/>
                      <a:r>
                        <a:rPr lang="en-US" sz="800" dirty="0"/>
                        <a:t>Survey Respondents</a:t>
                      </a:r>
                      <a:endParaRPr lang="en-US" sz="800" b="1" dirty="0"/>
                    </a:p>
                  </a:txBody>
                  <a:tcPr anchor="b">
                    <a:solidFill>
                      <a:srgbClr val="FFC233"/>
                    </a:solidFill>
                  </a:tcPr>
                </a:tc>
                <a:tc>
                  <a:txBody>
                    <a:bodyPr/>
                    <a:lstStyle/>
                    <a:p>
                      <a:pPr algn="ctr"/>
                      <a:r>
                        <a:rPr lang="en-US" sz="800" dirty="0"/>
                        <a:t>All PBHS Outpatient Recipients</a:t>
                      </a:r>
                      <a:endParaRPr lang="en-US" sz="800" b="1" dirty="0"/>
                    </a:p>
                  </a:txBody>
                  <a:tcPr anchor="b">
                    <a:solidFill>
                      <a:srgbClr val="FFC233"/>
                    </a:solidFill>
                  </a:tcPr>
                </a:tc>
                <a:tc>
                  <a:txBody>
                    <a:bodyPr/>
                    <a:lstStyle/>
                    <a:p>
                      <a:pPr algn="ctr"/>
                      <a:r>
                        <a:rPr lang="en-US" sz="800" dirty="0"/>
                        <a:t>Selected Sample (8,000)*</a:t>
                      </a:r>
                      <a:endParaRPr lang="en-US" sz="800" b="1" dirty="0"/>
                    </a:p>
                  </a:txBody>
                  <a:tcPr anchor="b">
                    <a:solidFill>
                      <a:srgbClr val="FFC233"/>
                    </a:solidFill>
                  </a:tcPr>
                </a:tc>
                <a:tc>
                  <a:txBody>
                    <a:bodyPr/>
                    <a:lstStyle/>
                    <a:p>
                      <a:pPr algn="ctr"/>
                      <a:r>
                        <a:rPr lang="en-US" sz="800" dirty="0"/>
                        <a:t>Survey Respondents</a:t>
                      </a:r>
                      <a:endParaRPr lang="en-US" sz="800" b="1" dirty="0"/>
                    </a:p>
                  </a:txBody>
                  <a:tcPr anchor="b">
                    <a:solidFill>
                      <a:srgbClr val="FFC233"/>
                    </a:solidFill>
                  </a:tcPr>
                </a:tc>
                <a:tc>
                  <a:txBody>
                    <a:bodyPr/>
                    <a:lstStyle/>
                    <a:p>
                      <a:pPr algn="ctr"/>
                      <a:r>
                        <a:rPr lang="en-US" sz="800" dirty="0"/>
                        <a:t>All PBHS Outpatient Recipients</a:t>
                      </a:r>
                      <a:endParaRPr lang="en-US" sz="800" b="1" dirty="0"/>
                    </a:p>
                  </a:txBody>
                  <a:tcPr anchor="b">
                    <a:solidFill>
                      <a:srgbClr val="FFC233"/>
                    </a:solidFill>
                  </a:tcPr>
                </a:tc>
                <a:tc>
                  <a:txBody>
                    <a:bodyPr/>
                    <a:lstStyle/>
                    <a:p>
                      <a:pPr algn="ctr"/>
                      <a:r>
                        <a:rPr lang="en-US" sz="800" dirty="0"/>
                        <a:t>Selected Sample (8,000)*</a:t>
                      </a:r>
                      <a:endParaRPr lang="en-US" sz="800" b="1" dirty="0"/>
                    </a:p>
                  </a:txBody>
                  <a:tcPr anchor="b">
                    <a:solidFill>
                      <a:srgbClr val="FFC233"/>
                    </a:solidFill>
                  </a:tcPr>
                </a:tc>
                <a:tc>
                  <a:txBody>
                    <a:bodyPr/>
                    <a:lstStyle/>
                    <a:p>
                      <a:pPr algn="ctr"/>
                      <a:r>
                        <a:rPr lang="en-US" sz="800" dirty="0"/>
                        <a:t>Survey Respondents</a:t>
                      </a:r>
                      <a:endParaRPr lang="en-US" sz="800" b="1" dirty="0"/>
                    </a:p>
                  </a:txBody>
                  <a:tcPr anchor="b">
                    <a:solidFill>
                      <a:srgbClr val="FFC233"/>
                    </a:solidFill>
                  </a:tcPr>
                </a:tc>
                <a:extLst>
                  <a:ext uri="{0D108BD9-81ED-4DB2-BD59-A6C34878D82A}">
                    <a16:rowId xmlns="" xmlns:a16="http://schemas.microsoft.com/office/drawing/2014/main" val="833785358"/>
                  </a:ext>
                </a:extLst>
              </a:tr>
              <a:tr h="202131">
                <a:tc>
                  <a:txBody>
                    <a:bodyPr/>
                    <a:lstStyle/>
                    <a:p>
                      <a:r>
                        <a:rPr lang="en-US" sz="1000" dirty="0"/>
                        <a:t>Baltimore City</a:t>
                      </a:r>
                      <a:endParaRPr lang="en-US" sz="1000" b="1" dirty="0"/>
                    </a:p>
                  </a:txBody>
                  <a:tcPr/>
                </a:tc>
                <a:tc>
                  <a:txBody>
                    <a:bodyPr/>
                    <a:lstStyle/>
                    <a:p>
                      <a:pPr algn="ctr"/>
                      <a:r>
                        <a:rPr lang="en-US" sz="1000" dirty="0"/>
                        <a:t>22%</a:t>
                      </a:r>
                    </a:p>
                  </a:txBody>
                  <a:tcPr/>
                </a:tc>
                <a:tc>
                  <a:txBody>
                    <a:bodyPr/>
                    <a:lstStyle/>
                    <a:p>
                      <a:pPr algn="ctr"/>
                      <a:r>
                        <a:rPr lang="en-US" sz="1000" dirty="0"/>
                        <a:t>22%</a:t>
                      </a:r>
                    </a:p>
                  </a:txBody>
                  <a:tcPr/>
                </a:tc>
                <a:tc>
                  <a:txBody>
                    <a:bodyPr/>
                    <a:lstStyle/>
                    <a:p>
                      <a:pPr algn="ctr"/>
                      <a:r>
                        <a:rPr lang="en-US" sz="1000" dirty="0"/>
                        <a:t>21%</a:t>
                      </a:r>
                    </a:p>
                  </a:txBody>
                  <a:tcPr/>
                </a:tc>
                <a:tc>
                  <a:txBody>
                    <a:bodyPr/>
                    <a:lstStyle/>
                    <a:p>
                      <a:pPr algn="ctr"/>
                      <a:r>
                        <a:rPr lang="en-US" sz="1000" dirty="0"/>
                        <a:t>29%</a:t>
                      </a:r>
                    </a:p>
                  </a:txBody>
                  <a:tcPr/>
                </a:tc>
                <a:tc>
                  <a:txBody>
                    <a:bodyPr/>
                    <a:lstStyle/>
                    <a:p>
                      <a:pPr algn="ctr"/>
                      <a:r>
                        <a:rPr lang="en-US" sz="1000" dirty="0"/>
                        <a:t>29%</a:t>
                      </a:r>
                    </a:p>
                  </a:txBody>
                  <a:tcPr/>
                </a:tc>
                <a:tc>
                  <a:txBody>
                    <a:bodyPr/>
                    <a:lstStyle/>
                    <a:p>
                      <a:pPr algn="ctr"/>
                      <a:r>
                        <a:rPr lang="en-US" sz="1000" dirty="0"/>
                        <a:t>32%</a:t>
                      </a:r>
                    </a:p>
                  </a:txBody>
                  <a:tcPr/>
                </a:tc>
                <a:tc>
                  <a:txBody>
                    <a:bodyPr/>
                    <a:lstStyle/>
                    <a:p>
                      <a:pPr algn="ctr"/>
                      <a:r>
                        <a:rPr lang="en-US" sz="1000" dirty="0"/>
                        <a:t>22%</a:t>
                      </a:r>
                    </a:p>
                  </a:txBody>
                  <a:tcPr/>
                </a:tc>
                <a:tc>
                  <a:txBody>
                    <a:bodyPr/>
                    <a:lstStyle/>
                    <a:p>
                      <a:pPr algn="ctr"/>
                      <a:r>
                        <a:rPr lang="en-US" sz="1000" dirty="0"/>
                        <a:t>23%</a:t>
                      </a:r>
                    </a:p>
                  </a:txBody>
                  <a:tcPr/>
                </a:tc>
                <a:tc>
                  <a:txBody>
                    <a:bodyPr/>
                    <a:lstStyle/>
                    <a:p>
                      <a:pPr algn="ctr"/>
                      <a:r>
                        <a:rPr lang="en-US" sz="1000" dirty="0"/>
                        <a:t>20%</a:t>
                      </a:r>
                    </a:p>
                  </a:txBody>
                  <a:tcPr/>
                </a:tc>
                <a:extLst>
                  <a:ext uri="{0D108BD9-81ED-4DB2-BD59-A6C34878D82A}">
                    <a16:rowId xmlns="" xmlns:a16="http://schemas.microsoft.com/office/drawing/2014/main" val="2739172673"/>
                  </a:ext>
                </a:extLst>
              </a:tr>
              <a:tr h="202131">
                <a:tc>
                  <a:txBody>
                    <a:bodyPr/>
                    <a:lstStyle/>
                    <a:p>
                      <a:r>
                        <a:rPr lang="en-US" sz="1000" dirty="0"/>
                        <a:t>Eastern</a:t>
                      </a:r>
                      <a:endParaRPr lang="en-US" sz="1000" b="1" dirty="0"/>
                    </a:p>
                  </a:txBody>
                  <a:tcPr/>
                </a:tc>
                <a:tc>
                  <a:txBody>
                    <a:bodyPr/>
                    <a:lstStyle/>
                    <a:p>
                      <a:pPr algn="ctr"/>
                      <a:r>
                        <a:rPr lang="en-US" sz="1000" dirty="0"/>
                        <a:t>12%</a:t>
                      </a:r>
                    </a:p>
                  </a:txBody>
                  <a:tcPr/>
                </a:tc>
                <a:tc>
                  <a:txBody>
                    <a:bodyPr/>
                    <a:lstStyle/>
                    <a:p>
                      <a:pPr algn="ctr"/>
                      <a:r>
                        <a:rPr lang="en-US" sz="1000" dirty="0"/>
                        <a:t>12%</a:t>
                      </a:r>
                    </a:p>
                  </a:txBody>
                  <a:tcPr/>
                </a:tc>
                <a:tc>
                  <a:txBody>
                    <a:bodyPr/>
                    <a:lstStyle/>
                    <a:p>
                      <a:pPr algn="ctr"/>
                      <a:r>
                        <a:rPr lang="en-US" sz="1000" dirty="0"/>
                        <a:t>12%</a:t>
                      </a:r>
                    </a:p>
                  </a:txBody>
                  <a:tcPr/>
                </a:tc>
                <a:tc>
                  <a:txBody>
                    <a:bodyPr/>
                    <a:lstStyle/>
                    <a:p>
                      <a:pPr algn="ctr"/>
                      <a:r>
                        <a:rPr lang="en-US" sz="1000" dirty="0"/>
                        <a:t>15%</a:t>
                      </a:r>
                    </a:p>
                  </a:txBody>
                  <a:tcPr/>
                </a:tc>
                <a:tc>
                  <a:txBody>
                    <a:bodyPr/>
                    <a:lstStyle/>
                    <a:p>
                      <a:pPr algn="ctr"/>
                      <a:r>
                        <a:rPr lang="en-US" sz="1000" dirty="0"/>
                        <a:t>14%</a:t>
                      </a:r>
                    </a:p>
                  </a:txBody>
                  <a:tcPr/>
                </a:tc>
                <a:tc>
                  <a:txBody>
                    <a:bodyPr/>
                    <a:lstStyle/>
                    <a:p>
                      <a:pPr algn="ctr"/>
                      <a:r>
                        <a:rPr lang="en-US" sz="1000" dirty="0"/>
                        <a:t>11%</a:t>
                      </a:r>
                    </a:p>
                  </a:txBody>
                  <a:tcPr/>
                </a:tc>
                <a:tc>
                  <a:txBody>
                    <a:bodyPr/>
                    <a:lstStyle/>
                    <a:p>
                      <a:pPr algn="ctr"/>
                      <a:r>
                        <a:rPr lang="en-US" sz="1000" dirty="0"/>
                        <a:t>13%</a:t>
                      </a:r>
                    </a:p>
                  </a:txBody>
                  <a:tcPr/>
                </a:tc>
                <a:tc>
                  <a:txBody>
                    <a:bodyPr/>
                    <a:lstStyle/>
                    <a:p>
                      <a:pPr algn="ctr"/>
                      <a:r>
                        <a:rPr lang="en-US" sz="1000" dirty="0"/>
                        <a:t>12%</a:t>
                      </a:r>
                    </a:p>
                  </a:txBody>
                  <a:tcPr/>
                </a:tc>
                <a:tc>
                  <a:txBody>
                    <a:bodyPr/>
                    <a:lstStyle/>
                    <a:p>
                      <a:pPr algn="ctr"/>
                      <a:r>
                        <a:rPr lang="en-US" sz="1000" dirty="0"/>
                        <a:t>14%</a:t>
                      </a:r>
                    </a:p>
                  </a:txBody>
                  <a:tcPr/>
                </a:tc>
                <a:extLst>
                  <a:ext uri="{0D108BD9-81ED-4DB2-BD59-A6C34878D82A}">
                    <a16:rowId xmlns="" xmlns:a16="http://schemas.microsoft.com/office/drawing/2014/main" val="1282546939"/>
                  </a:ext>
                </a:extLst>
              </a:tr>
              <a:tr h="202131">
                <a:tc>
                  <a:txBody>
                    <a:bodyPr/>
                    <a:lstStyle/>
                    <a:p>
                      <a:r>
                        <a:rPr lang="en-US" sz="1000" dirty="0"/>
                        <a:t>Metropolitan</a:t>
                      </a:r>
                      <a:endParaRPr lang="en-US" sz="1000" b="1" dirty="0"/>
                    </a:p>
                  </a:txBody>
                  <a:tcPr/>
                </a:tc>
                <a:tc>
                  <a:txBody>
                    <a:bodyPr/>
                    <a:lstStyle/>
                    <a:p>
                      <a:pPr algn="ctr"/>
                      <a:r>
                        <a:rPr lang="en-US" sz="1000" dirty="0"/>
                        <a:t>43%</a:t>
                      </a:r>
                    </a:p>
                  </a:txBody>
                  <a:tcPr/>
                </a:tc>
                <a:tc>
                  <a:txBody>
                    <a:bodyPr/>
                    <a:lstStyle/>
                    <a:p>
                      <a:pPr algn="ctr"/>
                      <a:r>
                        <a:rPr lang="en-US" sz="1000" dirty="0"/>
                        <a:t>42%</a:t>
                      </a:r>
                    </a:p>
                  </a:txBody>
                  <a:tcPr/>
                </a:tc>
                <a:tc>
                  <a:txBody>
                    <a:bodyPr/>
                    <a:lstStyle/>
                    <a:p>
                      <a:pPr algn="ctr"/>
                      <a:r>
                        <a:rPr lang="en-US" sz="1000" dirty="0"/>
                        <a:t>43%</a:t>
                      </a:r>
                    </a:p>
                  </a:txBody>
                  <a:tcPr/>
                </a:tc>
                <a:tc>
                  <a:txBody>
                    <a:bodyPr/>
                    <a:lstStyle/>
                    <a:p>
                      <a:pPr algn="ctr"/>
                      <a:r>
                        <a:rPr lang="en-US" sz="1000" dirty="0"/>
                        <a:t>32%</a:t>
                      </a:r>
                    </a:p>
                  </a:txBody>
                  <a:tcPr/>
                </a:tc>
                <a:tc>
                  <a:txBody>
                    <a:bodyPr/>
                    <a:lstStyle/>
                    <a:p>
                      <a:pPr algn="ctr"/>
                      <a:r>
                        <a:rPr lang="en-US" sz="1000" dirty="0"/>
                        <a:t>32%</a:t>
                      </a:r>
                    </a:p>
                  </a:txBody>
                  <a:tcPr/>
                </a:tc>
                <a:tc>
                  <a:txBody>
                    <a:bodyPr/>
                    <a:lstStyle/>
                    <a:p>
                      <a:pPr algn="ctr"/>
                      <a:r>
                        <a:rPr lang="en-US" sz="1000" dirty="0"/>
                        <a:t>33%</a:t>
                      </a:r>
                    </a:p>
                  </a:txBody>
                  <a:tcPr/>
                </a:tc>
                <a:tc>
                  <a:txBody>
                    <a:bodyPr/>
                    <a:lstStyle/>
                    <a:p>
                      <a:pPr algn="ctr"/>
                      <a:r>
                        <a:rPr lang="en-US" sz="1000" dirty="0"/>
                        <a:t>44%</a:t>
                      </a:r>
                    </a:p>
                  </a:txBody>
                  <a:tcPr/>
                </a:tc>
                <a:tc>
                  <a:txBody>
                    <a:bodyPr/>
                    <a:lstStyle/>
                    <a:p>
                      <a:pPr algn="ctr"/>
                      <a:r>
                        <a:rPr lang="en-US" sz="1000" dirty="0"/>
                        <a:t>44%</a:t>
                      </a:r>
                    </a:p>
                  </a:txBody>
                  <a:tcPr/>
                </a:tc>
                <a:tc>
                  <a:txBody>
                    <a:bodyPr/>
                    <a:lstStyle/>
                    <a:p>
                      <a:pPr algn="ctr"/>
                      <a:r>
                        <a:rPr lang="en-US" sz="1000" dirty="0"/>
                        <a:t>44%</a:t>
                      </a:r>
                    </a:p>
                  </a:txBody>
                  <a:tcPr/>
                </a:tc>
                <a:extLst>
                  <a:ext uri="{0D108BD9-81ED-4DB2-BD59-A6C34878D82A}">
                    <a16:rowId xmlns="" xmlns:a16="http://schemas.microsoft.com/office/drawing/2014/main" val="900860230"/>
                  </a:ext>
                </a:extLst>
              </a:tr>
              <a:tr h="202131">
                <a:tc>
                  <a:txBody>
                    <a:bodyPr/>
                    <a:lstStyle/>
                    <a:p>
                      <a:r>
                        <a:rPr lang="en-US" sz="1000" dirty="0"/>
                        <a:t>Suburban</a:t>
                      </a:r>
                      <a:endParaRPr lang="en-US" sz="1000" b="1" dirty="0"/>
                    </a:p>
                  </a:txBody>
                  <a:tcPr/>
                </a:tc>
                <a:tc>
                  <a:txBody>
                    <a:bodyPr/>
                    <a:lstStyle/>
                    <a:p>
                      <a:pPr algn="ctr"/>
                      <a:r>
                        <a:rPr lang="en-US" sz="1000" dirty="0"/>
                        <a:t>13%</a:t>
                      </a:r>
                    </a:p>
                  </a:txBody>
                  <a:tcPr/>
                </a:tc>
                <a:tc>
                  <a:txBody>
                    <a:bodyPr/>
                    <a:lstStyle/>
                    <a:p>
                      <a:pPr algn="ctr"/>
                      <a:r>
                        <a:rPr lang="en-US" sz="1000" dirty="0"/>
                        <a:t>13%</a:t>
                      </a:r>
                    </a:p>
                  </a:txBody>
                  <a:tcPr/>
                </a:tc>
                <a:tc>
                  <a:txBody>
                    <a:bodyPr/>
                    <a:lstStyle/>
                    <a:p>
                      <a:pPr algn="ctr"/>
                      <a:r>
                        <a:rPr lang="en-US" sz="1000" dirty="0"/>
                        <a:t>14%</a:t>
                      </a:r>
                    </a:p>
                  </a:txBody>
                  <a:tcPr/>
                </a:tc>
                <a:tc>
                  <a:txBody>
                    <a:bodyPr/>
                    <a:lstStyle/>
                    <a:p>
                      <a:pPr algn="ctr"/>
                      <a:r>
                        <a:rPr lang="en-US" sz="1000" dirty="0"/>
                        <a:t>14%</a:t>
                      </a:r>
                    </a:p>
                  </a:txBody>
                  <a:tcPr/>
                </a:tc>
                <a:tc>
                  <a:txBody>
                    <a:bodyPr/>
                    <a:lstStyle/>
                    <a:p>
                      <a:pPr algn="ctr"/>
                      <a:r>
                        <a:rPr lang="en-US" sz="1000" dirty="0"/>
                        <a:t>14%</a:t>
                      </a:r>
                    </a:p>
                  </a:txBody>
                  <a:tcPr/>
                </a:tc>
                <a:tc>
                  <a:txBody>
                    <a:bodyPr/>
                    <a:lstStyle/>
                    <a:p>
                      <a:pPr algn="ctr"/>
                      <a:r>
                        <a:rPr lang="en-US" sz="1000" dirty="0"/>
                        <a:t>13%</a:t>
                      </a:r>
                    </a:p>
                  </a:txBody>
                  <a:tcPr/>
                </a:tc>
                <a:tc>
                  <a:txBody>
                    <a:bodyPr/>
                    <a:lstStyle/>
                    <a:p>
                      <a:pPr algn="ctr"/>
                      <a:r>
                        <a:rPr lang="en-US" sz="1000" dirty="0"/>
                        <a:t>12%</a:t>
                      </a:r>
                    </a:p>
                  </a:txBody>
                  <a:tcPr/>
                </a:tc>
                <a:tc>
                  <a:txBody>
                    <a:bodyPr/>
                    <a:lstStyle/>
                    <a:p>
                      <a:pPr algn="ctr"/>
                      <a:r>
                        <a:rPr lang="en-US" sz="1000" dirty="0"/>
                        <a:t>12%</a:t>
                      </a:r>
                    </a:p>
                  </a:txBody>
                  <a:tcPr/>
                </a:tc>
                <a:tc>
                  <a:txBody>
                    <a:bodyPr/>
                    <a:lstStyle/>
                    <a:p>
                      <a:pPr algn="ctr"/>
                      <a:r>
                        <a:rPr lang="en-US" sz="1000" dirty="0"/>
                        <a:t>13%</a:t>
                      </a:r>
                    </a:p>
                  </a:txBody>
                  <a:tcPr/>
                </a:tc>
                <a:extLst>
                  <a:ext uri="{0D108BD9-81ED-4DB2-BD59-A6C34878D82A}">
                    <a16:rowId xmlns="" xmlns:a16="http://schemas.microsoft.com/office/drawing/2014/main" val="2114672680"/>
                  </a:ext>
                </a:extLst>
              </a:tr>
              <a:tr h="202131">
                <a:tc>
                  <a:txBody>
                    <a:bodyPr/>
                    <a:lstStyle/>
                    <a:p>
                      <a:r>
                        <a:rPr lang="en-US" sz="1000" dirty="0"/>
                        <a:t>Western</a:t>
                      </a:r>
                      <a:endParaRPr lang="en-US" sz="1000" b="1" dirty="0"/>
                    </a:p>
                  </a:txBody>
                  <a:tcPr/>
                </a:tc>
                <a:tc>
                  <a:txBody>
                    <a:bodyPr/>
                    <a:lstStyle/>
                    <a:p>
                      <a:pPr algn="ctr"/>
                      <a:r>
                        <a:rPr lang="en-US" sz="1000" dirty="0"/>
                        <a:t>10%</a:t>
                      </a:r>
                    </a:p>
                  </a:txBody>
                  <a:tcPr/>
                </a:tc>
                <a:tc>
                  <a:txBody>
                    <a:bodyPr/>
                    <a:lstStyle/>
                    <a:p>
                      <a:pPr algn="ctr"/>
                      <a:r>
                        <a:rPr lang="en-US" sz="1000" dirty="0"/>
                        <a:t>11%</a:t>
                      </a:r>
                    </a:p>
                  </a:txBody>
                  <a:tcPr/>
                </a:tc>
                <a:tc>
                  <a:txBody>
                    <a:bodyPr/>
                    <a:lstStyle/>
                    <a:p>
                      <a:pPr algn="ctr"/>
                      <a:r>
                        <a:rPr lang="en-US" sz="1000" dirty="0"/>
                        <a:t>11%</a:t>
                      </a:r>
                    </a:p>
                  </a:txBody>
                  <a:tcPr/>
                </a:tc>
                <a:tc>
                  <a:txBody>
                    <a:bodyPr/>
                    <a:lstStyle/>
                    <a:p>
                      <a:pPr algn="ctr"/>
                      <a:r>
                        <a:rPr lang="en-US" sz="1000" dirty="0"/>
                        <a:t>11%</a:t>
                      </a:r>
                    </a:p>
                  </a:txBody>
                  <a:tcPr/>
                </a:tc>
                <a:tc>
                  <a:txBody>
                    <a:bodyPr/>
                    <a:lstStyle/>
                    <a:p>
                      <a:pPr algn="ctr"/>
                      <a:r>
                        <a:rPr lang="en-US" sz="1000" dirty="0"/>
                        <a:t>10%</a:t>
                      </a:r>
                    </a:p>
                  </a:txBody>
                  <a:tcPr/>
                </a:tc>
                <a:tc>
                  <a:txBody>
                    <a:bodyPr/>
                    <a:lstStyle/>
                    <a:p>
                      <a:pPr algn="ctr"/>
                      <a:r>
                        <a:rPr lang="en-US" sz="1000" dirty="0"/>
                        <a:t>11%</a:t>
                      </a:r>
                    </a:p>
                  </a:txBody>
                  <a:tcPr/>
                </a:tc>
                <a:tc>
                  <a:txBody>
                    <a:bodyPr/>
                    <a:lstStyle/>
                    <a:p>
                      <a:pPr algn="ctr"/>
                      <a:r>
                        <a:rPr lang="en-US" sz="1000" dirty="0"/>
                        <a:t>9%</a:t>
                      </a:r>
                    </a:p>
                  </a:txBody>
                  <a:tcPr/>
                </a:tc>
                <a:tc>
                  <a:txBody>
                    <a:bodyPr/>
                    <a:lstStyle/>
                    <a:p>
                      <a:pPr algn="ctr"/>
                      <a:r>
                        <a:rPr lang="en-US" sz="1000" dirty="0"/>
                        <a:t>9%</a:t>
                      </a:r>
                    </a:p>
                  </a:txBody>
                  <a:tcPr/>
                </a:tc>
                <a:tc>
                  <a:txBody>
                    <a:bodyPr/>
                    <a:lstStyle/>
                    <a:p>
                      <a:pPr algn="ctr"/>
                      <a:r>
                        <a:rPr lang="en-US" sz="1000" dirty="0"/>
                        <a:t>10%</a:t>
                      </a:r>
                    </a:p>
                  </a:txBody>
                  <a:tcPr/>
                </a:tc>
                <a:extLst>
                  <a:ext uri="{0D108BD9-81ED-4DB2-BD59-A6C34878D82A}">
                    <a16:rowId xmlns="" xmlns:a16="http://schemas.microsoft.com/office/drawing/2014/main" val="1181620381"/>
                  </a:ext>
                </a:extLst>
              </a:tr>
            </a:tbl>
          </a:graphicData>
        </a:graphic>
      </p:graphicFrame>
    </p:spTree>
    <p:extLst>
      <p:ext uri="{BB962C8B-B14F-4D97-AF65-F5344CB8AC3E}">
        <p14:creationId xmlns:p14="http://schemas.microsoft.com/office/powerpoint/2010/main" val="243887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Procedure</a:t>
            </a:r>
          </a:p>
        </p:txBody>
      </p:sp>
      <p:sp>
        <p:nvSpPr>
          <p:cNvPr id="3" name="Content Placeholder 2"/>
          <p:cNvSpPr>
            <a:spLocks noGrp="1"/>
          </p:cNvSpPr>
          <p:nvPr>
            <p:ph idx="1"/>
          </p:nvPr>
        </p:nvSpPr>
        <p:spPr>
          <a:xfrm>
            <a:off x="628650" y="1520825"/>
            <a:ext cx="7886700" cy="1512551"/>
          </a:xfrm>
        </p:spPr>
        <p:txBody>
          <a:bodyPr>
            <a:normAutofit fontScale="85000" lnSpcReduction="10000"/>
          </a:bodyPr>
          <a:lstStyle/>
          <a:p>
            <a:pPr lvl="0">
              <a:lnSpc>
                <a:spcPct val="100000"/>
              </a:lnSpc>
              <a:spcBef>
                <a:spcPts val="0"/>
              </a:spcBef>
              <a:buClr>
                <a:srgbClr val="C40E3E"/>
              </a:buClr>
              <a:buSzPts val="1400"/>
              <a:buFont typeface="Noto Sans Symbols"/>
              <a:buChar char="⮚"/>
            </a:pPr>
            <a:r>
              <a:rPr lang="en-US" sz="1600" dirty="0">
                <a:solidFill>
                  <a:srgbClr val="000000"/>
                </a:solidFill>
                <a:latin typeface="+mn-lt"/>
                <a:ea typeface="Times New Roman"/>
                <a:cs typeface="Times New Roman"/>
                <a:sym typeface="Times New Roman"/>
              </a:rPr>
              <a:t>The survey was administered by mail, online, and by telephone.</a:t>
            </a:r>
            <a:endParaRPr lang="en-US" sz="1600" dirty="0">
              <a:latin typeface="+mn-lt"/>
            </a:endParaRPr>
          </a:p>
          <a:p>
            <a:pPr lvl="0">
              <a:lnSpc>
                <a:spcPct val="100000"/>
              </a:lnSpc>
              <a:spcBef>
                <a:spcPts val="1200"/>
              </a:spcBef>
              <a:buClr>
                <a:srgbClr val="C40E3E"/>
              </a:buClr>
              <a:buSzPts val="1400"/>
              <a:buFont typeface="Noto Sans Symbols"/>
              <a:buChar char="⮚"/>
            </a:pPr>
            <a:r>
              <a:rPr lang="en-US" sz="1600" dirty="0">
                <a:solidFill>
                  <a:srgbClr val="000000"/>
                </a:solidFill>
                <a:latin typeface="+mn-lt"/>
                <a:ea typeface="Times New Roman"/>
                <a:cs typeface="Times New Roman"/>
                <a:sym typeface="Times New Roman"/>
              </a:rPr>
              <a:t>A first survey mailing, consisting of a two-page cover letter, four-page survey booklet, and business return envelope was sent to 28,000 individuals in September, 2018.  A second mailing was sent to 26,027 non-responders in October, 2018 (detail on those excluded from the second mailing is shown in the table below). Those who did not respond to either mailing were contacted by telephone from October to November, 2018, until the target numbers were achieved </a:t>
            </a:r>
            <a:endParaRPr lang="en-US" sz="1600" dirty="0">
              <a:latin typeface="+mn-lt"/>
            </a:endParaRPr>
          </a:p>
        </p:txBody>
      </p:sp>
      <p:sp>
        <p:nvSpPr>
          <p:cNvPr id="4" name="Slide Number Placeholder 3"/>
          <p:cNvSpPr>
            <a:spLocks noGrp="1"/>
          </p:cNvSpPr>
          <p:nvPr>
            <p:ph type="sldNum" sz="quarter" idx="12"/>
          </p:nvPr>
        </p:nvSpPr>
        <p:spPr/>
        <p:txBody>
          <a:bodyPr/>
          <a:lstStyle/>
          <a:p>
            <a:fld id="{EB4BE1A8-99A0-BE4B-B404-CE990ED5FA0C}" type="slidenum">
              <a:rPr lang="en-US" smtClean="0"/>
              <a:pPr/>
              <a:t>9</a:t>
            </a:fld>
            <a:endParaRPr lang="en-US" dirty="0"/>
          </a:p>
        </p:txBody>
      </p:sp>
      <p:sp>
        <p:nvSpPr>
          <p:cNvPr id="5" name="Text Placeholder 4"/>
          <p:cNvSpPr>
            <a:spLocks noGrp="1"/>
          </p:cNvSpPr>
          <p:nvPr>
            <p:ph type="body" sz="quarter" idx="13"/>
          </p:nvPr>
        </p:nvSpPr>
        <p:spPr/>
        <p:txBody>
          <a:bodyPr/>
          <a:lstStyle/>
          <a:p>
            <a:r>
              <a:rPr lang="en-US" dirty="0"/>
              <a:t>Survey Methodology</a:t>
            </a:r>
          </a:p>
        </p:txBody>
      </p:sp>
      <p:sp>
        <p:nvSpPr>
          <p:cNvPr id="9" name="Google Shape;160;p22"/>
          <p:cNvSpPr txBox="1"/>
          <p:nvPr/>
        </p:nvSpPr>
        <p:spPr>
          <a:xfrm>
            <a:off x="693072" y="4838811"/>
            <a:ext cx="77578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strike="noStrike" cap="none" dirty="0">
                <a:solidFill>
                  <a:schemeClr val="dk1"/>
                </a:solidFill>
                <a:latin typeface="Calibri"/>
                <a:ea typeface="Calibri"/>
                <a:cs typeface="Calibri"/>
                <a:sym typeface="Calibri"/>
              </a:rPr>
              <a:t>Note:</a:t>
            </a:r>
            <a:r>
              <a:rPr lang="en-US" sz="1000" b="0" i="1" u="none" strike="noStrike" cap="none" dirty="0">
                <a:solidFill>
                  <a:schemeClr val="dk1"/>
                </a:solidFill>
                <a:latin typeface="Calibri"/>
                <a:ea typeface="Calibri"/>
                <a:cs typeface="Calibri"/>
                <a:sym typeface="Calibri"/>
              </a:rPr>
              <a:t>  Survey procedural documents, including copies of survey questionnaires, cover letter, and follow-up correspondence will be made available in a companion document  posted to the BHA and Beacon Health Options web-sites. </a:t>
            </a:r>
            <a:endParaRPr sz="1000" i="1" dirty="0">
              <a:solidFill>
                <a:schemeClr val="dk1"/>
              </a:solidFill>
              <a:latin typeface="Calibri"/>
              <a:ea typeface="Calibri"/>
              <a:cs typeface="Calibri"/>
              <a:sym typeface="Calibri"/>
            </a:endParaRPr>
          </a:p>
        </p:txBody>
      </p:sp>
      <p:graphicFrame>
        <p:nvGraphicFramePr>
          <p:cNvPr id="10" name="Table 6">
            <a:extLst>
              <a:ext uri="{FF2B5EF4-FFF2-40B4-BE49-F238E27FC236}">
                <a16:creationId xmlns="" xmlns:a16="http://schemas.microsoft.com/office/drawing/2014/main" id="{4883E8CF-D514-4D1E-8298-51F53413DF5A}"/>
              </a:ext>
            </a:extLst>
          </p:cNvPr>
          <p:cNvGraphicFramePr>
            <a:graphicFrameLocks/>
          </p:cNvGraphicFramePr>
          <p:nvPr>
            <p:extLst>
              <p:ext uri="{D42A27DB-BD31-4B8C-83A1-F6EECF244321}">
                <p14:modId xmlns:p14="http://schemas.microsoft.com/office/powerpoint/2010/main" val="1508418318"/>
              </p:ext>
            </p:extLst>
          </p:nvPr>
        </p:nvGraphicFramePr>
        <p:xfrm>
          <a:off x="757494" y="3192891"/>
          <a:ext cx="7524750" cy="1645920"/>
        </p:xfrm>
        <a:graphic>
          <a:graphicData uri="http://schemas.openxmlformats.org/drawingml/2006/table">
            <a:tbl>
              <a:tblPr firstRow="1" bandRow="1">
                <a:tableStyleId>{5940675A-B579-460E-94D1-54222C63F5DA}</a:tableStyleId>
              </a:tblPr>
              <a:tblGrid>
                <a:gridCol w="5902467">
                  <a:extLst>
                    <a:ext uri="{9D8B030D-6E8A-4147-A177-3AD203B41FA5}">
                      <a16:colId xmlns="" xmlns:a16="http://schemas.microsoft.com/office/drawing/2014/main" val="4237305574"/>
                    </a:ext>
                  </a:extLst>
                </a:gridCol>
                <a:gridCol w="1622283">
                  <a:extLst>
                    <a:ext uri="{9D8B030D-6E8A-4147-A177-3AD203B41FA5}">
                      <a16:colId xmlns="" xmlns:a16="http://schemas.microsoft.com/office/drawing/2014/main" val="1519585856"/>
                    </a:ext>
                  </a:extLst>
                </a:gridCol>
              </a:tblGrid>
              <a:tr h="0">
                <a:tc>
                  <a:txBody>
                    <a:bodyPr/>
                    <a:lstStyle/>
                    <a:p>
                      <a:r>
                        <a:rPr lang="en-US" sz="1200" b="1" dirty="0"/>
                        <a:t>Survey Procedure and Response Description</a:t>
                      </a:r>
                    </a:p>
                  </a:txBody>
                  <a:tcPr marT="0" marB="0">
                    <a:solidFill>
                      <a:srgbClr val="FFC233"/>
                    </a:solidFill>
                  </a:tcPr>
                </a:tc>
                <a:tc>
                  <a:txBody>
                    <a:bodyPr/>
                    <a:lstStyle/>
                    <a:p>
                      <a:pPr algn="r"/>
                      <a:r>
                        <a:rPr lang="en-US" sz="1200" b="1" dirty="0"/>
                        <a:t>Count</a:t>
                      </a:r>
                    </a:p>
                  </a:txBody>
                  <a:tcPr marT="0" marB="0">
                    <a:solidFill>
                      <a:srgbClr val="FFC233"/>
                    </a:solidFill>
                  </a:tcPr>
                </a:tc>
                <a:extLst>
                  <a:ext uri="{0D108BD9-81ED-4DB2-BD59-A6C34878D82A}">
                    <a16:rowId xmlns="" xmlns:a16="http://schemas.microsoft.com/office/drawing/2014/main" val="382599112"/>
                  </a:ext>
                </a:extLst>
              </a:tr>
              <a:tr h="0">
                <a:tc>
                  <a:txBody>
                    <a:bodyPr/>
                    <a:lstStyle/>
                    <a:p>
                      <a:r>
                        <a:rPr lang="en-US" sz="1200" b="1" dirty="0"/>
                        <a:t>Number of Records (1</a:t>
                      </a:r>
                      <a:r>
                        <a:rPr lang="en-US" sz="1200" b="1" baseline="30000" dirty="0"/>
                        <a:t>st</a:t>
                      </a:r>
                      <a:r>
                        <a:rPr lang="en-US" sz="1200" b="1" dirty="0"/>
                        <a:t> Mailing)</a:t>
                      </a:r>
                    </a:p>
                  </a:txBody>
                  <a:tcPr marT="0" marB="0"/>
                </a:tc>
                <a:tc>
                  <a:txBody>
                    <a:bodyPr/>
                    <a:lstStyle/>
                    <a:p>
                      <a:pPr algn="r"/>
                      <a:r>
                        <a:rPr lang="en-US" sz="1200" dirty="0"/>
                        <a:t>28,000</a:t>
                      </a:r>
                    </a:p>
                  </a:txBody>
                  <a:tcPr marT="0" marB="0"/>
                </a:tc>
                <a:extLst>
                  <a:ext uri="{0D108BD9-81ED-4DB2-BD59-A6C34878D82A}">
                    <a16:rowId xmlns="" xmlns:a16="http://schemas.microsoft.com/office/drawing/2014/main" val="621761834"/>
                  </a:ext>
                </a:extLst>
              </a:tr>
              <a:tr h="0">
                <a:tc>
                  <a:txBody>
                    <a:bodyPr/>
                    <a:lstStyle/>
                    <a:p>
                      <a:r>
                        <a:rPr lang="en-US" sz="1200" dirty="0"/>
                        <a:t>Cases Excluded from 2</a:t>
                      </a:r>
                      <a:r>
                        <a:rPr lang="en-US" sz="1200" baseline="30000" dirty="0"/>
                        <a:t>nd</a:t>
                      </a:r>
                      <a:r>
                        <a:rPr lang="en-US" sz="1200" dirty="0"/>
                        <a:t> Mailing (Unique Cases):</a:t>
                      </a:r>
                    </a:p>
                  </a:txBody>
                  <a:tcPr marT="0" marB="0"/>
                </a:tc>
                <a:tc>
                  <a:txBody>
                    <a:bodyPr/>
                    <a:lstStyle/>
                    <a:p>
                      <a:pPr algn="r"/>
                      <a:r>
                        <a:rPr lang="en-US" sz="1200" dirty="0"/>
                        <a:t>1,973</a:t>
                      </a:r>
                    </a:p>
                  </a:txBody>
                  <a:tcPr marT="0" marB="0"/>
                </a:tc>
                <a:extLst>
                  <a:ext uri="{0D108BD9-81ED-4DB2-BD59-A6C34878D82A}">
                    <a16:rowId xmlns="" xmlns:a16="http://schemas.microsoft.com/office/drawing/2014/main" val="1102398395"/>
                  </a:ext>
                </a:extLst>
              </a:tr>
              <a:tr h="0">
                <a:tc>
                  <a:txBody>
                    <a:bodyPr/>
                    <a:lstStyle/>
                    <a:p>
                      <a:pPr marL="285750" indent="-285750">
                        <a:buFont typeface="Arial" panose="020B0604020202020204" pitchFamily="34" charset="0"/>
                        <a:buChar char="•"/>
                      </a:pPr>
                      <a:r>
                        <a:rPr lang="en-US" sz="1200" dirty="0"/>
                        <a:t>Mail Returns (Partial or Full- Not Eligible for Mail Follow-Up)</a:t>
                      </a:r>
                    </a:p>
                  </a:txBody>
                  <a:tcPr marT="0" marB="0"/>
                </a:tc>
                <a:tc>
                  <a:txBody>
                    <a:bodyPr/>
                    <a:lstStyle/>
                    <a:p>
                      <a:pPr algn="r"/>
                      <a:r>
                        <a:rPr lang="en-US" sz="1200" dirty="0"/>
                        <a:t>514</a:t>
                      </a:r>
                    </a:p>
                  </a:txBody>
                  <a:tcPr marT="0" marB="0"/>
                </a:tc>
                <a:extLst>
                  <a:ext uri="{0D108BD9-81ED-4DB2-BD59-A6C34878D82A}">
                    <a16:rowId xmlns="" xmlns:a16="http://schemas.microsoft.com/office/drawing/2014/main" val="909139520"/>
                  </a:ext>
                </a:extLst>
              </a:tr>
              <a:tr h="0">
                <a:tc>
                  <a:txBody>
                    <a:bodyPr/>
                    <a:lstStyle/>
                    <a:p>
                      <a:pPr marL="285750" indent="-285750">
                        <a:buFont typeface="Arial" panose="020B0604020202020204" pitchFamily="34" charset="0"/>
                        <a:buChar char="•"/>
                      </a:pPr>
                      <a:r>
                        <a:rPr lang="en-US" sz="1200" dirty="0"/>
                        <a:t>RTS w/o Address Change Update (Bad Address)</a:t>
                      </a:r>
                    </a:p>
                  </a:txBody>
                  <a:tcPr marT="0" marB="0"/>
                </a:tc>
                <a:tc>
                  <a:txBody>
                    <a:bodyPr/>
                    <a:lstStyle/>
                    <a:p>
                      <a:pPr algn="r"/>
                      <a:r>
                        <a:rPr lang="en-US" sz="1200" dirty="0"/>
                        <a:t>1,401</a:t>
                      </a:r>
                    </a:p>
                  </a:txBody>
                  <a:tcPr marT="0" marB="0"/>
                </a:tc>
                <a:extLst>
                  <a:ext uri="{0D108BD9-81ED-4DB2-BD59-A6C34878D82A}">
                    <a16:rowId xmlns="" xmlns:a16="http://schemas.microsoft.com/office/drawing/2014/main" val="791006459"/>
                  </a:ext>
                </a:extLst>
              </a:tr>
              <a:tr h="0">
                <a:tc>
                  <a:txBody>
                    <a:bodyPr/>
                    <a:lstStyle/>
                    <a:p>
                      <a:pPr marL="285750" indent="-285750">
                        <a:buFont typeface="Arial" panose="020B0604020202020204" pitchFamily="34" charset="0"/>
                        <a:buChar char="•"/>
                      </a:pPr>
                      <a:r>
                        <a:rPr lang="en-US" sz="1200" dirty="0"/>
                        <a:t>Deceased</a:t>
                      </a:r>
                    </a:p>
                  </a:txBody>
                  <a:tcPr marT="0" marB="0"/>
                </a:tc>
                <a:tc>
                  <a:txBody>
                    <a:bodyPr/>
                    <a:lstStyle/>
                    <a:p>
                      <a:pPr algn="r"/>
                      <a:r>
                        <a:rPr lang="en-US" sz="1200" dirty="0"/>
                        <a:t>7</a:t>
                      </a:r>
                    </a:p>
                  </a:txBody>
                  <a:tcPr marT="0" marB="0"/>
                </a:tc>
                <a:extLst>
                  <a:ext uri="{0D108BD9-81ED-4DB2-BD59-A6C34878D82A}">
                    <a16:rowId xmlns="" xmlns:a16="http://schemas.microsoft.com/office/drawing/2014/main" val="1091294767"/>
                  </a:ext>
                </a:extLst>
              </a:tr>
              <a:tr h="0">
                <a:tc>
                  <a:txBody>
                    <a:bodyPr/>
                    <a:lstStyle/>
                    <a:p>
                      <a:pPr marL="285750" indent="-285750">
                        <a:buFont typeface="Arial" panose="020B0604020202020204" pitchFamily="34" charset="0"/>
                        <a:buChar char="•"/>
                      </a:pPr>
                      <a:r>
                        <a:rPr lang="en-US" sz="1200" dirty="0"/>
                        <a:t>Mail Refusal</a:t>
                      </a:r>
                    </a:p>
                  </a:txBody>
                  <a:tcPr marT="0" marB="0"/>
                </a:tc>
                <a:tc>
                  <a:txBody>
                    <a:bodyPr/>
                    <a:lstStyle/>
                    <a:p>
                      <a:pPr algn="r"/>
                      <a:r>
                        <a:rPr lang="en-US" sz="1200" dirty="0"/>
                        <a:t>19</a:t>
                      </a:r>
                    </a:p>
                  </a:txBody>
                  <a:tcPr marT="0" marB="0"/>
                </a:tc>
                <a:extLst>
                  <a:ext uri="{0D108BD9-81ED-4DB2-BD59-A6C34878D82A}">
                    <a16:rowId xmlns="" xmlns:a16="http://schemas.microsoft.com/office/drawing/2014/main" val="1044672291"/>
                  </a:ext>
                </a:extLst>
              </a:tr>
              <a:tr h="0">
                <a:tc>
                  <a:txBody>
                    <a:bodyPr/>
                    <a:lstStyle/>
                    <a:p>
                      <a:pPr marL="285750" indent="-285750">
                        <a:buFont typeface="Arial" panose="020B0604020202020204" pitchFamily="34" charset="0"/>
                        <a:buChar char="•"/>
                      </a:pPr>
                      <a:r>
                        <a:rPr lang="en-US" sz="1200" dirty="0"/>
                        <a:t>Web Hits (Partial or Full- Not Eligible for Mail Follow-Up)</a:t>
                      </a:r>
                    </a:p>
                  </a:txBody>
                  <a:tcPr marT="0" marB="0"/>
                </a:tc>
                <a:tc>
                  <a:txBody>
                    <a:bodyPr/>
                    <a:lstStyle/>
                    <a:p>
                      <a:pPr algn="r"/>
                      <a:r>
                        <a:rPr lang="en-US" sz="1200" dirty="0"/>
                        <a:t>32</a:t>
                      </a:r>
                    </a:p>
                  </a:txBody>
                  <a:tcPr marT="0" marB="0"/>
                </a:tc>
                <a:extLst>
                  <a:ext uri="{0D108BD9-81ED-4DB2-BD59-A6C34878D82A}">
                    <a16:rowId xmlns="" xmlns:a16="http://schemas.microsoft.com/office/drawing/2014/main" val="179896394"/>
                  </a:ext>
                </a:extLst>
              </a:tr>
              <a:tr h="0">
                <a:tc>
                  <a:txBody>
                    <a:bodyPr/>
                    <a:lstStyle/>
                    <a:p>
                      <a:r>
                        <a:rPr lang="en-US" sz="1200" b="1" dirty="0"/>
                        <a:t>Number of Records (2</a:t>
                      </a:r>
                      <a:r>
                        <a:rPr lang="en-US" sz="1200" b="1" baseline="30000" dirty="0"/>
                        <a:t>nd</a:t>
                      </a:r>
                      <a:r>
                        <a:rPr lang="en-US" sz="1200" b="1" dirty="0"/>
                        <a:t> Mailing)</a:t>
                      </a:r>
                    </a:p>
                  </a:txBody>
                  <a:tcPr marT="0" marB="0"/>
                </a:tc>
                <a:tc>
                  <a:txBody>
                    <a:bodyPr/>
                    <a:lstStyle/>
                    <a:p>
                      <a:pPr algn="r"/>
                      <a:r>
                        <a:rPr lang="en-US" sz="1200" dirty="0"/>
                        <a:t>26,027</a:t>
                      </a:r>
                    </a:p>
                  </a:txBody>
                  <a:tcPr marT="0" marB="0"/>
                </a:tc>
                <a:extLst>
                  <a:ext uri="{0D108BD9-81ED-4DB2-BD59-A6C34878D82A}">
                    <a16:rowId xmlns="" xmlns:a16="http://schemas.microsoft.com/office/drawing/2014/main" val="1696582091"/>
                  </a:ext>
                </a:extLst>
              </a:tr>
            </a:tbl>
          </a:graphicData>
        </a:graphic>
      </p:graphicFrame>
    </p:spTree>
    <p:extLst>
      <p:ext uri="{BB962C8B-B14F-4D97-AF65-F5344CB8AC3E}">
        <p14:creationId xmlns:p14="http://schemas.microsoft.com/office/powerpoint/2010/main" val="1611888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6A873F3-BD37-43C6-9F4D-0EBDC76A8A27}"/>
</file>

<file path=customXml/itemProps2.xml><?xml version="1.0" encoding="utf-8"?>
<ds:datastoreItem xmlns:ds="http://schemas.openxmlformats.org/officeDocument/2006/customXml" ds:itemID="{0B122510-0627-45A4-822E-6B3A301367DA}"/>
</file>

<file path=customXml/itemProps3.xml><?xml version="1.0" encoding="utf-8"?>
<ds:datastoreItem xmlns:ds="http://schemas.openxmlformats.org/officeDocument/2006/customXml" ds:itemID="{96318C39-90E6-481A-989F-CAD7552F27BF}"/>
</file>

<file path=customXml/itemProps4.xml><?xml version="1.0" encoding="utf-8"?>
<ds:datastoreItem xmlns:ds="http://schemas.openxmlformats.org/officeDocument/2006/customXml" ds:itemID="{F9AFE636-AFFF-42C5-A144-973B98982404}"/>
</file>

<file path=docProps/app.xml><?xml version="1.0" encoding="utf-8"?>
<Properties xmlns="http://schemas.openxmlformats.org/officeDocument/2006/extended-properties" xmlns:vt="http://schemas.openxmlformats.org/officeDocument/2006/docPropsVTypes">
  <Template>Office Theme</Template>
  <TotalTime>12749</TotalTime>
  <Words>5583</Words>
  <Application>Microsoft Office PowerPoint</Application>
  <PresentationFormat>On-screen Show (4:3)</PresentationFormat>
  <Paragraphs>575</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Georgia</vt:lpstr>
      <vt:lpstr>Noto Sans Symbols</vt:lpstr>
      <vt:lpstr>NTR</vt:lpstr>
      <vt:lpstr>Times</vt:lpstr>
      <vt:lpstr>Times New Roman</vt:lpstr>
      <vt:lpstr>Office Theme</vt:lpstr>
      <vt:lpstr>2018 Consumer Perception of Care Survey Detailed Report</vt:lpstr>
      <vt:lpstr>Table of Contents</vt:lpstr>
      <vt:lpstr>PowerPoint Presentation</vt:lpstr>
      <vt:lpstr>Background</vt:lpstr>
      <vt:lpstr>Background (continued)</vt:lpstr>
      <vt:lpstr>PowerPoint Presentation</vt:lpstr>
      <vt:lpstr>Survey Population</vt:lpstr>
      <vt:lpstr>Survey Stratification</vt:lpstr>
      <vt:lpstr>Survey Procedure</vt:lpstr>
      <vt:lpstr>Survey Procedures (continued)</vt:lpstr>
      <vt:lpstr>Survey Questionnaires</vt:lpstr>
      <vt:lpstr>Survey Responses</vt:lpstr>
      <vt:lpstr>Survey Domains</vt:lpstr>
      <vt:lpstr>Adult MH/SUD Survey Domains</vt:lpstr>
      <vt:lpstr>Child Mental Health Survey Domains</vt:lpstr>
      <vt:lpstr>PowerPoint Presentation</vt:lpstr>
      <vt:lpstr>Respondent Profile</vt:lpstr>
      <vt:lpstr>Adult MH/SUD Experiences of Care by Domain</vt:lpstr>
      <vt:lpstr>Child MH Experiences of Care by Domain</vt:lpstr>
      <vt:lpstr>Adult Behavioral Health Service Utilization</vt:lpstr>
      <vt:lpstr>Child Behavioral Health Service Utilization</vt:lpstr>
      <vt:lpstr>Adult MH/SUD Physical Health Services and Care Coordination</vt:lpstr>
      <vt:lpstr>Child Physical Health Services and Care Coordination</vt:lpstr>
      <vt:lpstr>Adult MH Experiences of Care by Domain and Gender</vt:lpstr>
      <vt:lpstr>Adult SUD Experiences of Care by Domain and Gender</vt:lpstr>
      <vt:lpstr>Child MH Experiences of Care by Domain and Gender</vt:lpstr>
      <vt:lpstr>Adult MH Experiences of Care by Domain and Employment</vt:lpstr>
      <vt:lpstr>Adult SUD Experiences of Care by Domain and Employment</vt:lpstr>
      <vt:lpstr>Adult MH Experiences of Care by Domain and Mental Health Quality of Life</vt:lpstr>
      <vt:lpstr>Adult SUD Experiences of Care by Domain and Mental Health Quality of Life</vt:lpstr>
      <vt:lpstr>Adult MH Experiences of Care by Domain and Physical Health Quality of Life</vt:lpstr>
      <vt:lpstr>Adult SUD Experiences of Care by Domain and Physical Health Quality of Life</vt:lpstr>
      <vt:lpstr>PowerPoint Presentation</vt:lpstr>
      <vt:lpstr>Summary of Results for Adult MH/SUD Population </vt:lpstr>
      <vt:lpstr>Summary of Results for Child MH Population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CHALLENGES IN DETERMINING CAUSE OF DEATH</dc:title>
  <dc:creator>Maureen C. Regan -MDH-</dc:creator>
  <cp:lastModifiedBy>Sabriya Dennis</cp:lastModifiedBy>
  <cp:revision>115</cp:revision>
  <cp:lastPrinted>2019-09-12T15:16:54Z</cp:lastPrinted>
  <dcterms:created xsi:type="dcterms:W3CDTF">2018-02-09T14:13:56Z</dcterms:created>
  <dcterms:modified xsi:type="dcterms:W3CDTF">2019-10-07T20:09:42Z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8884305b-cad4-49ec-bee5-cda5f6ed205d</vt:lpwstr>
  </property>
</Properties>
</file>